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9" r:id="rId4"/>
    <p:sldId id="267" r:id="rId5"/>
    <p:sldId id="260" r:id="rId6"/>
    <p:sldId id="268" r:id="rId7"/>
    <p:sldId id="261" r:id="rId8"/>
    <p:sldId id="266" r:id="rId9"/>
    <p:sldId id="269" r:id="rId10"/>
    <p:sldId id="270" r:id="rId11"/>
    <p:sldId id="262" r:id="rId12"/>
    <p:sldId id="263" r:id="rId13"/>
    <p:sldId id="264" r:id="rId14"/>
    <p:sldId id="265" r:id="rId15"/>
    <p:sldId id="271" r:id="rId16"/>
    <p:sldId id="272" r:id="rId17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0" autoAdjust="0"/>
  </p:normalViewPr>
  <p:slideViewPr>
    <p:cSldViewPr>
      <p:cViewPr>
        <p:scale>
          <a:sx n="70" d="100"/>
          <a:sy n="70" d="100"/>
        </p:scale>
        <p:origin x="-62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5DFCF-D84E-47DF-9BC1-2FEED14DA5CE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19EC5-A778-4216-B9CA-2AF5373FDAA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5497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4913F99-D773-40F0-9051-695214AE191B}" type="datetimeFigureOut">
              <a:rPr lang="lt-LT" smtClean="0"/>
              <a:t>2018-03-23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C1A29B9-38CC-4E0E-A108-95E3FEF6EA63}" type="slidenum">
              <a:rPr lang="lt-LT" smtClean="0"/>
              <a:t>‹#›</a:t>
            </a:fld>
            <a:endParaRPr lang="lt-LT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usijęs vaizdas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3702">
            <a:off x="2455867" y="3223930"/>
            <a:ext cx="6591300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3035423"/>
          </a:xfrm>
        </p:spPr>
        <p:txBody>
          <a:bodyPr/>
          <a:lstStyle/>
          <a:p>
            <a:r>
              <a:rPr lang="lt-LT" dirty="0" smtClean="0"/>
              <a:t>Panašieji </a:t>
            </a:r>
            <a:r>
              <a:rPr lang="lt-LT" dirty="0" smtClean="0"/>
              <a:t>trikampiai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7200" dirty="0" smtClean="0"/>
              <a:t>(</a:t>
            </a:r>
            <a:r>
              <a:rPr lang="en-US" sz="7200" dirty="0" err="1" smtClean="0"/>
              <a:t>kartoj</a:t>
            </a:r>
            <a:r>
              <a:rPr lang="en-US" sz="7200" i="1" dirty="0" err="1" smtClean="0"/>
              <a:t>i</a:t>
            </a:r>
            <a:r>
              <a:rPr lang="en-US" sz="7200" dirty="0" err="1" smtClean="0"/>
              <a:t>mas</a:t>
            </a:r>
            <a:r>
              <a:rPr lang="en-US" sz="7200" dirty="0" smtClean="0"/>
              <a:t>)</a:t>
            </a:r>
            <a:endParaRPr lang="lt-LT" sz="7200" dirty="0"/>
          </a:p>
        </p:txBody>
      </p:sp>
    </p:spTree>
    <p:extLst>
      <p:ext uri="{BB962C8B-B14F-4D97-AF65-F5344CB8AC3E}">
        <p14:creationId xmlns:p14="http://schemas.microsoft.com/office/powerpoint/2010/main" val="300729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Užduotis</a:t>
            </a:r>
            <a:endParaRPr lang="lt-L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2527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lt-LT" b="1" dirty="0" smtClean="0"/>
                  <a:t>Trikampio ABC plotas yra 128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lt-LT" b="1" i="1"/>
                        </m:ctrlPr>
                      </m:sSupPr>
                      <m:e>
                        <m:r>
                          <a:rPr lang="lt-LT" b="1" i="1"/>
                          <m:t>𝒄𝒎</m:t>
                        </m:r>
                      </m:e>
                      <m:sup>
                        <m:r>
                          <a:rPr lang="lt-LT" b="1" i="1"/>
                          <m:t>𝟐</m:t>
                        </m:r>
                      </m:sup>
                    </m:sSup>
                  </m:oMath>
                </a14:m>
                <a:r>
                  <a:rPr lang="lt-LT" b="1" dirty="0" smtClean="0"/>
                  <a:t>, o į jį panašaus trikampio DEF plotas lygus 32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lt-LT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lt-LT" b="1" i="1">
                            <a:latin typeface="Cambria Math"/>
                          </a:rPr>
                          <m:t>𝒄𝒎</m:t>
                        </m:r>
                      </m:e>
                      <m:sup>
                        <m:r>
                          <a:rPr lang="lt-LT" b="1" i="1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lt-LT" b="1" dirty="0" smtClean="0"/>
                  <a:t>. Koks yra šių trikampių panašumo koeficientas?</a:t>
                </a:r>
                <a:endParaRPr lang="lt-LT" b="1" dirty="0"/>
              </a:p>
            </p:txBody>
          </p:sp>
        </mc:Choice>
        <mc:Fallback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252736"/>
              </a:xfrm>
              <a:blipFill rotWithShape="1">
                <a:blip r:embed="rId2"/>
                <a:stretch>
                  <a:fillRect l="-1111" t="-3415" b="-7317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tačiakampis 3"/>
              <p:cNvSpPr/>
              <p:nvPr/>
            </p:nvSpPr>
            <p:spPr>
              <a:xfrm>
                <a:off x="899592" y="3284984"/>
                <a:ext cx="6658939" cy="1789464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lt-LT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</m:ctrlPr>
                        </m:sSupPr>
                        <m:e>
                          <m:r>
                            <a:rPr lang="en-US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  <m:t>𝑘</m:t>
                          </m:r>
                        </m:e>
                        <m:sup>
                          <m:r>
                            <a:rPr lang="en-US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  <m:t>2</m:t>
                          </m:r>
                        </m:sup>
                      </m:sSup>
                      <m:r>
                        <a:rPr lang="en-US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=</m:t>
                      </m:r>
                      <m:f>
                        <m:fPr>
                          <m:ctrlPr>
                            <a:rPr lang="lt-LT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lt-LT" sz="5400" b="1" i="1">
                                  <a:ln w="1905"/>
                                  <a:gradFill>
                                    <a:gsLst>
                                      <a:gs pos="0">
                                        <a:schemeClr val="accent6">
                                          <a:shade val="20000"/>
                                          <a:satMod val="200000"/>
                                        </a:schemeClr>
                                      </a:gs>
                                      <a:gs pos="78000">
                                        <a:schemeClr val="accent6">
                                          <a:tint val="90000"/>
                                          <a:shade val="89000"/>
                                          <a:satMod val="2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12000"/>
                                          <a:satMod val="255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innerShdw blurRad="69850" dist="43180" dir="5400000">
                                      <a:srgbClr val="000000">
                                        <a:alpha val="65000"/>
                                      </a:srgbClr>
                                    </a:innerShdw>
                                  </a:effectLst>
                                </a:rPr>
                              </m:ctrlPr>
                            </m:sSubPr>
                            <m:e>
                              <m:r>
                                <a:rPr lang="lt-LT" sz="5400" b="1" i="1">
                                  <a:ln w="1905"/>
                                  <a:gradFill>
                                    <a:gsLst>
                                      <a:gs pos="0">
                                        <a:schemeClr val="accent6">
                                          <a:shade val="20000"/>
                                          <a:satMod val="200000"/>
                                        </a:schemeClr>
                                      </a:gs>
                                      <a:gs pos="78000">
                                        <a:schemeClr val="accent6">
                                          <a:tint val="90000"/>
                                          <a:shade val="89000"/>
                                          <a:satMod val="2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12000"/>
                                          <a:satMod val="255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innerShdw blurRad="69850" dist="43180" dir="5400000">
                                      <a:srgbClr val="000000">
                                        <a:alpha val="65000"/>
                                      </a:srgbClr>
                                    </a:innerShdw>
                                  </a:effectLst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lt-LT" sz="5400" b="1" i="1">
                                  <a:ln w="1905"/>
                                  <a:gradFill>
                                    <a:gsLst>
                                      <a:gs pos="0">
                                        <a:schemeClr val="accent6">
                                          <a:shade val="20000"/>
                                          <a:satMod val="200000"/>
                                        </a:schemeClr>
                                      </a:gs>
                                      <a:gs pos="78000">
                                        <a:schemeClr val="accent6">
                                          <a:tint val="90000"/>
                                          <a:shade val="89000"/>
                                          <a:satMod val="2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12000"/>
                                          <a:satMod val="255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innerShdw blurRad="69850" dist="43180" dir="5400000">
                                      <a:srgbClr val="000000">
                                        <a:alpha val="65000"/>
                                      </a:srgbClr>
                                    </a:innerShdw>
                                  </a:effectLst>
                                </a:rPr>
                                <m:t>𝐴𝐵𝐶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lt-LT" sz="5400" b="1" i="1">
                                  <a:ln w="1905"/>
                                  <a:gradFill>
                                    <a:gsLst>
                                      <a:gs pos="0">
                                        <a:schemeClr val="accent6">
                                          <a:shade val="20000"/>
                                          <a:satMod val="200000"/>
                                        </a:schemeClr>
                                      </a:gs>
                                      <a:gs pos="78000">
                                        <a:schemeClr val="accent6">
                                          <a:tint val="90000"/>
                                          <a:shade val="89000"/>
                                          <a:satMod val="2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12000"/>
                                          <a:satMod val="255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innerShdw blurRad="69850" dist="43180" dir="5400000">
                                      <a:srgbClr val="000000">
                                        <a:alpha val="65000"/>
                                      </a:srgbClr>
                                    </a:innerShdw>
                                  </a:effectLst>
                                </a:rPr>
                              </m:ctrlPr>
                            </m:sSubPr>
                            <m:e>
                              <m:r>
                                <a:rPr lang="lt-LT" sz="5400" b="1" i="1">
                                  <a:ln w="1905"/>
                                  <a:gradFill>
                                    <a:gsLst>
                                      <a:gs pos="0">
                                        <a:schemeClr val="accent6">
                                          <a:shade val="20000"/>
                                          <a:satMod val="200000"/>
                                        </a:schemeClr>
                                      </a:gs>
                                      <a:gs pos="78000">
                                        <a:schemeClr val="accent6">
                                          <a:tint val="90000"/>
                                          <a:shade val="89000"/>
                                          <a:satMod val="2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12000"/>
                                          <a:satMod val="255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innerShdw blurRad="69850" dist="43180" dir="5400000">
                                      <a:srgbClr val="000000">
                                        <a:alpha val="65000"/>
                                      </a:srgbClr>
                                    </a:innerShdw>
                                  </a:effectLst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lt-LT" sz="5400" b="1" i="1">
                                  <a:ln w="1905"/>
                                  <a:gradFill>
                                    <a:gsLst>
                                      <a:gs pos="0">
                                        <a:schemeClr val="accent6">
                                          <a:shade val="20000"/>
                                          <a:satMod val="200000"/>
                                        </a:schemeClr>
                                      </a:gs>
                                      <a:gs pos="78000">
                                        <a:schemeClr val="accent6">
                                          <a:tint val="90000"/>
                                          <a:shade val="89000"/>
                                          <a:satMod val="220000"/>
                                        </a:schemeClr>
                                      </a:gs>
                                      <a:gs pos="100000">
                                        <a:schemeClr val="accent6">
                                          <a:tint val="12000"/>
                                          <a:satMod val="255000"/>
                                        </a:schemeClr>
                                      </a:gs>
                                    </a:gsLst>
                                    <a:lin ang="5400000"/>
                                  </a:gradFill>
                                  <a:effectLst>
                                    <a:innerShdw blurRad="69850" dist="43180" dir="5400000">
                                      <a:srgbClr val="000000">
                                        <a:alpha val="65000"/>
                                      </a:srgbClr>
                                    </a:innerShdw>
                                  </a:effectLst>
                                </a:rPr>
                                <m:t>𝐷𝐸𝐹</m:t>
                              </m:r>
                            </m:sub>
                          </m:sSub>
                        </m:den>
                      </m:f>
                      <m:r>
                        <a:rPr lang="lt-LT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=</m:t>
                      </m:r>
                      <m:f>
                        <m:fPr>
                          <m:ctrlPr>
                            <a:rPr lang="lt-LT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</m:ctrlPr>
                        </m:fPr>
                        <m:num>
                          <m:r>
                            <a:rPr lang="lt-LT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  <m:t>128</m:t>
                          </m:r>
                        </m:num>
                        <m:den>
                          <m:r>
                            <a:rPr lang="lt-LT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  <m:t>32</m:t>
                          </m:r>
                        </m:den>
                      </m:f>
                      <m:r>
                        <a:rPr lang="lt-LT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=4</m:t>
                      </m:r>
                    </m:oMath>
                  </m:oMathPara>
                </a14:m>
                <a:endParaRPr lang="lt-LT" sz="54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mc:Choice>
        <mc:Fallback>
          <p:sp>
            <p:nvSpPr>
              <p:cNvPr id="4" name="Stačiakampis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284984"/>
                <a:ext cx="6658939" cy="17894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tačiakampis 4"/>
              <p:cNvSpPr/>
              <p:nvPr/>
            </p:nvSpPr>
            <p:spPr>
              <a:xfrm>
                <a:off x="1475656" y="5229200"/>
                <a:ext cx="5112568" cy="101803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𝑘</m:t>
                      </m:r>
                      <m:r>
                        <a:rPr lang="en-US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lt-LT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</m:ctrlPr>
                        </m:radPr>
                        <m:deg/>
                        <m:e>
                          <m:r>
                            <a:rPr lang="en-US" sz="5400" b="1" i="1">
                              <a:ln w="1905"/>
                              <a:gradFill>
                                <a:gsLst>
                                  <a:gs pos="0">
                                    <a:schemeClr val="accent6">
                                      <a:shade val="20000"/>
                                      <a:satMod val="200000"/>
                                    </a:schemeClr>
                                  </a:gs>
                                  <a:gs pos="78000">
                                    <a:schemeClr val="accent6">
                                      <a:tint val="90000"/>
                                      <a:shade val="89000"/>
                                      <a:satMod val="220000"/>
                                    </a:schemeClr>
                                  </a:gs>
                                  <a:gs pos="100000">
                                    <a:schemeClr val="accent6">
                                      <a:tint val="12000"/>
                                      <a:satMod val="255000"/>
                                    </a:schemeClr>
                                  </a:gs>
                                </a:gsLst>
                                <a:lin ang="5400000"/>
                              </a:gra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</a:rPr>
                            <m:t>4</m:t>
                          </m:r>
                        </m:e>
                      </m:rad>
                      <m:r>
                        <a:rPr lang="en-US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=</m:t>
                      </m:r>
                      <m:r>
                        <a:rPr lang="lt-LT" sz="5400" b="1" i="1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m:t>2</m:t>
                      </m:r>
                    </m:oMath>
                  </m:oMathPara>
                </a14:m>
                <a:endParaRPr lang="lt-LT" sz="54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mc:Choice>
        <mc:Fallback>
          <p:sp>
            <p:nvSpPr>
              <p:cNvPr id="5" name="Stačiakampis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5229200"/>
                <a:ext cx="5112568" cy="10180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upė 7"/>
          <p:cNvGrpSpPr/>
          <p:nvPr/>
        </p:nvGrpSpPr>
        <p:grpSpPr>
          <a:xfrm>
            <a:off x="755576" y="3284984"/>
            <a:ext cx="7416824" cy="3096344"/>
            <a:chOff x="755576" y="3284984"/>
            <a:chExt cx="7416824" cy="3096344"/>
          </a:xfrm>
        </p:grpSpPr>
        <p:sp>
          <p:nvSpPr>
            <p:cNvPr id="6" name="Suapvalintas stačiakampis 5"/>
            <p:cNvSpPr/>
            <p:nvPr/>
          </p:nvSpPr>
          <p:spPr>
            <a:xfrm>
              <a:off x="755576" y="3284984"/>
              <a:ext cx="7416824" cy="309634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7" name="Stačiakampis 6"/>
            <p:cNvSpPr/>
            <p:nvPr/>
          </p:nvSpPr>
          <p:spPr>
            <a:xfrm>
              <a:off x="2401166" y="4151118"/>
              <a:ext cx="403187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lt-LT" sz="54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Atsakymas</a:t>
              </a:r>
              <a:endParaRPr lang="lt-LT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186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Trikampio vidurio linija</a:t>
            </a:r>
            <a:endParaRPr lang="lt-LT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2856"/>
            <a:ext cx="451225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tačiakampis 4"/>
          <p:cNvSpPr/>
          <p:nvPr/>
        </p:nvSpPr>
        <p:spPr>
          <a:xfrm>
            <a:off x="4622435" y="3081734"/>
            <a:ext cx="43803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lt-LT" sz="5400" b="1" dirty="0" smtClean="0">
                <a:ln/>
                <a:solidFill>
                  <a:schemeClr val="accent3"/>
                </a:solidFill>
              </a:rPr>
              <a:t>DE</a:t>
            </a:r>
            <a:r>
              <a:rPr lang="en-US" sz="5400" b="1" dirty="0" smtClean="0">
                <a:ln/>
                <a:solidFill>
                  <a:schemeClr val="accent3"/>
                </a:solidFill>
              </a:rPr>
              <a:t>=</a:t>
            </a:r>
            <a:r>
              <a:rPr lang="de-DE" sz="5400" b="1" dirty="0">
                <a:ln/>
                <a:solidFill>
                  <a:schemeClr val="accent3"/>
                </a:solidFill>
              </a:rPr>
              <a:t>1</a:t>
            </a:r>
            <a:r>
              <a:rPr lang="en-US" sz="5400" b="1" dirty="0" smtClean="0">
                <a:ln/>
                <a:solidFill>
                  <a:schemeClr val="accent3"/>
                </a:solidFill>
              </a:rPr>
              <a:t>4 cm</a:t>
            </a:r>
          </a:p>
        </p:txBody>
      </p:sp>
      <p:sp>
        <p:nvSpPr>
          <p:cNvPr id="6" name="Stačiakampis 5"/>
          <p:cNvSpPr/>
          <p:nvPr/>
        </p:nvSpPr>
        <p:spPr>
          <a:xfrm>
            <a:off x="5023796" y="2113697"/>
            <a:ext cx="33586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/>
                <a:solidFill>
                  <a:srgbClr val="FF0000"/>
                </a:solidFill>
                <a:effectLst/>
              </a:rPr>
              <a:t>Pavyzdys</a:t>
            </a:r>
            <a:r>
              <a:rPr lang="lt-LT" sz="5400" b="1" cap="none" spc="0" dirty="0" smtClean="0">
                <a:ln/>
                <a:solidFill>
                  <a:srgbClr val="FF0000"/>
                </a:solidFill>
                <a:effectLst/>
              </a:rPr>
              <a:t>:</a:t>
            </a:r>
            <a:endParaRPr lang="lt-LT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5017438" y="4005064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AC=</a:t>
            </a:r>
            <a:endParaRPr lang="lt-LT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6661554" y="3994289"/>
            <a:ext cx="19736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28 cm</a:t>
            </a:r>
            <a:endParaRPr lang="lt-LT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539552" y="4466729"/>
            <a:ext cx="1800200" cy="690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Stačiakampis 12"/>
          <p:cNvSpPr/>
          <p:nvPr/>
        </p:nvSpPr>
        <p:spPr>
          <a:xfrm>
            <a:off x="2651664" y="4466728"/>
            <a:ext cx="1800200" cy="690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2" name="Tiesioji jungtis 11"/>
          <p:cNvCxnSpPr/>
          <p:nvPr/>
        </p:nvCxnSpPr>
        <p:spPr>
          <a:xfrm>
            <a:off x="1348429" y="3396344"/>
            <a:ext cx="1547103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73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7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Trikampio pusiaukra</a:t>
            </a:r>
            <a:r>
              <a:rPr lang="lt-LT" sz="4800" dirty="0" err="1" smtClean="0"/>
              <a:t>štinių</a:t>
            </a:r>
            <a:r>
              <a:rPr lang="lt-LT" sz="4800" dirty="0" smtClean="0"/>
              <a:t> savybė</a:t>
            </a:r>
            <a:endParaRPr lang="lt-LT" sz="4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0681"/>
            <a:ext cx="3483916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984815"/>
            <a:ext cx="5170184" cy="1114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Tiesioji jungtis 4"/>
          <p:cNvCxnSpPr/>
          <p:nvPr/>
        </p:nvCxnSpPr>
        <p:spPr>
          <a:xfrm flipV="1">
            <a:off x="539552" y="2542120"/>
            <a:ext cx="1872208" cy="5573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aveikslėlis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18" y="3573016"/>
            <a:ext cx="3188370" cy="1780518"/>
          </a:xfrm>
          <a:prstGeom prst="rect">
            <a:avLst/>
          </a:prstGeom>
        </p:spPr>
      </p:pic>
      <p:cxnSp>
        <p:nvCxnSpPr>
          <p:cNvPr id="9" name="Tiesioji jungtis 8"/>
          <p:cNvCxnSpPr/>
          <p:nvPr/>
        </p:nvCxnSpPr>
        <p:spPr>
          <a:xfrm flipH="1">
            <a:off x="539552" y="4365104"/>
            <a:ext cx="1944216" cy="64807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Tiesioji jungtis 11"/>
          <p:cNvCxnSpPr/>
          <p:nvPr/>
        </p:nvCxnSpPr>
        <p:spPr>
          <a:xfrm flipH="1" flipV="1">
            <a:off x="1691680" y="3717032"/>
            <a:ext cx="229790" cy="129614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Tiesioji jungtis 13"/>
          <p:cNvCxnSpPr/>
          <p:nvPr/>
        </p:nvCxnSpPr>
        <p:spPr>
          <a:xfrm>
            <a:off x="1115616" y="4365104"/>
            <a:ext cx="2232248" cy="648072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269517"/>
            <a:ext cx="4650610" cy="425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738036"/>
            <a:ext cx="5142090" cy="749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23190" y="3485440"/>
            <a:ext cx="346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9600" dirty="0" smtClean="0"/>
              <a:t>.</a:t>
            </a:r>
            <a:endParaRPr lang="lt-LT" sz="9600" dirty="0"/>
          </a:p>
        </p:txBody>
      </p:sp>
    </p:spTree>
    <p:extLst>
      <p:ext uri="{BB962C8B-B14F-4D97-AF65-F5344CB8AC3E}">
        <p14:creationId xmlns:p14="http://schemas.microsoft.com/office/powerpoint/2010/main" val="178138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Trikampio pusiaukra</a:t>
            </a:r>
            <a:r>
              <a:rPr lang="lt-LT" dirty="0"/>
              <a:t>štinių savybė</a:t>
            </a:r>
          </a:p>
        </p:txBody>
      </p:sp>
      <p:grpSp>
        <p:nvGrpSpPr>
          <p:cNvPr id="9" name="Grupė 8"/>
          <p:cNvGrpSpPr/>
          <p:nvPr/>
        </p:nvGrpSpPr>
        <p:grpSpPr>
          <a:xfrm>
            <a:off x="251520" y="1412777"/>
            <a:ext cx="4327573" cy="2880319"/>
            <a:chOff x="251520" y="1412777"/>
            <a:chExt cx="4327573" cy="2880319"/>
          </a:xfrm>
        </p:grpSpPr>
        <p:pic>
          <p:nvPicPr>
            <p:cNvPr id="4" name="Paveikslėlis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1412777"/>
              <a:ext cx="4327573" cy="2880319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2791288" y="2515423"/>
              <a:ext cx="2844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 smtClean="0"/>
                <a:t>D</a:t>
              </a:r>
              <a:endParaRPr lang="lt-LT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71290" y="3717032"/>
              <a:ext cx="2844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/>
                <a:t>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31130" y="2541836"/>
              <a:ext cx="2844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/>
                <a:t>F</a:t>
              </a: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815" y="1619380"/>
            <a:ext cx="5715185" cy="129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tačiakampis 5"/>
          <p:cNvSpPr/>
          <p:nvPr/>
        </p:nvSpPr>
        <p:spPr>
          <a:xfrm>
            <a:off x="4508561" y="2976437"/>
            <a:ext cx="27719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lt-LT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</a:t>
            </a:r>
            <a:r>
              <a:rPr lang="en-US" sz="4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avyzdys</a:t>
            </a:r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:</a:t>
            </a:r>
            <a:endParaRPr lang="lt-LT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Stačiakampis 9"/>
          <p:cNvSpPr/>
          <p:nvPr/>
        </p:nvSpPr>
        <p:spPr>
          <a:xfrm>
            <a:off x="4579093" y="3765330"/>
            <a:ext cx="24849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lt-LT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BO</a:t>
            </a:r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=6 cm</a:t>
            </a:r>
            <a:endParaRPr lang="lt-LT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7309425" y="3611441"/>
            <a:ext cx="17155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BE=?</a:t>
            </a:r>
            <a:endParaRPr lang="lt-LT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2" name="Stačiakampis 11"/>
          <p:cNvSpPr/>
          <p:nvPr/>
        </p:nvSpPr>
        <p:spPr>
          <a:xfrm>
            <a:off x="694529" y="4725144"/>
            <a:ext cx="372249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OE= 6:2= 3 cm</a:t>
            </a:r>
            <a:endParaRPr lang="lt-LT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3" name="Stačiakampis 12"/>
          <p:cNvSpPr/>
          <p:nvPr/>
        </p:nvSpPr>
        <p:spPr>
          <a:xfrm>
            <a:off x="743354" y="5539879"/>
            <a:ext cx="58448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</a:rPr>
              <a:t>BE=BO+OE=6+3=9 cm.</a:t>
            </a:r>
            <a:endParaRPr lang="lt-LT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grpSp>
        <p:nvGrpSpPr>
          <p:cNvPr id="16" name="Grupė 15"/>
          <p:cNvGrpSpPr/>
          <p:nvPr/>
        </p:nvGrpSpPr>
        <p:grpSpPr>
          <a:xfrm>
            <a:off x="683568" y="4653136"/>
            <a:ext cx="4248472" cy="923330"/>
            <a:chOff x="683568" y="4653136"/>
            <a:chExt cx="4248472" cy="923330"/>
          </a:xfrm>
        </p:grpSpPr>
        <p:sp>
          <p:nvSpPr>
            <p:cNvPr id="3" name="Suapvalintas stačiakampis 2"/>
            <p:cNvSpPr/>
            <p:nvPr/>
          </p:nvSpPr>
          <p:spPr>
            <a:xfrm>
              <a:off x="683568" y="4725144"/>
              <a:ext cx="4248472" cy="76944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4" name="Stačiakampis 13"/>
            <p:cNvSpPr/>
            <p:nvPr/>
          </p:nvSpPr>
          <p:spPr>
            <a:xfrm>
              <a:off x="2555777" y="4653136"/>
              <a:ext cx="51999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lt-LT" sz="540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1</a:t>
              </a:r>
              <a:endParaRPr lang="lt-LT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18" name="Grupė 17"/>
          <p:cNvGrpSpPr/>
          <p:nvPr/>
        </p:nvGrpSpPr>
        <p:grpSpPr>
          <a:xfrm>
            <a:off x="667052" y="5530006"/>
            <a:ext cx="5921172" cy="923330"/>
            <a:chOff x="667052" y="5457998"/>
            <a:chExt cx="5921172" cy="923330"/>
          </a:xfrm>
        </p:grpSpPr>
        <p:sp>
          <p:nvSpPr>
            <p:cNvPr id="15" name="Suapvalintas stačiakampis 14"/>
            <p:cNvSpPr/>
            <p:nvPr/>
          </p:nvSpPr>
          <p:spPr>
            <a:xfrm>
              <a:off x="667052" y="5559327"/>
              <a:ext cx="5921172" cy="76944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7" name="Stačiakampis 16"/>
            <p:cNvSpPr/>
            <p:nvPr/>
          </p:nvSpPr>
          <p:spPr>
            <a:xfrm>
              <a:off x="3187906" y="5457998"/>
              <a:ext cx="51999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lt-LT" sz="54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2</a:t>
              </a:r>
              <a:endParaRPr lang="lt-LT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35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Trikampio pusiaukra</a:t>
            </a:r>
            <a:r>
              <a:rPr lang="lt-LT" dirty="0"/>
              <a:t>štinių savybė</a:t>
            </a:r>
          </a:p>
        </p:txBody>
      </p:sp>
      <p:grpSp>
        <p:nvGrpSpPr>
          <p:cNvPr id="4" name="Grupė 3"/>
          <p:cNvGrpSpPr/>
          <p:nvPr/>
        </p:nvGrpSpPr>
        <p:grpSpPr>
          <a:xfrm>
            <a:off x="275805" y="1772816"/>
            <a:ext cx="4327573" cy="2880319"/>
            <a:chOff x="251520" y="1412777"/>
            <a:chExt cx="4327573" cy="2880319"/>
          </a:xfrm>
        </p:grpSpPr>
        <p:pic>
          <p:nvPicPr>
            <p:cNvPr id="5" name="Paveikslėlis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1412777"/>
              <a:ext cx="4327573" cy="2880319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791288" y="2515423"/>
              <a:ext cx="2844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 smtClean="0"/>
                <a:t>D</a:t>
              </a:r>
              <a:endParaRPr lang="lt-LT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71290" y="3717032"/>
              <a:ext cx="2844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/>
                <a:t>E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31130" y="2541836"/>
              <a:ext cx="2844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/>
                <a:t>F</a:t>
              </a:r>
            </a:p>
          </p:txBody>
        </p:sp>
      </p:grpSp>
      <p:sp>
        <p:nvSpPr>
          <p:cNvPr id="9" name="Stačiakampis 8"/>
          <p:cNvSpPr/>
          <p:nvPr/>
        </p:nvSpPr>
        <p:spPr>
          <a:xfrm>
            <a:off x="4731081" y="2018758"/>
            <a:ext cx="33009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U</a:t>
            </a:r>
            <a:r>
              <a:rPr lang="lt-LT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žduotis</a:t>
            </a:r>
            <a:r>
              <a:rPr lang="lt-LT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:</a:t>
            </a:r>
            <a:endParaRPr lang="lt-LT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Stačiakampis 9"/>
          <p:cNvSpPr/>
          <p:nvPr/>
        </p:nvSpPr>
        <p:spPr>
          <a:xfrm>
            <a:off x="4731081" y="3056422"/>
            <a:ext cx="34852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lt-LT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AD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=12 cm</a:t>
            </a:r>
            <a:endParaRPr lang="lt-LT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Stačiakampis 10"/>
          <p:cNvSpPr/>
          <p:nvPr/>
        </p:nvSpPr>
        <p:spPr>
          <a:xfrm>
            <a:off x="4477806" y="3984738"/>
            <a:ext cx="3991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AO=? OD=?</a:t>
            </a:r>
            <a:endParaRPr lang="lt-LT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Stačiakampis 11"/>
          <p:cNvSpPr/>
          <p:nvPr/>
        </p:nvSpPr>
        <p:spPr>
          <a:xfrm>
            <a:off x="442937" y="5157192"/>
            <a:ext cx="21371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2b+b=12</a:t>
            </a:r>
            <a:endParaRPr lang="lt-LT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Stačiakampis 12"/>
          <p:cNvSpPr/>
          <p:nvPr/>
        </p:nvSpPr>
        <p:spPr>
          <a:xfrm>
            <a:off x="2939892" y="5153690"/>
            <a:ext cx="155523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3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b=12</a:t>
            </a:r>
            <a:endParaRPr lang="lt-LT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Stačiakampis 13"/>
          <p:cNvSpPr/>
          <p:nvPr/>
        </p:nvSpPr>
        <p:spPr>
          <a:xfrm>
            <a:off x="5089190" y="5157192"/>
            <a:ext cx="10294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b=4</a:t>
            </a:r>
            <a:endParaRPr lang="lt-LT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Stačiakampis 14"/>
          <p:cNvSpPr/>
          <p:nvPr/>
        </p:nvSpPr>
        <p:spPr>
          <a:xfrm>
            <a:off x="3717509" y="5885744"/>
            <a:ext cx="330571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solidFill>
                  <a:srgbClr val="00B0F0"/>
                </a:solidFill>
              </a:rPr>
              <a:t>AO=2·4=8 cm</a:t>
            </a:r>
            <a:endParaRPr lang="lt-LT" sz="4000" b="1" cap="none" spc="50" dirty="0">
              <a:ln w="11430"/>
              <a:solidFill>
                <a:srgbClr val="00B0F0"/>
              </a:solidFill>
            </a:endParaRPr>
          </a:p>
        </p:txBody>
      </p:sp>
      <p:sp>
        <p:nvSpPr>
          <p:cNvPr id="16" name="Stačiakampis 15"/>
          <p:cNvSpPr/>
          <p:nvPr/>
        </p:nvSpPr>
        <p:spPr>
          <a:xfrm>
            <a:off x="828197" y="5885744"/>
            <a:ext cx="24096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solidFill>
                  <a:srgbClr val="00B0F0"/>
                </a:solidFill>
              </a:rPr>
              <a:t>OD</a:t>
            </a:r>
            <a:r>
              <a:rPr lang="en-US" sz="4000" b="1" cap="none" spc="50" dirty="0" smtClean="0">
                <a:ln w="11430"/>
                <a:solidFill>
                  <a:srgbClr val="00B0F0"/>
                </a:solidFill>
              </a:rPr>
              <a:t>=4 cm</a:t>
            </a:r>
            <a:endParaRPr lang="lt-LT" sz="4000" b="1" cap="none" spc="50" dirty="0">
              <a:ln w="11430"/>
              <a:solidFill>
                <a:srgbClr val="00B0F0"/>
              </a:solidFill>
            </a:endParaRPr>
          </a:p>
        </p:txBody>
      </p:sp>
      <p:cxnSp>
        <p:nvCxnSpPr>
          <p:cNvPr id="18" name="Tiesioji rodyklės jungtis 17"/>
          <p:cNvCxnSpPr>
            <a:stCxn id="12" idx="3"/>
            <a:endCxn id="13" idx="1"/>
          </p:cNvCxnSpPr>
          <p:nvPr/>
        </p:nvCxnSpPr>
        <p:spPr>
          <a:xfrm flipV="1">
            <a:off x="2580061" y="5507633"/>
            <a:ext cx="359831" cy="35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Tiesioji rodyklės jungtis 18"/>
          <p:cNvCxnSpPr>
            <a:endCxn id="14" idx="1"/>
          </p:cNvCxnSpPr>
          <p:nvPr/>
        </p:nvCxnSpPr>
        <p:spPr>
          <a:xfrm flipV="1">
            <a:off x="4594424" y="5511135"/>
            <a:ext cx="494766" cy="35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4" name="Grupė 23"/>
          <p:cNvGrpSpPr/>
          <p:nvPr/>
        </p:nvGrpSpPr>
        <p:grpSpPr>
          <a:xfrm>
            <a:off x="434394" y="5165774"/>
            <a:ext cx="7225407" cy="1439940"/>
            <a:chOff x="442937" y="5153690"/>
            <a:chExt cx="7225407" cy="1439940"/>
          </a:xfrm>
        </p:grpSpPr>
        <p:sp>
          <p:nvSpPr>
            <p:cNvPr id="21" name="Stačiakampis 20"/>
            <p:cNvSpPr/>
            <p:nvPr/>
          </p:nvSpPr>
          <p:spPr>
            <a:xfrm>
              <a:off x="442937" y="5153690"/>
              <a:ext cx="7225407" cy="14399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3" name="Stačiakampis 22"/>
            <p:cNvSpPr/>
            <p:nvPr/>
          </p:nvSpPr>
          <p:spPr>
            <a:xfrm>
              <a:off x="2123728" y="5411995"/>
              <a:ext cx="36856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Atsakymas</a:t>
              </a:r>
              <a:endParaRPr lang="lt-LT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501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24744"/>
            <a:ext cx="6134100" cy="34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51520"/>
          </a:xfrm>
        </p:spPr>
        <p:txBody>
          <a:bodyPr/>
          <a:lstStyle/>
          <a:p>
            <a:r>
              <a:rPr lang="lt-LT" dirty="0" smtClean="0"/>
              <a:t>Užduot</a:t>
            </a:r>
            <a:r>
              <a:rPr lang="en-US" dirty="0" err="1" smtClean="0"/>
              <a:t>i</a:t>
            </a:r>
            <a:r>
              <a:rPr lang="lt-LT" dirty="0" smtClean="0"/>
              <a:t>s</a:t>
            </a:r>
            <a:endParaRPr lang="lt-L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tačiakampis 3"/>
              <p:cNvSpPr/>
              <p:nvPr/>
            </p:nvSpPr>
            <p:spPr>
              <a:xfrm>
                <a:off x="1115616" y="5085184"/>
                <a:ext cx="2592288" cy="1133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lt-LT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lt-LT" sz="3600" b="1" i="1" smtClean="0"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lt-LT" sz="3600" b="1" i="1" smtClean="0">
                              <a:latin typeface="Cambria Math"/>
                            </a:rPr>
                            <m:t>𝟏𝟎</m:t>
                          </m:r>
                        </m:den>
                      </m:f>
                      <m:r>
                        <a:rPr lang="lt-LT" sz="36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lt-LT" sz="36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lt-LT" sz="36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lt-LT" sz="3600" b="1" i="1" smtClean="0">
                              <a:latin typeface="Cambria Math"/>
                            </a:rPr>
                            <m:t>,</m:t>
                          </m:r>
                          <m:r>
                            <a:rPr lang="lt-LT" sz="3600" b="1" i="1" smtClean="0">
                              <a:latin typeface="Cambria Math"/>
                            </a:rPr>
                            <m:t>𝟖𝟎</m:t>
                          </m:r>
                        </m:num>
                        <m:den>
                          <m:r>
                            <a:rPr lang="lt-LT" sz="3600" b="1" i="1" smtClean="0"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lt-LT" sz="3600" dirty="0"/>
              </a:p>
            </p:txBody>
          </p:sp>
        </mc:Choice>
        <mc:Fallback>
          <p:sp>
            <p:nvSpPr>
              <p:cNvPr id="4" name="Stačiakampis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5085184"/>
                <a:ext cx="2592288" cy="113306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tačiakampis 5"/>
          <p:cNvSpPr/>
          <p:nvPr/>
        </p:nvSpPr>
        <p:spPr>
          <a:xfrm>
            <a:off x="4208957" y="4869160"/>
            <a:ext cx="2592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3600" b="1" dirty="0" smtClean="0"/>
              <a:t>4∙x</a:t>
            </a:r>
            <a:r>
              <a:rPr lang="en-US" sz="3600" b="1" dirty="0" smtClean="0"/>
              <a:t>= 10</a:t>
            </a:r>
            <a:r>
              <a:rPr lang="lt-LT" sz="3600" b="1" dirty="0"/>
              <a:t> </a:t>
            </a:r>
            <a:r>
              <a:rPr lang="lt-LT" sz="3600" b="1" dirty="0" smtClean="0"/>
              <a:t>∙</a:t>
            </a:r>
            <a:r>
              <a:rPr lang="en-US" sz="3600" b="1" dirty="0" smtClean="0"/>
              <a:t>1,80</a:t>
            </a:r>
          </a:p>
          <a:p>
            <a:r>
              <a:rPr lang="en-US" sz="3600" b="1" dirty="0" smtClean="0"/>
              <a:t>4x=18</a:t>
            </a:r>
          </a:p>
          <a:p>
            <a:r>
              <a:rPr lang="en-US" sz="3600" b="1" dirty="0"/>
              <a:t>x</a:t>
            </a:r>
            <a:r>
              <a:rPr lang="en-US" sz="3600" b="1" dirty="0" smtClean="0"/>
              <a:t>=4,5 m</a:t>
            </a:r>
            <a:endParaRPr lang="lt-LT" sz="3600" b="1" dirty="0"/>
          </a:p>
        </p:txBody>
      </p:sp>
      <p:grpSp>
        <p:nvGrpSpPr>
          <p:cNvPr id="8" name="Grupė 7"/>
          <p:cNvGrpSpPr/>
          <p:nvPr/>
        </p:nvGrpSpPr>
        <p:grpSpPr>
          <a:xfrm>
            <a:off x="1115616" y="4725144"/>
            <a:ext cx="6192688" cy="1898342"/>
            <a:chOff x="1115616" y="4725144"/>
            <a:chExt cx="6192688" cy="1898342"/>
          </a:xfrm>
        </p:grpSpPr>
        <p:sp>
          <p:nvSpPr>
            <p:cNvPr id="5" name="Suapvalintas stačiakampis 4"/>
            <p:cNvSpPr/>
            <p:nvPr/>
          </p:nvSpPr>
          <p:spPr>
            <a:xfrm>
              <a:off x="1115616" y="4725144"/>
              <a:ext cx="6192688" cy="189834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7" name="Stačiakampis 6"/>
            <p:cNvSpPr/>
            <p:nvPr/>
          </p:nvSpPr>
          <p:spPr>
            <a:xfrm>
              <a:off x="2215259" y="5190052"/>
              <a:ext cx="399340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dirty="0" err="1" smtClean="0">
                  <a:ln w="11430"/>
                  <a:solidFill>
                    <a:srgbClr val="00B0F0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Sprendimas</a:t>
              </a:r>
              <a:endParaRPr lang="lt-LT" sz="5400" b="1" cap="none" spc="0" dirty="0">
                <a:ln w="11430"/>
                <a:solidFill>
                  <a:srgbClr val="00B0F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345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lt-LT" dirty="0" smtClean="0"/>
              <a:t>ž</a:t>
            </a:r>
            <a:r>
              <a:rPr lang="en-US" dirty="0" err="1" smtClean="0"/>
              <a:t>duotis</a:t>
            </a:r>
            <a:endParaRPr lang="lt-L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32856"/>
            <a:ext cx="8716015" cy="900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033341"/>
            <a:ext cx="2592288" cy="2138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upė 5"/>
          <p:cNvGrpSpPr/>
          <p:nvPr/>
        </p:nvGrpSpPr>
        <p:grpSpPr>
          <a:xfrm>
            <a:off x="323528" y="2924944"/>
            <a:ext cx="2880320" cy="2376264"/>
            <a:chOff x="323528" y="2924944"/>
            <a:chExt cx="2880320" cy="2376264"/>
          </a:xfrm>
        </p:grpSpPr>
        <p:sp>
          <p:nvSpPr>
            <p:cNvPr id="4" name="Suapvalintas stačiakampis 3"/>
            <p:cNvSpPr/>
            <p:nvPr/>
          </p:nvSpPr>
          <p:spPr>
            <a:xfrm>
              <a:off x="323528" y="2924944"/>
              <a:ext cx="2880320" cy="237626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5" name="Stačiakampis 4"/>
            <p:cNvSpPr/>
            <p:nvPr/>
          </p:nvSpPr>
          <p:spPr>
            <a:xfrm>
              <a:off x="436997" y="3225260"/>
              <a:ext cx="2685351" cy="175432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lt-LT" sz="5400" b="1" cap="none" spc="0" dirty="0" smtClean="0">
                  <a:ln w="11430"/>
                  <a:solidFill>
                    <a:schemeClr val="accent5">
                      <a:lumMod val="60000"/>
                      <a:lumOff val="4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Pagalba</a:t>
              </a:r>
            </a:p>
            <a:p>
              <a:pPr algn="ctr"/>
              <a:r>
                <a:rPr lang="lt-LT" sz="5400" b="1" dirty="0" smtClean="0">
                  <a:ln w="11430"/>
                  <a:solidFill>
                    <a:schemeClr val="accent5">
                      <a:lumMod val="60000"/>
                      <a:lumOff val="40000"/>
                    </a:schemeClr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Nr. 1</a:t>
              </a:r>
              <a:endParaRPr lang="lt-LT" sz="5400" b="1" cap="none" spc="0" dirty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tačiakampis 6"/>
              <p:cNvSpPr/>
              <p:nvPr/>
            </p:nvSpPr>
            <p:spPr>
              <a:xfrm>
                <a:off x="436997" y="5589240"/>
                <a:ext cx="2727478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lt-LT" sz="2800" b="1" i="1"/>
                          </m:ctrlPr>
                        </m:sSubPr>
                        <m:e>
                          <m:r>
                            <a:rPr lang="lt-LT" sz="2800" b="1" i="1"/>
                            <m:t>𝑺</m:t>
                          </m:r>
                        </m:e>
                        <m:sub>
                          <m:r>
                            <a:rPr lang="lt-LT" sz="2800" b="1" i="1"/>
                            <m:t>𝑨𝑩𝑪</m:t>
                          </m:r>
                        </m:sub>
                      </m:sSub>
                      <m:r>
                        <a:rPr lang="en-US" sz="2800" b="1" i="1"/>
                        <m:t>=</m:t>
                      </m:r>
                      <m:f>
                        <m:fPr>
                          <m:ctrlPr>
                            <a:rPr lang="lt-LT" sz="2800" b="1" i="1"/>
                          </m:ctrlPr>
                        </m:fPr>
                        <m:num>
                          <m:r>
                            <a:rPr lang="en-US" sz="2800" b="1" i="1"/>
                            <m:t>𝑨𝑪</m:t>
                          </m:r>
                          <m:r>
                            <a:rPr lang="en-US" sz="2800" b="1" i="1"/>
                            <m:t>∙</m:t>
                          </m:r>
                          <m:r>
                            <a:rPr lang="en-US" sz="2800" b="1" i="1"/>
                            <m:t>𝑩𝑫</m:t>
                          </m:r>
                        </m:num>
                        <m:den>
                          <m:r>
                            <a:rPr lang="en-US" sz="2800" b="1" i="1"/>
                            <m:t>𝟐</m:t>
                          </m:r>
                        </m:den>
                      </m:f>
                    </m:oMath>
                  </m:oMathPara>
                </a14:m>
                <a:endParaRPr lang="lt-LT" sz="2800" b="1" dirty="0"/>
              </a:p>
            </p:txBody>
          </p:sp>
        </mc:Choice>
        <mc:Fallback>
          <p:sp>
            <p:nvSpPr>
              <p:cNvPr id="7" name="Stačiakampis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997" y="5589240"/>
                <a:ext cx="2727478" cy="898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uapvalintas stačiakampis 7"/>
          <p:cNvSpPr/>
          <p:nvPr/>
        </p:nvSpPr>
        <p:spPr>
          <a:xfrm>
            <a:off x="251520" y="5373216"/>
            <a:ext cx="3096344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600" b="1" dirty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Pagalba</a:t>
            </a:r>
          </a:p>
          <a:p>
            <a:pPr algn="ctr"/>
            <a:r>
              <a:rPr lang="lt-LT" sz="3600" b="1" dirty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Nr. </a:t>
            </a:r>
            <a:r>
              <a:rPr lang="en-US" sz="3600" b="1" dirty="0" smtClean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lt-LT" sz="3600" b="1" dirty="0">
              <a:ln w="11430"/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Stačiakampis 8"/>
              <p:cNvSpPr/>
              <p:nvPr/>
            </p:nvSpPr>
            <p:spPr>
              <a:xfrm>
                <a:off x="4716016" y="3225260"/>
                <a:ext cx="3672408" cy="32767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/>
                  <a:t>        AC = 2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0">
                        <a:latin typeface="Cambria Math"/>
                      </a:rPr>
                      <m:t>∙</m:t>
                    </m:r>
                  </m:oMath>
                </a14:m>
                <a:r>
                  <a:rPr lang="en-US" sz="2400" dirty="0" smtClean="0"/>
                  <a:t> 15 = 30 cm.</a:t>
                </a:r>
              </a:p>
              <a:p>
                <a:endParaRPr lang="en-US" sz="240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lt-LT" sz="2400" i="1" smtClean="0"/>
                          </m:ctrlPr>
                        </m:fPr>
                        <m:num>
                          <m:r>
                            <a:rPr lang="en-US" sz="2400" i="1"/>
                            <m:t>30∙</m:t>
                          </m:r>
                          <m:r>
                            <a:rPr lang="en-US" sz="2400" i="1"/>
                            <m:t>𝐵𝐷</m:t>
                          </m:r>
                        </m:num>
                        <m:den>
                          <m:r>
                            <a:rPr lang="en-US" sz="2400" i="1"/>
                            <m:t>2</m:t>
                          </m:r>
                        </m:den>
                      </m:f>
                      <m:r>
                        <a:rPr lang="en-US" sz="2400" i="1"/>
                        <m:t>=180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smtClean="0"/>
                  <a:t>       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15</a:t>
                </a:r>
                <a14:m>
                  <m:oMath xmlns:m="http://schemas.openxmlformats.org/officeDocument/2006/math">
                    <m:r>
                      <a:rPr lang="en-US" sz="2400" i="0">
                        <a:latin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</a:rPr>
                      <m:t>BD</m:t>
                    </m:r>
                    <m:r>
                      <a:rPr lang="en-US" sz="2400" i="0">
                        <a:latin typeface="Cambria Math"/>
                      </a:rPr>
                      <m:t>=180</m:t>
                    </m:r>
                    <m:r>
                      <a:rPr lang="en-US" sz="2400" b="0" i="0" smtClean="0">
                        <a:latin typeface="Cambria Math"/>
                      </a:rPr>
                      <m:t> | :15</m:t>
                    </m:r>
                  </m:oMath>
                </a14:m>
                <a:endParaRPr lang="en-US" sz="2400" b="0" dirty="0" smtClean="0"/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        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BD = 12 cm.</a:t>
                </a:r>
                <a:endParaRPr lang="en-US" sz="2400" dirty="0">
                  <a:solidFill>
                    <a:srgbClr val="FF0000"/>
                  </a:solidFill>
                </a:endParaRPr>
              </a:p>
              <a:p>
                <a:endParaRPr lang="lt-LT" dirty="0"/>
              </a:p>
            </p:txBody>
          </p:sp>
        </mc:Choice>
        <mc:Fallback>
          <p:sp>
            <p:nvSpPr>
              <p:cNvPr id="9" name="Stačiakampis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3225260"/>
                <a:ext cx="3672408" cy="3276794"/>
              </a:xfrm>
              <a:prstGeom prst="rect">
                <a:avLst/>
              </a:prstGeom>
              <a:blipFill rotWithShape="1">
                <a:blip r:embed="rId5"/>
                <a:stretch>
                  <a:fillRect t="-1487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uapvalintas stačiakampis 9"/>
          <p:cNvSpPr/>
          <p:nvPr/>
        </p:nvSpPr>
        <p:spPr>
          <a:xfrm>
            <a:off x="5292080" y="3225260"/>
            <a:ext cx="2736304" cy="32629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b="1" dirty="0" smtClean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</a:rPr>
              <a:t>Sprendimas</a:t>
            </a:r>
          </a:p>
          <a:p>
            <a:pPr algn="ctr"/>
            <a:r>
              <a:rPr lang="lt-LT" sz="3200" b="1" dirty="0" smtClean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</a:rPr>
              <a:t>ir</a:t>
            </a:r>
          </a:p>
          <a:p>
            <a:pPr algn="ctr"/>
            <a:r>
              <a:rPr lang="lt-LT" sz="3200" b="1" dirty="0" smtClean="0">
                <a:ln w="11430"/>
                <a:solidFill>
                  <a:schemeClr val="accent5">
                    <a:lumMod val="60000"/>
                    <a:lumOff val="40000"/>
                  </a:schemeClr>
                </a:solidFill>
              </a:rPr>
              <a:t>Atsakymas</a:t>
            </a:r>
            <a:endParaRPr lang="lt-LT" sz="3200" b="1" dirty="0">
              <a:ln w="11430"/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800" dirty="0"/>
              <a:t>Figūra yra panaši viena į kitą</a:t>
            </a:r>
            <a:r>
              <a:rPr lang="lt-LT" sz="2800" dirty="0" smtClean="0"/>
              <a:t>, kai </a:t>
            </a:r>
            <a:r>
              <a:rPr lang="lt-LT" sz="2800" dirty="0"/>
              <a:t>antroji yra kažkiek kartų padidinta arba sumažinta. </a:t>
            </a:r>
            <a:endParaRPr lang="lt-LT" sz="2800" dirty="0" smtClean="0"/>
          </a:p>
          <a:p>
            <a:pPr marL="0" indent="0">
              <a:buNone/>
            </a:pPr>
            <a:r>
              <a:rPr lang="lt-LT" sz="2800" dirty="0" smtClean="0"/>
              <a:t>Du </a:t>
            </a:r>
            <a:r>
              <a:rPr lang="lt-LT" sz="2800" dirty="0"/>
              <a:t>trikampiai yra panašūs, jeigu jų atitinkami </a:t>
            </a:r>
            <a:r>
              <a:rPr lang="lt-LT" sz="2800" dirty="0">
                <a:solidFill>
                  <a:srgbClr val="FF0000"/>
                </a:solidFill>
              </a:rPr>
              <a:t>kampai yra lygūs</a:t>
            </a:r>
            <a:r>
              <a:rPr lang="lt-LT" sz="2800" dirty="0"/>
              <a:t> ir vieno trikampio </a:t>
            </a:r>
            <a:r>
              <a:rPr lang="lt-LT" sz="2800" dirty="0">
                <a:solidFill>
                  <a:srgbClr val="FF0000"/>
                </a:solidFill>
              </a:rPr>
              <a:t>kraštinės proporcingos</a:t>
            </a:r>
            <a:r>
              <a:rPr lang="lt-LT" sz="2800" dirty="0"/>
              <a:t> atitinkamoms kito trikampio kraštinėms.</a:t>
            </a: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645024"/>
            <a:ext cx="5940152" cy="270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9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www.maa.org/sites/default/files/images/cms_upload/Fig10344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2771328"/>
            <a:ext cx="6126086" cy="209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600200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po</a:t>
            </a:r>
            <a:r>
              <a:rPr lang="lt-LT" dirty="0" smtClean="0"/>
              <a:t>žymis</a:t>
            </a:r>
            <a:br>
              <a:rPr lang="lt-LT" dirty="0" smtClean="0"/>
            </a:br>
            <a:r>
              <a:rPr lang="lt-LT" dirty="0" smtClean="0"/>
              <a:t>Pagal du kampus</a:t>
            </a:r>
            <a:endParaRPr lang="lt-LT" dirty="0"/>
          </a:p>
        </p:txBody>
      </p:sp>
      <p:sp>
        <p:nvSpPr>
          <p:cNvPr id="5" name="Lygiašonis trikampis 4"/>
          <p:cNvSpPr/>
          <p:nvPr/>
        </p:nvSpPr>
        <p:spPr>
          <a:xfrm>
            <a:off x="801224" y="4089347"/>
            <a:ext cx="460910" cy="386199"/>
          </a:xfrm>
          <a:prstGeom prst="triangle">
            <a:avLst>
              <a:gd name="adj" fmla="val 51348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Lygiašonis trikampis 6"/>
          <p:cNvSpPr/>
          <p:nvPr/>
        </p:nvSpPr>
        <p:spPr>
          <a:xfrm>
            <a:off x="4470664" y="4236962"/>
            <a:ext cx="245352" cy="248720"/>
          </a:xfrm>
          <a:prstGeom prst="triangle">
            <a:avLst>
              <a:gd name="adj" fmla="val 66376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Lygiašonis trikampis 5"/>
          <p:cNvSpPr/>
          <p:nvPr/>
        </p:nvSpPr>
        <p:spPr>
          <a:xfrm>
            <a:off x="2974816" y="4197649"/>
            <a:ext cx="432048" cy="277897"/>
          </a:xfrm>
          <a:prstGeom prst="triangle">
            <a:avLst>
              <a:gd name="adj" fmla="val 172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Stačiakampis 7"/>
              <p:cNvSpPr/>
              <p:nvPr/>
            </p:nvSpPr>
            <p:spPr>
              <a:xfrm>
                <a:off x="506050" y="4863589"/>
                <a:ext cx="246876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lt-LT" sz="3600" b="1" i="1" smtClean="0">
                        <a:latin typeface="Cambria Math"/>
                      </a:rPr>
                      <m:t>∠</m:t>
                    </m:r>
                    <m:r>
                      <a:rPr lang="lt-LT" sz="3600" b="1" i="1" smtClean="0">
                        <a:latin typeface="Cambria Math"/>
                      </a:rPr>
                      <m:t>𝑨</m:t>
                    </m:r>
                    <m:r>
                      <a:rPr lang="en-US" sz="36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lt-LT" sz="3600" b="1" dirty="0" smtClean="0"/>
                  <a:t> </a:t>
                </a:r>
                <a14:m>
                  <m:oMath xmlns:m="http://schemas.openxmlformats.org/officeDocument/2006/math">
                    <m:r>
                      <a:rPr lang="lt-LT" sz="3600" b="1" i="1" smtClean="0">
                        <a:latin typeface="Cambria Math"/>
                      </a:rPr>
                      <m:t>∠</m:t>
                    </m:r>
                    <m:r>
                      <a:rPr lang="en-US" sz="3600" b="1" i="1" smtClean="0">
                        <a:latin typeface="Cambria Math"/>
                      </a:rPr>
                      <m:t>𝑫</m:t>
                    </m:r>
                  </m:oMath>
                </a14:m>
                <a:endParaRPr lang="en-US" sz="3600" b="1" dirty="0" smtClean="0"/>
              </a:p>
            </p:txBody>
          </p:sp>
        </mc:Choice>
        <mc:Fallback>
          <p:sp>
            <p:nvSpPr>
              <p:cNvPr id="8" name="Stačiakampis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050" y="4863589"/>
                <a:ext cx="2468766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ygiašonis trikampis 11"/>
          <p:cNvSpPr/>
          <p:nvPr/>
        </p:nvSpPr>
        <p:spPr>
          <a:xfrm rot="226660">
            <a:off x="5442511" y="4293655"/>
            <a:ext cx="287616" cy="172603"/>
          </a:xfrm>
          <a:prstGeom prst="triangle">
            <a:avLst>
              <a:gd name="adj" fmla="val 968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tačiakampis 9"/>
              <p:cNvSpPr/>
              <p:nvPr/>
            </p:nvSpPr>
            <p:spPr>
              <a:xfrm>
                <a:off x="611560" y="5733256"/>
                <a:ext cx="216764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lt-LT" sz="3600" b="1" i="1" smtClean="0">
                        <a:latin typeface="Cambria Math"/>
                      </a:rPr>
                      <m:t>∠</m:t>
                    </m:r>
                    <m:r>
                      <a:rPr lang="en-US" sz="3600" b="1" i="1" smtClean="0">
                        <a:latin typeface="Cambria Math"/>
                      </a:rPr>
                      <m:t>𝑩</m:t>
                    </m:r>
                    <m:r>
                      <a:rPr lang="en-US" sz="36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lt-LT" sz="3600" b="1" dirty="0" smtClean="0"/>
                  <a:t> </a:t>
                </a:r>
                <a14:m>
                  <m:oMath xmlns:m="http://schemas.openxmlformats.org/officeDocument/2006/math">
                    <m:r>
                      <a:rPr lang="lt-LT" sz="3600" b="1" i="1" smtClean="0">
                        <a:latin typeface="Cambria Math"/>
                      </a:rPr>
                      <m:t>∠</m:t>
                    </m:r>
                    <m:r>
                      <a:rPr lang="en-US" sz="3600" b="1" i="1" smtClean="0">
                        <a:latin typeface="Cambria Math"/>
                      </a:rPr>
                      <m:t>𝑬</m:t>
                    </m:r>
                  </m:oMath>
                </a14:m>
                <a:endParaRPr lang="en-US" sz="3600" b="1" dirty="0" smtClean="0"/>
              </a:p>
            </p:txBody>
          </p:sp>
        </mc:Choice>
        <mc:Fallback>
          <p:sp>
            <p:nvSpPr>
              <p:cNvPr id="10" name="Stačiakampis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733256"/>
                <a:ext cx="2167648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tačiakampis 13"/>
              <p:cNvSpPr/>
              <p:nvPr/>
            </p:nvSpPr>
            <p:spPr>
              <a:xfrm>
                <a:off x="3962634" y="5325254"/>
                <a:ext cx="420976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5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∆</m:t>
                      </m:r>
                      <m:r>
                        <a:rPr lang="lt-LT" sz="5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𝑨𝑪𝑩</m:t>
                      </m:r>
                      <m:r>
                        <a:rPr lang="lt-LT" sz="5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~∆</m:t>
                      </m:r>
                      <m:r>
                        <a:rPr lang="lt-LT" sz="5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𝑫𝑭𝑬</m:t>
                      </m:r>
                    </m:oMath>
                  </m:oMathPara>
                </a14:m>
                <a:endParaRPr lang="lt-LT" sz="5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4" name="Stačiakampis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634" y="5325254"/>
                <a:ext cx="4209766" cy="9233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10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  <p:bldP spid="8" grpId="0"/>
      <p:bldP spid="12" grpId="0" animBg="1"/>
      <p:bldP spid="10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/>
              <a:t>Ar</a:t>
            </a:r>
            <a:r>
              <a:rPr lang="en-US" sz="4800" dirty="0" smtClean="0"/>
              <a:t> </a:t>
            </a:r>
            <a:r>
              <a:rPr lang="lt-LT" sz="4800" dirty="0" smtClean="0"/>
              <a:t>šie trikampiai panašūs?</a:t>
            </a:r>
            <a:endParaRPr lang="lt-LT" sz="4800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72816"/>
            <a:ext cx="4953000" cy="2305050"/>
          </a:xfrm>
          <a:prstGeom prst="rect">
            <a:avLst/>
          </a:prstGeom>
        </p:spPr>
      </p:pic>
      <p:sp>
        <p:nvSpPr>
          <p:cNvPr id="5" name="Stačiakampis 4"/>
          <p:cNvSpPr/>
          <p:nvPr/>
        </p:nvSpPr>
        <p:spPr>
          <a:xfrm>
            <a:off x="6300192" y="2780928"/>
            <a:ext cx="18138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lt-LT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TAIP</a:t>
            </a:r>
            <a:endParaRPr lang="lt-LT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8" name="Grupė 7"/>
          <p:cNvGrpSpPr/>
          <p:nvPr/>
        </p:nvGrpSpPr>
        <p:grpSpPr>
          <a:xfrm>
            <a:off x="6012160" y="2564904"/>
            <a:ext cx="2448272" cy="1368152"/>
            <a:chOff x="6012160" y="2564904"/>
            <a:chExt cx="2448272" cy="1368152"/>
          </a:xfrm>
        </p:grpSpPr>
        <p:sp>
          <p:nvSpPr>
            <p:cNvPr id="6" name="Stačiakampis 5"/>
            <p:cNvSpPr/>
            <p:nvPr/>
          </p:nvSpPr>
          <p:spPr>
            <a:xfrm>
              <a:off x="6012160" y="2564904"/>
              <a:ext cx="2448272" cy="13681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7" name="Stačiakampis 6"/>
            <p:cNvSpPr/>
            <p:nvPr/>
          </p:nvSpPr>
          <p:spPr>
            <a:xfrm>
              <a:off x="6990074" y="2776973"/>
              <a:ext cx="49244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lt-LT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?</a:t>
              </a:r>
              <a:endParaRPr lang="lt-LT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Stačiakampis 8"/>
              <p:cNvSpPr/>
              <p:nvPr/>
            </p:nvSpPr>
            <p:spPr>
              <a:xfrm>
                <a:off x="827584" y="5229199"/>
                <a:ext cx="4332916" cy="83099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2400" i="1" smtClean="0">
                          <a:latin typeface="Cambria Math"/>
                        </a:rPr>
                        <m:t>∠</m:t>
                      </m:r>
                      <m:r>
                        <a:rPr lang="lt-LT" sz="2400" i="1" smtClean="0">
                          <a:latin typeface="Cambria Math"/>
                        </a:rPr>
                        <m:t>𝐵</m:t>
                      </m:r>
                      <m:r>
                        <a:rPr lang="lt-LT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lt-LT" sz="2400" i="1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lt-LT" sz="2400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lt-LT" sz="2400" i="1">
                              <a:latin typeface="Cambria Math"/>
                            </a:rPr>
                            <m:t>90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lt-LT" sz="2400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lt-LT" sz="2400" i="1">
                              <a:latin typeface="Cambria Math"/>
                            </a:rPr>
                            <m:t>40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lt-LT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lt-LT" sz="2400" i="1">
                              <a:latin typeface="Cambria Math"/>
                            </a:rPr>
                            <m:t>50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lt-LT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2400" i="1" smtClean="0">
                          <a:latin typeface="Cambria Math"/>
                        </a:rPr>
                        <m:t>∠</m:t>
                      </m:r>
                      <m:r>
                        <a:rPr lang="lt-LT" sz="2400" b="0" i="1" smtClean="0">
                          <a:latin typeface="Cambria Math"/>
                        </a:rPr>
                        <m:t>𝑅</m:t>
                      </m:r>
                      <m:r>
                        <a:rPr lang="lt-LT" sz="24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lt-LT" sz="2400" i="1">
                              <a:latin typeface="Cambria Math"/>
                            </a:rPr>
                            <m:t>180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lt-LT" sz="2400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lt-LT" sz="2400" i="1">
                              <a:latin typeface="Cambria Math"/>
                            </a:rPr>
                            <m:t>90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lt-LT" sz="2400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  <m:r>
                        <a:rPr lang="lt-LT" sz="24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4</m:t>
                          </m:r>
                          <m:r>
                            <a:rPr lang="lt-LT" sz="2400" i="1"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lt-LT" sz="2400" b="1" cap="none" spc="0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9" name="Stačiakampis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229199"/>
                <a:ext cx="4332916" cy="83099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tačiakampis 11"/>
              <p:cNvSpPr/>
              <p:nvPr/>
            </p:nvSpPr>
            <p:spPr>
              <a:xfrm>
                <a:off x="629462" y="6074837"/>
                <a:ext cx="8009629" cy="83099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2400" b="0" i="1" smtClean="0">
                          <a:latin typeface="Cambria Math"/>
                        </a:rPr>
                        <m:t>𝐾𝑎𝑑𝑎𝑛𝑔𝑖</m:t>
                      </m:r>
                      <m:r>
                        <a:rPr lang="lt-LT" sz="2400" b="0" i="1" smtClean="0">
                          <a:latin typeface="Cambria Math"/>
                        </a:rPr>
                        <m:t>, ∠</m:t>
                      </m:r>
                      <m:r>
                        <a:rPr lang="lt-LT" sz="2400" i="1" smtClean="0">
                          <a:latin typeface="Cambria Math"/>
                        </a:rPr>
                        <m:t>𝐴</m:t>
                      </m:r>
                      <m:r>
                        <a:rPr lang="lt-LT" sz="2400" i="1" smtClean="0">
                          <a:latin typeface="Cambria Math"/>
                        </a:rPr>
                        <m:t>=∠</m:t>
                      </m:r>
                      <m:r>
                        <a:rPr lang="en-US" sz="2400" b="0" i="1" smtClean="0">
                          <a:latin typeface="Cambria Math"/>
                        </a:rPr>
                        <m:t>𝑅</m:t>
                      </m:r>
                      <m:r>
                        <a:rPr lang="lt-LT" sz="2400" i="1" smtClean="0">
                          <a:latin typeface="Cambria Math"/>
                        </a:rPr>
                        <m:t>, ∠</m:t>
                      </m:r>
                      <m:r>
                        <a:rPr lang="en-US" sz="2400" b="0" i="1" smtClean="0">
                          <a:latin typeface="Cambria Math"/>
                        </a:rPr>
                        <m:t>𝐶</m:t>
                      </m:r>
                      <m:r>
                        <a:rPr lang="lt-LT" sz="2400" i="1" smtClean="0">
                          <a:latin typeface="Cambria Math"/>
                        </a:rPr>
                        <m:t>=∠</m:t>
                      </m:r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lt-LT" sz="2400" i="1" smtClean="0">
                          <a:latin typeface="Cambria Math"/>
                        </a:rPr>
                        <m:t>, ∠</m:t>
                      </m:r>
                      <m:r>
                        <a:rPr lang="en-US" sz="2400" b="0" i="1" smtClean="0">
                          <a:latin typeface="Cambria Math"/>
                        </a:rPr>
                        <m:t>𝐵</m:t>
                      </m:r>
                      <m:r>
                        <a:rPr lang="lt-LT" sz="2400" i="1" smtClean="0">
                          <a:latin typeface="Cambria Math"/>
                        </a:rPr>
                        <m:t>=∠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lt-LT" sz="2400" b="1" i="0" smtClean="0">
                          <a:latin typeface="Cambria Math"/>
                        </a:rPr>
                        <m:t>, </m:t>
                      </m:r>
                      <m:r>
                        <a:rPr lang="lt-LT" sz="2400" b="1" i="0" smtClean="0">
                          <a:latin typeface="Cambria Math"/>
                        </a:rPr>
                        <m:t>𝐭𝐚𝐢</m:t>
                      </m:r>
                      <m:r>
                        <a:rPr lang="lt-LT" sz="2400" b="1" i="0" smtClean="0">
                          <a:latin typeface="Cambria Math"/>
                        </a:rPr>
                        <m:t> </m:t>
                      </m:r>
                      <m:r>
                        <a:rPr lang="lt-LT" sz="2400" b="1" i="1" smtClean="0">
                          <a:latin typeface="Cambria Math"/>
                        </a:rPr>
                        <m:t>  ∆</m:t>
                      </m:r>
                      <m:r>
                        <a:rPr lang="lt-LT" sz="2400" b="1" i="1" smtClean="0">
                          <a:latin typeface="Cambria Math"/>
                        </a:rPr>
                        <m:t>𝑨𝑪𝑩</m:t>
                      </m:r>
                      <m:r>
                        <a:rPr lang="lt-LT" sz="2400" b="1" i="1" smtClean="0">
                          <a:latin typeface="Cambria Math"/>
                        </a:rPr>
                        <m:t>~∆</m:t>
                      </m:r>
                      <m:r>
                        <a:rPr lang="lt-LT" sz="2400" b="1" i="1" smtClean="0">
                          <a:latin typeface="Cambria Math"/>
                        </a:rPr>
                        <m:t>𝑹𝑷𝑸</m:t>
                      </m:r>
                    </m:oMath>
                  </m:oMathPara>
                </a14:m>
                <a:endParaRPr lang="lt-LT" sz="2400" b="1" dirty="0"/>
              </a:p>
              <a:p>
                <a:pPr algn="ctr"/>
                <a:endParaRPr lang="lt-LT" sz="2400" b="1" cap="none" spc="0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" name="Stačiakampis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62" y="6074837"/>
                <a:ext cx="8009629" cy="83099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Stačiakampis 12"/>
              <p:cNvSpPr/>
              <p:nvPr/>
            </p:nvSpPr>
            <p:spPr>
              <a:xfrm>
                <a:off x="534429" y="4546111"/>
                <a:ext cx="6484467" cy="46166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𝑨𝒑𝒔𝒌𝒂𝒊</m:t>
                    </m:r>
                    <m:r>
                      <a:rPr lang="lt-LT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č</m:t>
                    </m:r>
                    <m:r>
                      <a:rPr lang="en-US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𝒊𝒖𝒐𝒋𝒂𝒎𝒆</m:t>
                    </m:r>
                    <m:r>
                      <a:rPr lang="en-US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 </m:t>
                    </m:r>
                    <m:r>
                      <a:rPr lang="en-US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𝒏𝒆</m:t>
                    </m:r>
                    <m:r>
                      <a:rPr lang="lt-LT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ž</m:t>
                    </m:r>
                    <m:r>
                      <a:rPr lang="en-US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𝒊𝒏𝒐𝒎</m:t>
                    </m:r>
                    <m:r>
                      <a:rPr lang="lt-LT" sz="2400" b="1" i="1" cap="none" spc="0" smtClean="0">
                        <a:ln w="11430"/>
                        <a:gradFill>
                          <a:gsLst>
                            <a:gs pos="0">
                              <a:schemeClr val="accent2">
                                <a:tint val="70000"/>
                                <a:satMod val="245000"/>
                              </a:schemeClr>
                            </a:gs>
                            <a:gs pos="75000">
                              <a:schemeClr val="accent2">
                                <a:tint val="90000"/>
                                <a:shade val="60000"/>
                                <a:satMod val="240000"/>
                              </a:schemeClr>
                            </a:gs>
                            <a:gs pos="100000">
                              <a:schemeClr val="accent2">
                                <a:tint val="100000"/>
                                <a:shade val="50000"/>
                                <a:satMod val="240000"/>
                              </a:schemeClr>
                            </a:gs>
                          </a:gsLst>
                          <a:lin ang="5400000"/>
                        </a:gradFill>
                        <a:effectLst/>
                        <a:latin typeface="Cambria Math"/>
                      </a:rPr>
                      <m:t>ų</m:t>
                    </m:r>
                  </m:oMath>
                </a14:m>
                <a:r>
                  <a:rPr lang="lt-LT" sz="2400" b="1" cap="none" spc="0" dirty="0" smtClean="0">
                    <a:ln w="11430"/>
                    <a:gradFill>
                      <a:gsLst>
                        <a:gs pos="0">
                          <a:schemeClr val="accent2">
                            <a:tint val="70000"/>
                            <a:satMod val="245000"/>
                          </a:schemeClr>
                        </a:gs>
                        <a:gs pos="75000">
                          <a:schemeClr val="accent2">
                            <a:tint val="90000"/>
                            <a:shade val="60000"/>
                            <a:satMod val="240000"/>
                          </a:schemeClr>
                        </a:gs>
                        <a:gs pos="100000">
                          <a:schemeClr val="accent2">
                            <a:tint val="100000"/>
                            <a:shade val="50000"/>
                            <a:satMod val="240000"/>
                          </a:schemeClr>
                        </a:gs>
                      </a:gsLst>
                      <a:lin ang="5400000"/>
                    </a:gradFill>
                    <a:effectLst/>
                  </a:rPr>
                  <a:t> kampų dydžius:</a:t>
                </a:r>
                <a:endParaRPr lang="lt-LT" sz="2400" b="1" cap="none" spc="0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/>
                </a:endParaRPr>
              </a:p>
            </p:txBody>
          </p:sp>
        </mc:Choice>
        <mc:Fallback xmlns="">
          <p:sp>
            <p:nvSpPr>
              <p:cNvPr id="13" name="Stačiakampis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29" y="4546111"/>
                <a:ext cx="6484467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upė 15"/>
          <p:cNvGrpSpPr/>
          <p:nvPr/>
        </p:nvGrpSpPr>
        <p:grpSpPr>
          <a:xfrm>
            <a:off x="511213" y="4583072"/>
            <a:ext cx="8104662" cy="2123249"/>
            <a:chOff x="534429" y="4546111"/>
            <a:chExt cx="8104662" cy="2123249"/>
          </a:xfrm>
        </p:grpSpPr>
        <p:sp>
          <p:nvSpPr>
            <p:cNvPr id="11" name="Stačiakampis 10"/>
            <p:cNvSpPr/>
            <p:nvPr/>
          </p:nvSpPr>
          <p:spPr>
            <a:xfrm>
              <a:off x="534429" y="4546111"/>
              <a:ext cx="8104662" cy="21232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5" name="Stačiakampis 14"/>
            <p:cNvSpPr/>
            <p:nvPr/>
          </p:nvSpPr>
          <p:spPr>
            <a:xfrm>
              <a:off x="2306790" y="5136866"/>
              <a:ext cx="3993402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lt-LT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Sprendimas</a:t>
              </a:r>
              <a:endParaRPr lang="lt-LT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089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2 </a:t>
            </a:r>
            <a:r>
              <a:rPr lang="en-US" sz="3600" dirty="0" err="1"/>
              <a:t>po</a:t>
            </a:r>
            <a:r>
              <a:rPr lang="lt-LT" sz="3600" dirty="0"/>
              <a:t>žymis</a:t>
            </a:r>
            <a:br>
              <a:rPr lang="lt-LT" sz="3600" dirty="0"/>
            </a:br>
            <a:r>
              <a:rPr lang="en-US" sz="3600" dirty="0" err="1" smtClean="0"/>
              <a:t>Pagal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en-US" sz="3600" dirty="0" smtClean="0"/>
              <a:t>vi </a:t>
            </a:r>
            <a:r>
              <a:rPr lang="en-US" sz="3600" dirty="0" err="1" smtClean="0"/>
              <a:t>kra</a:t>
            </a:r>
            <a:r>
              <a:rPr lang="lt-LT" sz="3600" dirty="0" err="1" smtClean="0"/>
              <a:t>štines</a:t>
            </a:r>
            <a:r>
              <a:rPr lang="lt-LT" sz="3600" dirty="0" smtClean="0"/>
              <a:t> ir kampą tarp jų</a:t>
            </a:r>
            <a:endParaRPr lang="lt-LT" sz="3600" dirty="0"/>
          </a:p>
        </p:txBody>
      </p:sp>
      <p:pic>
        <p:nvPicPr>
          <p:cNvPr id="4" name="Picture 4" descr="https://www.maa.org/sites/default/files/images/cms_upload/Fig10344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6126086" cy="209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84677" y="4077072"/>
                <a:ext cx="5760640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lt-LT" sz="4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lt-LT" sz="4000" b="1" i="1">
                            <a:latin typeface="Cambria Math"/>
                          </a:rPr>
                          <m:t>𝑨𝑪</m:t>
                        </m:r>
                      </m:num>
                      <m:den>
                        <m:r>
                          <a:rPr lang="lt-LT" sz="4000" b="1" i="1">
                            <a:latin typeface="Cambria Math"/>
                          </a:rPr>
                          <m:t>𝑫𝑭</m:t>
                        </m:r>
                      </m:den>
                    </m:f>
                    <m:r>
                      <a:rPr lang="lt-LT" sz="40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lt-LT" sz="4000" b="1" i="1">
                            <a:latin typeface="Cambria Math"/>
                          </a:rPr>
                          <m:t>𝑨𝑩</m:t>
                        </m:r>
                      </m:num>
                      <m:den>
                        <m:r>
                          <a:rPr lang="lt-LT" sz="4000" b="1" i="1">
                            <a:latin typeface="Cambria Math"/>
                          </a:rPr>
                          <m:t>𝑫𝑬</m:t>
                        </m:r>
                      </m:den>
                    </m:f>
                    <m:r>
                      <a:rPr lang="lt-LT" sz="4000" b="1" i="1">
                        <a:latin typeface="Cambria Math"/>
                      </a:rPr>
                      <m:t>=</m:t>
                    </m:r>
                    <m:r>
                      <a:rPr lang="lt-LT" sz="4000" b="1" i="1">
                        <a:latin typeface="Cambria Math"/>
                      </a:rPr>
                      <m:t>𝒌</m:t>
                    </m:r>
                  </m:oMath>
                </a14:m>
                <a:r>
                  <a:rPr lang="en-US" sz="4000" b="1" dirty="0" smtClean="0"/>
                  <a:t>, </a:t>
                </a:r>
                <a:r>
                  <a:rPr lang="en-US" sz="4000" b="1" dirty="0" err="1" smtClean="0"/>
                  <a:t>ir</a:t>
                </a:r>
                <a:r>
                  <a:rPr lang="en-US" sz="40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latin typeface="Cambria Math"/>
                      </a:rPr>
                      <m:t> </m:t>
                    </m:r>
                    <m:r>
                      <a:rPr lang="lt-LT" sz="4000" i="1">
                        <a:latin typeface="Cambria Math"/>
                      </a:rPr>
                      <m:t>∠</m:t>
                    </m:r>
                    <m:r>
                      <a:rPr lang="lt-LT" sz="4000" i="1">
                        <a:latin typeface="Cambria Math"/>
                      </a:rPr>
                      <m:t>𝐴</m:t>
                    </m:r>
                    <m:r>
                      <a:rPr lang="lt-LT" sz="4000" i="1">
                        <a:latin typeface="Cambria Math"/>
                      </a:rPr>
                      <m:t>=∠</m:t>
                    </m:r>
                    <m:r>
                      <a:rPr lang="lt-LT" sz="4000" i="1">
                        <a:latin typeface="Cambria Math"/>
                      </a:rPr>
                      <m:t>𝐷</m:t>
                    </m:r>
                  </m:oMath>
                </a14:m>
                <a:endParaRPr lang="lt-LT" sz="40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4677" y="4077072"/>
                <a:ext cx="5760640" cy="978538"/>
              </a:xfrm>
              <a:prstGeom prst="rect">
                <a:avLst/>
              </a:prstGeom>
              <a:blipFill rotWithShape="1">
                <a:blip r:embed="rId3"/>
                <a:stretch>
                  <a:fillRect b="-13750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tačiakampis 5"/>
              <p:cNvSpPr/>
              <p:nvPr/>
            </p:nvSpPr>
            <p:spPr>
              <a:xfrm>
                <a:off x="5280300" y="6021288"/>
                <a:ext cx="273504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∆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𝑨𝑪𝑩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~∆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𝑫𝑭𝑬</m:t>
                      </m:r>
                    </m:oMath>
                  </m:oMathPara>
                </a14:m>
                <a:endParaRPr lang="lt-LT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Stačiakampis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300" y="6021288"/>
                <a:ext cx="2735044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Tiesioji jungtis 7"/>
          <p:cNvCxnSpPr/>
          <p:nvPr/>
        </p:nvCxnSpPr>
        <p:spPr>
          <a:xfrm flipV="1">
            <a:off x="1331640" y="2245668"/>
            <a:ext cx="864096" cy="129614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Tiesioji jungtis 9"/>
          <p:cNvCxnSpPr/>
          <p:nvPr/>
        </p:nvCxnSpPr>
        <p:spPr>
          <a:xfrm>
            <a:off x="1331640" y="3541812"/>
            <a:ext cx="26309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Tiesioji jungtis 10"/>
          <p:cNvCxnSpPr/>
          <p:nvPr/>
        </p:nvCxnSpPr>
        <p:spPr>
          <a:xfrm flipV="1">
            <a:off x="5046735" y="2893740"/>
            <a:ext cx="432048" cy="64807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Tiesioji jungtis 12"/>
          <p:cNvCxnSpPr/>
          <p:nvPr/>
        </p:nvCxnSpPr>
        <p:spPr>
          <a:xfrm>
            <a:off x="5031264" y="3541812"/>
            <a:ext cx="1340936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Lygiašonis trikampis 21"/>
          <p:cNvSpPr/>
          <p:nvPr/>
        </p:nvSpPr>
        <p:spPr>
          <a:xfrm>
            <a:off x="1403648" y="3217776"/>
            <a:ext cx="360040" cy="283232"/>
          </a:xfrm>
          <a:prstGeom prst="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3" name="Lygiašonis trikampis 22"/>
          <p:cNvSpPr/>
          <p:nvPr/>
        </p:nvSpPr>
        <p:spPr>
          <a:xfrm>
            <a:off x="5123722" y="3348112"/>
            <a:ext cx="232251" cy="152896"/>
          </a:xfrm>
          <a:prstGeom prst="triangle">
            <a:avLst>
              <a:gd name="adj" fmla="val 4275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tačiakampis 11"/>
              <p:cNvSpPr/>
              <p:nvPr/>
            </p:nvSpPr>
            <p:spPr>
              <a:xfrm>
                <a:off x="425111" y="5348764"/>
                <a:ext cx="597997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−</m:t>
                      </m:r>
                      <m:r>
                        <a:rPr lang="en-US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𝒑𝒂𝒏𝒂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š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𝒖𝒎𝒐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>
                        <a:rPr lang="lt-LT" sz="3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𝒌𝒐𝒆𝒇𝒊𝒄𝒊𝒆𝒏𝒕𝒂𝒔</m:t>
                      </m:r>
                    </m:oMath>
                  </m:oMathPara>
                </a14:m>
                <a:endParaRPr lang="lt-LT" sz="32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2" name="Stačiakampis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11" y="5348764"/>
                <a:ext cx="5979976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653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2" grpId="0" animBg="1"/>
      <p:bldP spid="23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4800" dirty="0" smtClean="0"/>
              <a:t>Ar šie trikampiai panašūs?</a:t>
            </a:r>
            <a:endParaRPr lang="lt-LT" sz="4800" dirty="0"/>
          </a:p>
        </p:txBody>
      </p:sp>
      <p:sp>
        <p:nvSpPr>
          <p:cNvPr id="5" name="Stačiakampis 4"/>
          <p:cNvSpPr/>
          <p:nvPr/>
        </p:nvSpPr>
        <p:spPr>
          <a:xfrm>
            <a:off x="7374172" y="908720"/>
            <a:ext cx="1224136" cy="3770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lt-LT" sz="239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lt-LT" sz="239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tačiakampis 5"/>
              <p:cNvSpPr/>
              <p:nvPr/>
            </p:nvSpPr>
            <p:spPr>
              <a:xfrm>
                <a:off x="309196" y="4581128"/>
                <a:ext cx="4176464" cy="52322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lt-LT" sz="2800" i="1" smtClean="0">
                          <a:latin typeface="Cambria Math"/>
                        </a:rPr>
                        <m:t>∠</m:t>
                      </m:r>
                      <m:r>
                        <a:rPr lang="lt-LT" sz="2800" i="1" smtClean="0">
                          <a:latin typeface="Cambria Math"/>
                        </a:rPr>
                        <m:t>𝐴</m:t>
                      </m:r>
                      <m:r>
                        <a:rPr lang="lt-LT" sz="2800" i="1" smtClean="0">
                          <a:latin typeface="Cambria Math"/>
                        </a:rPr>
                        <m:t>=∠</m:t>
                      </m:r>
                      <m:r>
                        <a:rPr lang="lt-LT" sz="2800" b="0" i="1" smtClean="0">
                          <a:latin typeface="Cambria Math"/>
                        </a:rPr>
                        <m:t>𝑋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lt-LT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75</m:t>
                          </m:r>
                        </m:e>
                        <m:sup>
                          <m:r>
                            <a:rPr lang="lt-LT" sz="2400" i="1">
                              <a:latin typeface="Cambria Math"/>
                            </a:rPr>
                            <m:t>𝑜</m:t>
                          </m:r>
                        </m:sup>
                      </m:sSup>
                    </m:oMath>
                  </m:oMathPara>
                </a14:m>
                <a:endParaRPr lang="lt-LT" sz="5400" b="1" cap="none" spc="0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6" name="Stačiakampis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96" y="4581128"/>
                <a:ext cx="4176464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aveikslėlis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19190"/>
            <a:ext cx="5760640" cy="255315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Stačiakampis 7"/>
              <p:cNvSpPr/>
              <p:nvPr/>
            </p:nvSpPr>
            <p:spPr>
              <a:xfrm>
                <a:off x="179512" y="5517232"/>
                <a:ext cx="2523526" cy="90178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lt-LT" sz="2800" i="1"/>
                          </m:ctrlPr>
                        </m:fPr>
                        <m:num>
                          <m:r>
                            <a:rPr lang="lt-LT" sz="2800" i="1"/>
                            <m:t>𝐴𝐵</m:t>
                          </m:r>
                        </m:num>
                        <m:den>
                          <m:r>
                            <a:rPr lang="lt-LT" sz="2800" i="1"/>
                            <m:t>𝑋𝑌</m:t>
                          </m:r>
                        </m:den>
                      </m:f>
                      <m:r>
                        <a:rPr lang="lt-LT" sz="2800" i="1"/>
                        <m:t>=</m:t>
                      </m:r>
                      <m:f>
                        <m:fPr>
                          <m:ctrlPr>
                            <a:rPr lang="lt-LT" sz="2800" i="1"/>
                          </m:ctrlPr>
                        </m:fPr>
                        <m:num>
                          <m:r>
                            <a:rPr lang="lt-LT" sz="2800" i="1"/>
                            <m:t>16</m:t>
                          </m:r>
                        </m:num>
                        <m:den>
                          <m:r>
                            <a:rPr lang="lt-LT" sz="2800" i="1"/>
                            <m:t>10</m:t>
                          </m:r>
                        </m:den>
                      </m:f>
                      <m:r>
                        <a:rPr lang="lt-LT" sz="2800" i="1"/>
                        <m:t>=1,6</m:t>
                      </m:r>
                    </m:oMath>
                  </m:oMathPara>
                </a14:m>
                <a:endParaRPr lang="lt-LT" sz="2800" dirty="0"/>
              </a:p>
            </p:txBody>
          </p:sp>
        </mc:Choice>
        <mc:Fallback>
          <p:sp>
            <p:nvSpPr>
              <p:cNvPr id="8" name="Stačiakampis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517232"/>
                <a:ext cx="2523526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tačiakampis 8"/>
              <p:cNvSpPr/>
              <p:nvPr/>
            </p:nvSpPr>
            <p:spPr>
              <a:xfrm>
                <a:off x="2843808" y="5570608"/>
                <a:ext cx="2523526" cy="90178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lt-LT" sz="2800" i="1" smtClean="0"/>
                          </m:ctrlPr>
                        </m:fPr>
                        <m:num>
                          <m:r>
                            <a:rPr lang="lt-LT" sz="2800" i="1"/>
                            <m:t>𝐴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lt-LT" sz="2800" i="1"/>
                            <m:t>𝑋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𝑍</m:t>
                          </m:r>
                        </m:den>
                      </m:f>
                      <m:r>
                        <a:rPr lang="lt-LT" sz="2800" i="1"/>
                        <m:t>=</m:t>
                      </m:r>
                      <m:f>
                        <m:fPr>
                          <m:ctrlPr>
                            <a:rPr lang="lt-LT" sz="2800" i="1"/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21</m:t>
                          </m:r>
                        </m:num>
                        <m:den>
                          <m:r>
                            <a:rPr lang="lt-LT" sz="2800" i="1"/>
                            <m:t>1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lt-LT" sz="2800" i="1"/>
                        <m:t>=1,</m:t>
                      </m:r>
                      <m:r>
                        <a:rPr lang="en-US" sz="28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lt-LT" sz="2800" dirty="0"/>
              </a:p>
            </p:txBody>
          </p:sp>
        </mc:Choice>
        <mc:Fallback>
          <p:sp>
            <p:nvSpPr>
              <p:cNvPr id="9" name="Stačiakampis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5570608"/>
                <a:ext cx="2523526" cy="90178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tačiakampis 9"/>
              <p:cNvSpPr/>
              <p:nvPr/>
            </p:nvSpPr>
            <p:spPr>
              <a:xfrm>
                <a:off x="5717988" y="5808455"/>
                <a:ext cx="1656184" cy="52322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1,6</m:t>
                      </m:r>
                      <m:r>
                        <a:rPr lang="lt-LT" sz="2800" i="1" smtClean="0">
                          <a:latin typeface="Cambria Math"/>
                        </a:rPr>
                        <m:t>≠</m:t>
                      </m:r>
                      <m:r>
                        <a:rPr lang="en-US" sz="2800" b="0" i="1" smtClean="0">
                          <a:latin typeface="Cambria Math"/>
                        </a:rPr>
                        <m:t>1,5</m:t>
                      </m:r>
                    </m:oMath>
                  </m:oMathPara>
                </a14:m>
                <a:endParaRPr lang="lt-LT" sz="5400" b="1" cap="none" spc="0" dirty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" name="Stačiakampis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988" y="5808455"/>
                <a:ext cx="1656184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Stačiakampis 10"/>
              <p:cNvSpPr/>
              <p:nvPr/>
            </p:nvSpPr>
            <p:spPr>
              <a:xfrm>
                <a:off x="4995286" y="4593902"/>
                <a:ext cx="3514360" cy="707886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∆</m:t>
                      </m:r>
                      <m:r>
                        <a:rPr lang="lt-LT" sz="40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𝐴𝐶𝐵</m:t>
                      </m:r>
                      <m:r>
                        <a:rPr lang="lt-LT" sz="40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≁∆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𝑋𝑌𝑍</m:t>
                      </m:r>
                    </m:oMath>
                  </m:oMathPara>
                </a14:m>
                <a:endParaRPr lang="lt-LT" sz="4000" i="1" cap="none" spc="0" dirty="0">
                  <a:ln w="11430"/>
                  <a:solidFill>
                    <a:srgbClr val="FF0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" name="Stačiakampis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5286" y="4593902"/>
                <a:ext cx="351436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669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</a:t>
            </a:r>
            <a:r>
              <a:rPr lang="en-US" dirty="0" err="1"/>
              <a:t>po</a:t>
            </a:r>
            <a:r>
              <a:rPr lang="lt-LT" dirty="0"/>
              <a:t>žymis</a:t>
            </a:r>
            <a:br>
              <a:rPr lang="lt-LT" dirty="0"/>
            </a:br>
            <a:r>
              <a:rPr lang="lt-LT" dirty="0" smtClean="0"/>
              <a:t>P</a:t>
            </a:r>
            <a:r>
              <a:rPr lang="en-US" dirty="0" err="1" smtClean="0"/>
              <a:t>agal</a:t>
            </a:r>
            <a:r>
              <a:rPr lang="en-US" dirty="0" smtClean="0"/>
              <a:t> </a:t>
            </a:r>
            <a:r>
              <a:rPr lang="en-US" dirty="0" err="1" smtClean="0"/>
              <a:t>tris</a:t>
            </a:r>
            <a:r>
              <a:rPr lang="en-US" dirty="0" smtClean="0"/>
              <a:t> </a:t>
            </a:r>
            <a:r>
              <a:rPr lang="en-US" dirty="0" err="1" smtClean="0"/>
              <a:t>kra</a:t>
            </a:r>
            <a:r>
              <a:rPr lang="lt-LT" dirty="0" smtClean="0"/>
              <a:t>š</a:t>
            </a:r>
            <a:r>
              <a:rPr lang="en-US" dirty="0" smtClean="0"/>
              <a:t>tines</a:t>
            </a:r>
            <a:endParaRPr lang="lt-LT" dirty="0"/>
          </a:p>
        </p:txBody>
      </p:sp>
      <p:pic>
        <p:nvPicPr>
          <p:cNvPr id="5" name="Picture 4" descr="https://www.maa.org/sites/default/files/images/cms_upload/Fig10344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6126086" cy="209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Tiesioji jungtis 5"/>
          <p:cNvCxnSpPr/>
          <p:nvPr/>
        </p:nvCxnSpPr>
        <p:spPr>
          <a:xfrm flipV="1">
            <a:off x="1331640" y="2245668"/>
            <a:ext cx="864096" cy="129614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Tiesioji jungtis 6"/>
          <p:cNvCxnSpPr/>
          <p:nvPr/>
        </p:nvCxnSpPr>
        <p:spPr>
          <a:xfrm>
            <a:off x="1331640" y="3541812"/>
            <a:ext cx="2630995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Tiesioji jungtis 7"/>
          <p:cNvCxnSpPr/>
          <p:nvPr/>
        </p:nvCxnSpPr>
        <p:spPr>
          <a:xfrm flipV="1">
            <a:off x="5046735" y="2893740"/>
            <a:ext cx="432048" cy="64807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Tiesioji jungtis 8"/>
          <p:cNvCxnSpPr/>
          <p:nvPr/>
        </p:nvCxnSpPr>
        <p:spPr>
          <a:xfrm>
            <a:off x="5031264" y="3541812"/>
            <a:ext cx="1340936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Tiesioji jungtis 12"/>
          <p:cNvCxnSpPr/>
          <p:nvPr/>
        </p:nvCxnSpPr>
        <p:spPr>
          <a:xfrm>
            <a:off x="2195736" y="2245668"/>
            <a:ext cx="1766899" cy="1296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Tiesioji jungtis 13"/>
          <p:cNvCxnSpPr/>
          <p:nvPr/>
        </p:nvCxnSpPr>
        <p:spPr>
          <a:xfrm>
            <a:off x="5478783" y="2893740"/>
            <a:ext cx="883449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Stačiakampis 15"/>
              <p:cNvSpPr/>
              <p:nvPr/>
            </p:nvSpPr>
            <p:spPr>
              <a:xfrm>
                <a:off x="477953" y="4565434"/>
                <a:ext cx="3843873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lt-LT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lt-LT" sz="3200" b="1" i="1">
                              <a:latin typeface="Cambria Math"/>
                            </a:rPr>
                            <m:t>𝑨𝑪</m:t>
                          </m:r>
                        </m:num>
                        <m:den>
                          <m:r>
                            <a:rPr lang="lt-LT" sz="3200" b="1" i="1">
                              <a:latin typeface="Cambria Math"/>
                            </a:rPr>
                            <m:t>𝑫𝑭</m:t>
                          </m:r>
                        </m:den>
                      </m:f>
                      <m:r>
                        <a:rPr lang="lt-LT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lt-LT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lt-LT" sz="3200" b="1" i="1">
                              <a:latin typeface="Cambria Math"/>
                            </a:rPr>
                            <m:t>𝑨𝑩</m:t>
                          </m:r>
                        </m:num>
                        <m:den>
                          <m:r>
                            <a:rPr lang="lt-LT" sz="3200" b="1" i="1">
                              <a:latin typeface="Cambria Math"/>
                            </a:rPr>
                            <m:t>𝑫𝑬</m:t>
                          </m:r>
                        </m:den>
                      </m:f>
                      <m:r>
                        <a:rPr lang="lt-LT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lt-LT" sz="32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lt-LT" sz="3200" b="1" i="1">
                              <a:latin typeface="Cambria Math"/>
                            </a:rPr>
                            <m:t>𝑪𝑩</m:t>
                          </m:r>
                        </m:num>
                        <m:den>
                          <m:r>
                            <a:rPr lang="lt-LT" sz="3200" b="1" i="1">
                              <a:latin typeface="Cambria Math"/>
                            </a:rPr>
                            <m:t>𝑭𝑬</m:t>
                          </m:r>
                        </m:den>
                      </m:f>
                      <m:r>
                        <a:rPr lang="lt-LT" sz="3200" b="1" i="1">
                          <a:latin typeface="Cambria Math"/>
                        </a:rPr>
                        <m:t>=</m:t>
                      </m:r>
                      <m:r>
                        <a:rPr lang="lt-LT" sz="3200" b="1" i="1"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lt-LT" sz="3200" b="1" dirty="0"/>
              </a:p>
            </p:txBody>
          </p:sp>
        </mc:Choice>
        <mc:Fallback>
          <p:sp>
            <p:nvSpPr>
              <p:cNvPr id="16" name="Stačiakampis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53" y="4565434"/>
                <a:ext cx="3843873" cy="10143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Stačiakampis 16"/>
              <p:cNvSpPr/>
              <p:nvPr/>
            </p:nvSpPr>
            <p:spPr>
              <a:xfrm>
                <a:off x="4839696" y="4810310"/>
                <a:ext cx="369203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∆</m:t>
                      </m:r>
                      <m:r>
                        <a:rPr lang="lt-LT" sz="4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𝑨𝑪𝑩</m:t>
                      </m:r>
                      <m:r>
                        <a:rPr lang="lt-LT" sz="4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~∆</m:t>
                      </m:r>
                      <m:r>
                        <a:rPr lang="lt-LT" sz="4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𝑫𝑭𝑬</m:t>
                      </m:r>
                    </m:oMath>
                  </m:oMathPara>
                </a14:m>
                <a:endParaRPr lang="lt-LT" sz="4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7" name="Stačiakampis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696" y="4810310"/>
                <a:ext cx="3692036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144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Ar šie trikampiai yra panašūs?</a:t>
            </a:r>
            <a:endParaRPr lang="lt-L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10" y="4798348"/>
            <a:ext cx="3670119" cy="1423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aveikslėlis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537" y="1693232"/>
            <a:ext cx="3975289" cy="277520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Stačiakampis 5"/>
              <p:cNvSpPr/>
              <p:nvPr/>
            </p:nvSpPr>
            <p:spPr>
              <a:xfrm>
                <a:off x="5447788" y="2636912"/>
                <a:ext cx="3228667" cy="11294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lt-LT" sz="3600" i="1"/>
                          </m:ctrlPr>
                        </m:fPr>
                        <m:num>
                          <m:r>
                            <a:rPr lang="lt-LT" sz="3600" i="1"/>
                            <m:t>𝐷𝐸</m:t>
                          </m:r>
                        </m:num>
                        <m:den>
                          <m:r>
                            <a:rPr lang="lt-LT" sz="3600" i="1"/>
                            <m:t>𝐴𝐵</m:t>
                          </m:r>
                        </m:den>
                      </m:f>
                      <m:r>
                        <a:rPr lang="lt-LT" sz="3600" i="1"/>
                        <m:t>=</m:t>
                      </m:r>
                      <m:f>
                        <m:fPr>
                          <m:ctrlPr>
                            <a:rPr lang="lt-LT" sz="3600" i="1"/>
                          </m:ctrlPr>
                        </m:fPr>
                        <m:num>
                          <m:r>
                            <a:rPr lang="lt-LT" sz="3600" i="1"/>
                            <m:t>𝐷𝐹</m:t>
                          </m:r>
                        </m:num>
                        <m:den>
                          <m:r>
                            <a:rPr lang="lt-LT" sz="3600" i="1"/>
                            <m:t>𝐴𝐶</m:t>
                          </m:r>
                        </m:den>
                      </m:f>
                      <m:r>
                        <a:rPr lang="lt-LT" sz="3600" i="1"/>
                        <m:t>=</m:t>
                      </m:r>
                      <m:f>
                        <m:fPr>
                          <m:ctrlPr>
                            <a:rPr lang="lt-LT" sz="3600" i="1"/>
                          </m:ctrlPr>
                        </m:fPr>
                        <m:num>
                          <m:r>
                            <a:rPr lang="lt-LT" sz="3600" i="1"/>
                            <m:t>𝐸𝐹</m:t>
                          </m:r>
                        </m:num>
                        <m:den>
                          <m:r>
                            <a:rPr lang="lt-LT" sz="3600" i="1"/>
                            <m:t>𝐵𝐶</m:t>
                          </m:r>
                        </m:den>
                      </m:f>
                    </m:oMath>
                  </m:oMathPara>
                </a14:m>
                <a:endParaRPr lang="lt-LT" sz="3600" dirty="0"/>
              </a:p>
            </p:txBody>
          </p:sp>
        </mc:Choice>
        <mc:Fallback>
          <p:sp>
            <p:nvSpPr>
              <p:cNvPr id="6" name="Stačiakampis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788" y="2636912"/>
                <a:ext cx="3228667" cy="11294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Stačiakampis 10"/>
              <p:cNvSpPr/>
              <p:nvPr/>
            </p:nvSpPr>
            <p:spPr>
              <a:xfrm>
                <a:off x="5428673" y="5339092"/>
                <a:ext cx="273504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3200" b="1" i="1" smtClean="0">
                          <a:latin typeface="Cambria Math"/>
                        </a:rPr>
                        <m:t>∆</m:t>
                      </m:r>
                      <m:r>
                        <a:rPr lang="en-US" sz="3200" b="1" i="1" smtClean="0">
                          <a:latin typeface="Cambria Math"/>
                        </a:rPr>
                        <m:t>𝑫𝑬𝑭</m:t>
                      </m:r>
                      <m:r>
                        <a:rPr lang="lt-LT" sz="3200" b="1" i="1">
                          <a:latin typeface="Cambria Math"/>
                        </a:rPr>
                        <m:t>~∆</m:t>
                      </m:r>
                      <m:r>
                        <a:rPr lang="en-US" sz="3200" b="1" i="1" smtClean="0">
                          <a:latin typeface="Cambria Math"/>
                        </a:rPr>
                        <m:t>𝑨𝑩𝑪</m:t>
                      </m:r>
                    </m:oMath>
                  </m:oMathPara>
                </a14:m>
                <a:endParaRPr lang="lt-LT" sz="3200" b="1" dirty="0"/>
              </a:p>
            </p:txBody>
          </p:sp>
        </mc:Choice>
        <mc:Fallback>
          <p:sp>
            <p:nvSpPr>
              <p:cNvPr id="11" name="Stačiakampis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673" y="5339092"/>
                <a:ext cx="2735044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upė 13"/>
          <p:cNvGrpSpPr/>
          <p:nvPr/>
        </p:nvGrpSpPr>
        <p:grpSpPr>
          <a:xfrm>
            <a:off x="5428673" y="2420888"/>
            <a:ext cx="3463807" cy="1584176"/>
            <a:chOff x="5428673" y="2420888"/>
            <a:chExt cx="3463807" cy="1584176"/>
          </a:xfrm>
        </p:grpSpPr>
        <p:sp>
          <p:nvSpPr>
            <p:cNvPr id="7" name="Stačiakampis 6"/>
            <p:cNvSpPr/>
            <p:nvPr/>
          </p:nvSpPr>
          <p:spPr>
            <a:xfrm>
              <a:off x="5428673" y="2420888"/>
              <a:ext cx="3463807" cy="15841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3" name="Stačiakampis 12"/>
            <p:cNvSpPr/>
            <p:nvPr/>
          </p:nvSpPr>
          <p:spPr>
            <a:xfrm>
              <a:off x="6796195" y="2489701"/>
              <a:ext cx="748923" cy="14465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88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1</a:t>
              </a:r>
              <a:endParaRPr lang="lt-LT" sz="8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15" name="Grupė 14"/>
          <p:cNvGrpSpPr/>
          <p:nvPr/>
        </p:nvGrpSpPr>
        <p:grpSpPr>
          <a:xfrm>
            <a:off x="758537" y="4798348"/>
            <a:ext cx="3885471" cy="1510972"/>
            <a:chOff x="758537" y="4798348"/>
            <a:chExt cx="3885471" cy="1510972"/>
          </a:xfrm>
        </p:grpSpPr>
        <p:sp>
          <p:nvSpPr>
            <p:cNvPr id="10" name="Stačiakampis 9"/>
            <p:cNvSpPr/>
            <p:nvPr/>
          </p:nvSpPr>
          <p:spPr>
            <a:xfrm>
              <a:off x="758537" y="4798348"/>
              <a:ext cx="3885471" cy="1510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6" name="Stačiakampis 15"/>
            <p:cNvSpPr/>
            <p:nvPr/>
          </p:nvSpPr>
          <p:spPr>
            <a:xfrm>
              <a:off x="2326810" y="4798348"/>
              <a:ext cx="748924" cy="14465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88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lt-LT" sz="8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18" name="Grupė 17"/>
          <p:cNvGrpSpPr/>
          <p:nvPr/>
        </p:nvGrpSpPr>
        <p:grpSpPr>
          <a:xfrm>
            <a:off x="5447788" y="4798348"/>
            <a:ext cx="3444692" cy="1510972"/>
            <a:chOff x="5447788" y="4798348"/>
            <a:chExt cx="3444692" cy="1510972"/>
          </a:xfrm>
        </p:grpSpPr>
        <p:sp>
          <p:nvSpPr>
            <p:cNvPr id="12" name="Stačiakampis 11"/>
            <p:cNvSpPr/>
            <p:nvPr/>
          </p:nvSpPr>
          <p:spPr>
            <a:xfrm>
              <a:off x="5447788" y="4798348"/>
              <a:ext cx="3444692" cy="15109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7" name="Stačiakampis 16"/>
            <p:cNvSpPr/>
            <p:nvPr/>
          </p:nvSpPr>
          <p:spPr>
            <a:xfrm>
              <a:off x="6938135" y="4830343"/>
              <a:ext cx="748924" cy="144655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88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lt-LT" sz="8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pic>
        <p:nvPicPr>
          <p:cNvPr id="19" name="Picture 2" descr="Vaizdo rezultatas pagal užklausą „thinking emoji“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382" y="1190827"/>
            <a:ext cx="3593477" cy="3593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405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4800" dirty="0" smtClean="0"/>
              <a:t>Panašiųjų trikampių perimetrų ir plotų santykis</a:t>
            </a:r>
            <a:endParaRPr lang="lt-LT" sz="4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314325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420693"/>
            <a:ext cx="148590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55228"/>
            <a:ext cx="2832820" cy="1129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278610"/>
            <a:ext cx="2789484" cy="1018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40" y="4792239"/>
            <a:ext cx="834568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318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ykdomo">
  <a:themeElements>
    <a:clrScheme name="Vykdom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Vykdom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ykdom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378</TotalTime>
  <Words>494</Words>
  <Application>Microsoft Office PowerPoint</Application>
  <PresentationFormat>Demonstracija ekrane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16</vt:i4>
      </vt:variant>
    </vt:vector>
  </HeadingPairs>
  <TitlesOfParts>
    <vt:vector size="17" baseType="lpstr">
      <vt:lpstr>Vykdomo</vt:lpstr>
      <vt:lpstr>Panašieji trikampiai (kartojimas)</vt:lpstr>
      <vt:lpstr>PowerPoint pristatymas</vt:lpstr>
      <vt:lpstr>1 požymis Pagal du kampus</vt:lpstr>
      <vt:lpstr>Ar šie trikampiai panašūs?</vt:lpstr>
      <vt:lpstr>2 požymis Pagal dvi kraštines ir kampą tarp jų</vt:lpstr>
      <vt:lpstr>Ar šie trikampiai panašūs?</vt:lpstr>
      <vt:lpstr>3 požymis Pagal tris kraštines</vt:lpstr>
      <vt:lpstr>Ar šie trikampiai yra panašūs?</vt:lpstr>
      <vt:lpstr>Panašiųjų trikampių perimetrų ir plotų santykis</vt:lpstr>
      <vt:lpstr>Užduotis</vt:lpstr>
      <vt:lpstr>Trikampio vidurio linija</vt:lpstr>
      <vt:lpstr>Trikampio pusiaukraštinių savybė</vt:lpstr>
      <vt:lpstr>Trikampio pusiaukraštinių savybė</vt:lpstr>
      <vt:lpstr>Trikampio pusiaukraštinių savybė</vt:lpstr>
      <vt:lpstr>Užduotis</vt:lpstr>
      <vt:lpstr>Užduotis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Dainius</dc:creator>
  <cp:lastModifiedBy>Windows User</cp:lastModifiedBy>
  <cp:revision>38</cp:revision>
  <dcterms:created xsi:type="dcterms:W3CDTF">2018-03-23T10:11:43Z</dcterms:created>
  <dcterms:modified xsi:type="dcterms:W3CDTF">2018-03-23T18:29:49Z</dcterms:modified>
</cp:coreProperties>
</file>