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smtClean="0"/>
              <a:t>Spustelėję redag. ruoš. pavad. stilių</a:t>
            </a:r>
            <a:endParaRPr lang="lt-LT"/>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smtClean="0"/>
              <a:t>Spustelėkite norėdami redaguoti šablono paantraštės stilių</a:t>
            </a:r>
            <a:endParaRPr lang="lt-LT"/>
          </a:p>
        </p:txBody>
      </p:sp>
      <p:sp>
        <p:nvSpPr>
          <p:cNvPr id="4" name="Datos vietos rezervavimo ženklas 3"/>
          <p:cNvSpPr>
            <a:spLocks noGrp="1"/>
          </p:cNvSpPr>
          <p:nvPr>
            <p:ph type="dt" sz="half" idx="10"/>
          </p:nvPr>
        </p:nvSpPr>
        <p:spPr/>
        <p:txBody>
          <a:bodyPr/>
          <a:lstStyle/>
          <a:p>
            <a:fld id="{F4F0D807-8451-43EE-892E-33B78EF5C6B5}" type="datetimeFigureOut">
              <a:rPr lang="lt-LT" smtClean="0"/>
              <a:t>2022-01-04</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555AB216-0DD9-4732-ACF2-DBC0580AA3EF}" type="slidenum">
              <a:rPr lang="lt-LT" smtClean="0"/>
              <a:t>‹#›</a:t>
            </a:fld>
            <a:endParaRPr lang="lt-LT"/>
          </a:p>
        </p:txBody>
      </p:sp>
    </p:spTree>
    <p:extLst>
      <p:ext uri="{BB962C8B-B14F-4D97-AF65-F5344CB8AC3E}">
        <p14:creationId xmlns:p14="http://schemas.microsoft.com/office/powerpoint/2010/main" val="2373533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Datos vietos rezervavimo ženklas 3"/>
          <p:cNvSpPr>
            <a:spLocks noGrp="1"/>
          </p:cNvSpPr>
          <p:nvPr>
            <p:ph type="dt" sz="half" idx="10"/>
          </p:nvPr>
        </p:nvSpPr>
        <p:spPr/>
        <p:txBody>
          <a:bodyPr/>
          <a:lstStyle/>
          <a:p>
            <a:fld id="{F4F0D807-8451-43EE-892E-33B78EF5C6B5}" type="datetimeFigureOut">
              <a:rPr lang="lt-LT" smtClean="0"/>
              <a:t>2022-01-04</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555AB216-0DD9-4732-ACF2-DBC0580AA3EF}" type="slidenum">
              <a:rPr lang="lt-LT" smtClean="0"/>
              <a:t>‹#›</a:t>
            </a:fld>
            <a:endParaRPr lang="lt-LT"/>
          </a:p>
        </p:txBody>
      </p:sp>
    </p:spTree>
    <p:extLst>
      <p:ext uri="{BB962C8B-B14F-4D97-AF65-F5344CB8AC3E}">
        <p14:creationId xmlns:p14="http://schemas.microsoft.com/office/powerpoint/2010/main" val="2411471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Datos vietos rezervavimo ženklas 3"/>
          <p:cNvSpPr>
            <a:spLocks noGrp="1"/>
          </p:cNvSpPr>
          <p:nvPr>
            <p:ph type="dt" sz="half" idx="10"/>
          </p:nvPr>
        </p:nvSpPr>
        <p:spPr/>
        <p:txBody>
          <a:bodyPr/>
          <a:lstStyle/>
          <a:p>
            <a:fld id="{F4F0D807-8451-43EE-892E-33B78EF5C6B5}" type="datetimeFigureOut">
              <a:rPr lang="lt-LT" smtClean="0"/>
              <a:t>2022-01-04</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555AB216-0DD9-4732-ACF2-DBC0580AA3EF}" type="slidenum">
              <a:rPr lang="lt-LT" smtClean="0"/>
              <a:t>‹#›</a:t>
            </a:fld>
            <a:endParaRPr lang="lt-LT"/>
          </a:p>
        </p:txBody>
      </p:sp>
    </p:spTree>
    <p:extLst>
      <p:ext uri="{BB962C8B-B14F-4D97-AF65-F5344CB8AC3E}">
        <p14:creationId xmlns:p14="http://schemas.microsoft.com/office/powerpoint/2010/main" val="2848452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idx="1"/>
          </p:nvPr>
        </p:nvSpPr>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Datos vietos rezervavimo ženklas 3"/>
          <p:cNvSpPr>
            <a:spLocks noGrp="1"/>
          </p:cNvSpPr>
          <p:nvPr>
            <p:ph type="dt" sz="half" idx="10"/>
          </p:nvPr>
        </p:nvSpPr>
        <p:spPr/>
        <p:txBody>
          <a:bodyPr/>
          <a:lstStyle/>
          <a:p>
            <a:fld id="{F4F0D807-8451-43EE-892E-33B78EF5C6B5}" type="datetimeFigureOut">
              <a:rPr lang="lt-LT" smtClean="0"/>
              <a:t>2022-01-04</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555AB216-0DD9-4732-ACF2-DBC0580AA3EF}" type="slidenum">
              <a:rPr lang="lt-LT" smtClean="0"/>
              <a:t>‹#›</a:t>
            </a:fld>
            <a:endParaRPr lang="lt-LT"/>
          </a:p>
        </p:txBody>
      </p:sp>
    </p:spTree>
    <p:extLst>
      <p:ext uri="{BB962C8B-B14F-4D97-AF65-F5344CB8AC3E}">
        <p14:creationId xmlns:p14="http://schemas.microsoft.com/office/powerpoint/2010/main" val="2773929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smtClean="0"/>
              <a:t>Redaguoti šablono teksto stilius</a:t>
            </a:r>
          </a:p>
        </p:txBody>
      </p:sp>
      <p:sp>
        <p:nvSpPr>
          <p:cNvPr id="4" name="Datos vietos rezervavimo ženklas 3"/>
          <p:cNvSpPr>
            <a:spLocks noGrp="1"/>
          </p:cNvSpPr>
          <p:nvPr>
            <p:ph type="dt" sz="half" idx="10"/>
          </p:nvPr>
        </p:nvSpPr>
        <p:spPr/>
        <p:txBody>
          <a:bodyPr/>
          <a:lstStyle/>
          <a:p>
            <a:fld id="{F4F0D807-8451-43EE-892E-33B78EF5C6B5}" type="datetimeFigureOut">
              <a:rPr lang="lt-LT" smtClean="0"/>
              <a:t>2022-01-04</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555AB216-0DD9-4732-ACF2-DBC0580AA3EF}" type="slidenum">
              <a:rPr lang="lt-LT" smtClean="0"/>
              <a:t>‹#›</a:t>
            </a:fld>
            <a:endParaRPr lang="lt-LT"/>
          </a:p>
        </p:txBody>
      </p:sp>
    </p:spTree>
    <p:extLst>
      <p:ext uri="{BB962C8B-B14F-4D97-AF65-F5344CB8AC3E}">
        <p14:creationId xmlns:p14="http://schemas.microsoft.com/office/powerpoint/2010/main" val="4118667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sz="half" idx="1"/>
          </p:nvPr>
        </p:nvSpPr>
        <p:spPr>
          <a:xfrm>
            <a:off x="838200" y="1825625"/>
            <a:ext cx="5181600" cy="435133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Turinio vietos rezervavimo ženklas 3"/>
          <p:cNvSpPr>
            <a:spLocks noGrp="1"/>
          </p:cNvSpPr>
          <p:nvPr>
            <p:ph sz="half" idx="2"/>
          </p:nvPr>
        </p:nvSpPr>
        <p:spPr>
          <a:xfrm>
            <a:off x="6172200" y="1825625"/>
            <a:ext cx="5181600" cy="435133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5" name="Datos vietos rezervavimo ženklas 4"/>
          <p:cNvSpPr>
            <a:spLocks noGrp="1"/>
          </p:cNvSpPr>
          <p:nvPr>
            <p:ph type="dt" sz="half" idx="10"/>
          </p:nvPr>
        </p:nvSpPr>
        <p:spPr/>
        <p:txBody>
          <a:bodyPr/>
          <a:lstStyle/>
          <a:p>
            <a:fld id="{F4F0D807-8451-43EE-892E-33B78EF5C6B5}" type="datetimeFigureOut">
              <a:rPr lang="lt-LT" smtClean="0"/>
              <a:t>2022-01-04</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555AB216-0DD9-4732-ACF2-DBC0580AA3EF}" type="slidenum">
              <a:rPr lang="lt-LT" smtClean="0"/>
              <a:t>‹#›</a:t>
            </a:fld>
            <a:endParaRPr lang="lt-LT"/>
          </a:p>
        </p:txBody>
      </p:sp>
    </p:spTree>
    <p:extLst>
      <p:ext uri="{BB962C8B-B14F-4D97-AF65-F5344CB8AC3E}">
        <p14:creationId xmlns:p14="http://schemas.microsoft.com/office/powerpoint/2010/main" val="2723082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7" name="Datos vietos rezervavimo ženklas 6"/>
          <p:cNvSpPr>
            <a:spLocks noGrp="1"/>
          </p:cNvSpPr>
          <p:nvPr>
            <p:ph type="dt" sz="half" idx="10"/>
          </p:nvPr>
        </p:nvSpPr>
        <p:spPr/>
        <p:txBody>
          <a:bodyPr/>
          <a:lstStyle/>
          <a:p>
            <a:fld id="{F4F0D807-8451-43EE-892E-33B78EF5C6B5}" type="datetimeFigureOut">
              <a:rPr lang="lt-LT" smtClean="0"/>
              <a:t>2022-01-04</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555AB216-0DD9-4732-ACF2-DBC0580AA3EF}" type="slidenum">
              <a:rPr lang="lt-LT" smtClean="0"/>
              <a:t>‹#›</a:t>
            </a:fld>
            <a:endParaRPr lang="lt-LT"/>
          </a:p>
        </p:txBody>
      </p:sp>
    </p:spTree>
    <p:extLst>
      <p:ext uri="{BB962C8B-B14F-4D97-AF65-F5344CB8AC3E}">
        <p14:creationId xmlns:p14="http://schemas.microsoft.com/office/powerpoint/2010/main" val="1863039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Datos vietos rezervavimo ženklas 2"/>
          <p:cNvSpPr>
            <a:spLocks noGrp="1"/>
          </p:cNvSpPr>
          <p:nvPr>
            <p:ph type="dt" sz="half" idx="10"/>
          </p:nvPr>
        </p:nvSpPr>
        <p:spPr/>
        <p:txBody>
          <a:bodyPr/>
          <a:lstStyle/>
          <a:p>
            <a:fld id="{F4F0D807-8451-43EE-892E-33B78EF5C6B5}" type="datetimeFigureOut">
              <a:rPr lang="lt-LT" smtClean="0"/>
              <a:t>2022-01-04</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555AB216-0DD9-4732-ACF2-DBC0580AA3EF}" type="slidenum">
              <a:rPr lang="lt-LT" smtClean="0"/>
              <a:t>‹#›</a:t>
            </a:fld>
            <a:endParaRPr lang="lt-LT"/>
          </a:p>
        </p:txBody>
      </p:sp>
    </p:spTree>
    <p:extLst>
      <p:ext uri="{BB962C8B-B14F-4D97-AF65-F5344CB8AC3E}">
        <p14:creationId xmlns:p14="http://schemas.microsoft.com/office/powerpoint/2010/main" val="196996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F4F0D807-8451-43EE-892E-33B78EF5C6B5}" type="datetimeFigureOut">
              <a:rPr lang="lt-LT" smtClean="0"/>
              <a:t>2022-01-04</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555AB216-0DD9-4732-ACF2-DBC0580AA3EF}" type="slidenum">
              <a:rPr lang="lt-LT" smtClean="0"/>
              <a:t>‹#›</a:t>
            </a:fld>
            <a:endParaRPr lang="lt-LT"/>
          </a:p>
        </p:txBody>
      </p:sp>
    </p:spTree>
    <p:extLst>
      <p:ext uri="{BB962C8B-B14F-4D97-AF65-F5344CB8AC3E}">
        <p14:creationId xmlns:p14="http://schemas.microsoft.com/office/powerpoint/2010/main" val="1888317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lt-LT"/>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os vietos rezervavimo ženklas 4"/>
          <p:cNvSpPr>
            <a:spLocks noGrp="1"/>
          </p:cNvSpPr>
          <p:nvPr>
            <p:ph type="dt" sz="half" idx="10"/>
          </p:nvPr>
        </p:nvSpPr>
        <p:spPr/>
        <p:txBody>
          <a:bodyPr/>
          <a:lstStyle/>
          <a:p>
            <a:fld id="{F4F0D807-8451-43EE-892E-33B78EF5C6B5}" type="datetimeFigureOut">
              <a:rPr lang="lt-LT" smtClean="0"/>
              <a:t>2022-01-04</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555AB216-0DD9-4732-ACF2-DBC0580AA3EF}" type="slidenum">
              <a:rPr lang="lt-LT" smtClean="0"/>
              <a:t>‹#›</a:t>
            </a:fld>
            <a:endParaRPr lang="lt-LT"/>
          </a:p>
        </p:txBody>
      </p:sp>
    </p:spTree>
    <p:extLst>
      <p:ext uri="{BB962C8B-B14F-4D97-AF65-F5344CB8AC3E}">
        <p14:creationId xmlns:p14="http://schemas.microsoft.com/office/powerpoint/2010/main" val="3232844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lt-LT"/>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Redaguoti šablono teksto stilius</a:t>
            </a:r>
          </a:p>
        </p:txBody>
      </p:sp>
      <p:sp>
        <p:nvSpPr>
          <p:cNvPr id="5" name="Datos vietos rezervavimo ženklas 4"/>
          <p:cNvSpPr>
            <a:spLocks noGrp="1"/>
          </p:cNvSpPr>
          <p:nvPr>
            <p:ph type="dt" sz="half" idx="10"/>
          </p:nvPr>
        </p:nvSpPr>
        <p:spPr/>
        <p:txBody>
          <a:bodyPr/>
          <a:lstStyle/>
          <a:p>
            <a:fld id="{F4F0D807-8451-43EE-892E-33B78EF5C6B5}" type="datetimeFigureOut">
              <a:rPr lang="lt-LT" smtClean="0"/>
              <a:t>2022-01-04</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555AB216-0DD9-4732-ACF2-DBC0580AA3EF}" type="slidenum">
              <a:rPr lang="lt-LT" smtClean="0"/>
              <a:t>‹#›</a:t>
            </a:fld>
            <a:endParaRPr lang="lt-LT"/>
          </a:p>
        </p:txBody>
      </p:sp>
    </p:spTree>
    <p:extLst>
      <p:ext uri="{BB962C8B-B14F-4D97-AF65-F5344CB8AC3E}">
        <p14:creationId xmlns:p14="http://schemas.microsoft.com/office/powerpoint/2010/main" val="422960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lt-LT"/>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F0D807-8451-43EE-892E-33B78EF5C6B5}" type="datetimeFigureOut">
              <a:rPr lang="lt-LT" smtClean="0"/>
              <a:t>2022-01-04</a:t>
            </a:fld>
            <a:endParaRPr lang="lt-LT"/>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B216-0DD9-4732-ACF2-DBC0580AA3EF}" type="slidenum">
              <a:rPr lang="lt-LT" smtClean="0"/>
              <a:t>‹#›</a:t>
            </a:fld>
            <a:endParaRPr lang="lt-LT"/>
          </a:p>
        </p:txBody>
      </p:sp>
    </p:spTree>
    <p:extLst>
      <p:ext uri="{BB962C8B-B14F-4D97-AF65-F5344CB8AC3E}">
        <p14:creationId xmlns:p14="http://schemas.microsoft.com/office/powerpoint/2010/main" val="368522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p:txBody>
          <a:bodyPr/>
          <a:lstStyle/>
          <a:p>
            <a:r>
              <a:rPr lang="lt-LT" dirty="0" smtClean="0"/>
              <a:t>Ruošiamės savarankiškam darbui</a:t>
            </a:r>
            <a:endParaRPr lang="lt-LT" dirty="0"/>
          </a:p>
        </p:txBody>
      </p:sp>
      <p:sp>
        <p:nvSpPr>
          <p:cNvPr id="3" name="Antrinis pavadinimas 2"/>
          <p:cNvSpPr>
            <a:spLocks noGrp="1"/>
          </p:cNvSpPr>
          <p:nvPr>
            <p:ph type="subTitle" idx="1"/>
          </p:nvPr>
        </p:nvSpPr>
        <p:spPr/>
        <p:txBody>
          <a:bodyPr/>
          <a:lstStyle/>
          <a:p>
            <a:r>
              <a:rPr lang="lt-LT" sz="3200" dirty="0" smtClean="0">
                <a:latin typeface="Times New Roman" panose="02020603050405020304" pitchFamily="18" charset="0"/>
                <a:cs typeface="Times New Roman" panose="02020603050405020304" pitchFamily="18" charset="0"/>
              </a:rPr>
              <a:t>Pakartoti skyriaus medžiagą ir įtvirtinti žinias.</a:t>
            </a:r>
          </a:p>
          <a:p>
            <a:endParaRPr lang="lt-LT" dirty="0" smtClean="0">
              <a:latin typeface="Times New Roman" panose="02020603050405020304" pitchFamily="18" charset="0"/>
              <a:cs typeface="Times New Roman" panose="02020603050405020304" pitchFamily="18" charset="0"/>
            </a:endParaRPr>
          </a:p>
          <a:p>
            <a:r>
              <a:rPr lang="lt-LT" sz="1800" dirty="0">
                <a:latin typeface="Times New Roman" panose="02020603050405020304" pitchFamily="18" charset="0"/>
                <a:cs typeface="Times New Roman" panose="02020603050405020304" pitchFamily="18" charset="0"/>
              </a:rPr>
              <a:t>Skaidres parengė lietuvių kalbos mokytoja Virginija Maskoliūnienė</a:t>
            </a:r>
            <a:endParaRPr lang="lt-LT"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6529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38200" y="365125"/>
            <a:ext cx="10515600" cy="1460500"/>
          </a:xfrm>
        </p:spPr>
        <p:txBody>
          <a:bodyPr/>
          <a:lstStyle/>
          <a:p>
            <a:r>
              <a:rPr lang="lt-LT" dirty="0" smtClean="0">
                <a:latin typeface="Monotype Corsiva" panose="03010101010201010101" pitchFamily="66" charset="0"/>
              </a:rPr>
              <a:t>Išrašyk daiktavardžius, būdvardžius, veiksmažodžius ir </a:t>
            </a:r>
            <a:r>
              <a:rPr lang="lt-LT" dirty="0" err="1" smtClean="0">
                <a:latin typeface="Monotype Corsiva" panose="03010101010201010101" pitchFamily="66" charset="0"/>
              </a:rPr>
              <a:t>prieveiksmius</a:t>
            </a:r>
            <a:r>
              <a:rPr lang="lt-LT" dirty="0" smtClean="0">
                <a:latin typeface="Monotype Corsiva" panose="03010101010201010101" pitchFamily="66" charset="0"/>
              </a:rPr>
              <a:t>.</a:t>
            </a:r>
            <a:endParaRPr lang="lt-LT" dirty="0">
              <a:latin typeface="Monotype Corsiva" panose="03010101010201010101" pitchFamily="66" charset="0"/>
            </a:endParaRPr>
          </a:p>
        </p:txBody>
      </p:sp>
      <p:sp>
        <p:nvSpPr>
          <p:cNvPr id="3" name="Turinio vietos rezervavimo ženklas 2"/>
          <p:cNvSpPr>
            <a:spLocks noGrp="1"/>
          </p:cNvSpPr>
          <p:nvPr>
            <p:ph idx="1"/>
          </p:nvPr>
        </p:nvSpPr>
        <p:spPr>
          <a:xfrm>
            <a:off x="838200" y="1825625"/>
            <a:ext cx="10515600" cy="4351338"/>
          </a:xfrm>
        </p:spPr>
        <p:txBody>
          <a:bodyPr/>
          <a:lstStyle/>
          <a:p>
            <a:r>
              <a:rPr lang="lt-LT" sz="4800" dirty="0" smtClean="0">
                <a:latin typeface="Monotype Corsiva" panose="03010101010201010101" pitchFamily="66" charset="0"/>
              </a:rPr>
              <a:t>Dabar kregždė drąsiai suko jaukų lizdą sename name. Darbščioji paukštelė darbavosi greitai.</a:t>
            </a:r>
          </a:p>
          <a:p>
            <a:endParaRPr lang="lt-LT" sz="4800" dirty="0" smtClean="0">
              <a:latin typeface="Monotype Corsiva" panose="03010101010201010101" pitchFamily="66" charset="0"/>
            </a:endParaRPr>
          </a:p>
          <a:p>
            <a:r>
              <a:rPr lang="lt-LT" dirty="0" smtClean="0"/>
              <a:t>DAIKTAVARDŽIAI:</a:t>
            </a:r>
          </a:p>
          <a:p>
            <a:r>
              <a:rPr lang="lt-LT" dirty="0" smtClean="0"/>
              <a:t>BŪDVARDŽIAI:</a:t>
            </a:r>
          </a:p>
          <a:p>
            <a:r>
              <a:rPr lang="lt-LT" dirty="0" smtClean="0"/>
              <a:t>VEIKSMAŽODŽIAI:</a:t>
            </a:r>
          </a:p>
          <a:p>
            <a:r>
              <a:rPr lang="lt-LT" dirty="0" smtClean="0"/>
              <a:t>PRIEVEIKSMIAI:</a:t>
            </a:r>
            <a:endParaRPr lang="lt-LT" dirty="0"/>
          </a:p>
        </p:txBody>
      </p:sp>
    </p:spTree>
    <p:extLst>
      <p:ext uri="{BB962C8B-B14F-4D97-AF65-F5344CB8AC3E}">
        <p14:creationId xmlns:p14="http://schemas.microsoft.com/office/powerpoint/2010/main" val="1536751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fontScale="90000"/>
          </a:bodyPr>
          <a:lstStyle/>
          <a:p>
            <a:r>
              <a:rPr lang="lt-LT" dirty="0" smtClean="0">
                <a:latin typeface="Monotype Corsiva" panose="03010101010201010101" pitchFamily="66" charset="0"/>
              </a:rPr>
              <a:t>Parašykite žodžių junginio </a:t>
            </a:r>
            <a:r>
              <a:rPr lang="lt-LT" b="1" dirty="0" smtClean="0">
                <a:latin typeface="Monotype Corsiva" panose="03010101010201010101" pitchFamily="66" charset="0"/>
              </a:rPr>
              <a:t>žalia gėlė </a:t>
            </a:r>
            <a:r>
              <a:rPr lang="lt-LT" dirty="0" smtClean="0">
                <a:latin typeface="Monotype Corsiva" panose="03010101010201010101" pitchFamily="66" charset="0"/>
              </a:rPr>
              <a:t>vienaskaitos naudininką, galininką, </a:t>
            </a:r>
            <a:r>
              <a:rPr lang="lt-LT" dirty="0" err="1" smtClean="0">
                <a:latin typeface="Monotype Corsiva" panose="03010101010201010101" pitchFamily="66" charset="0"/>
              </a:rPr>
              <a:t>įnagininką</a:t>
            </a:r>
            <a:r>
              <a:rPr lang="lt-LT" dirty="0" smtClean="0">
                <a:latin typeface="Monotype Corsiva" panose="03010101010201010101" pitchFamily="66" charset="0"/>
              </a:rPr>
              <a:t>, vietininką, daugiskaitos kilmininką, galininką, vietininką.</a:t>
            </a:r>
            <a:endParaRPr lang="lt-LT" dirty="0">
              <a:latin typeface="Monotype Corsiva" panose="03010101010201010101" pitchFamily="66" charset="0"/>
            </a:endParaRP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826854926"/>
              </p:ext>
            </p:extLst>
          </p:nvPr>
        </p:nvGraphicFramePr>
        <p:xfrm>
          <a:off x="838200" y="2420935"/>
          <a:ext cx="10515600" cy="3178675"/>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521531116"/>
                    </a:ext>
                  </a:extLst>
                </a:gridCol>
                <a:gridCol w="5257800">
                  <a:extLst>
                    <a:ext uri="{9D8B030D-6E8A-4147-A177-3AD203B41FA5}">
                      <a16:colId xmlns:a16="http://schemas.microsoft.com/office/drawing/2014/main" val="1672710239"/>
                    </a:ext>
                  </a:extLst>
                </a:gridCol>
              </a:tblGrid>
              <a:tr h="635735">
                <a:tc>
                  <a:txBody>
                    <a:bodyPr/>
                    <a:lstStyle/>
                    <a:p>
                      <a:pPr algn="ctr"/>
                      <a:r>
                        <a:rPr lang="lt-LT" b="1" dirty="0" smtClean="0"/>
                        <a:t>VIENASKAITA</a:t>
                      </a:r>
                      <a:endParaRPr lang="lt-LT" b="1" dirty="0"/>
                    </a:p>
                  </a:txBody>
                  <a:tcPr/>
                </a:tc>
                <a:tc>
                  <a:txBody>
                    <a:bodyPr/>
                    <a:lstStyle/>
                    <a:p>
                      <a:pPr algn="ctr"/>
                      <a:r>
                        <a:rPr lang="lt-LT" b="1" dirty="0" smtClean="0"/>
                        <a:t>DAUGISKAITA</a:t>
                      </a:r>
                      <a:endParaRPr lang="lt-LT" b="1" dirty="0"/>
                    </a:p>
                  </a:txBody>
                  <a:tcPr/>
                </a:tc>
                <a:extLst>
                  <a:ext uri="{0D108BD9-81ED-4DB2-BD59-A6C34878D82A}">
                    <a16:rowId xmlns:a16="http://schemas.microsoft.com/office/drawing/2014/main" val="1524823508"/>
                  </a:ext>
                </a:extLst>
              </a:tr>
              <a:tr h="635735">
                <a:tc>
                  <a:txBody>
                    <a:bodyPr/>
                    <a:lstStyle/>
                    <a:p>
                      <a:r>
                        <a:rPr lang="lt-LT" b="1" dirty="0" smtClean="0"/>
                        <a:t>N.</a:t>
                      </a:r>
                      <a:r>
                        <a:rPr lang="lt-LT" b="1" baseline="0" dirty="0" smtClean="0"/>
                        <a:t> kam?</a:t>
                      </a:r>
                      <a:endParaRPr lang="lt-LT" b="1" dirty="0"/>
                    </a:p>
                  </a:txBody>
                  <a:tcPr/>
                </a:tc>
                <a:tc>
                  <a:txBody>
                    <a:bodyPr/>
                    <a:lstStyle/>
                    <a:p>
                      <a:r>
                        <a:rPr lang="lt-LT" b="1" dirty="0" smtClean="0"/>
                        <a:t>K.</a:t>
                      </a:r>
                      <a:r>
                        <a:rPr lang="lt-LT" b="1" baseline="0" dirty="0" smtClean="0"/>
                        <a:t> ko?</a:t>
                      </a:r>
                      <a:endParaRPr lang="lt-LT" b="1" dirty="0"/>
                    </a:p>
                  </a:txBody>
                  <a:tcPr/>
                </a:tc>
                <a:extLst>
                  <a:ext uri="{0D108BD9-81ED-4DB2-BD59-A6C34878D82A}">
                    <a16:rowId xmlns:a16="http://schemas.microsoft.com/office/drawing/2014/main" val="751715694"/>
                  </a:ext>
                </a:extLst>
              </a:tr>
              <a:tr h="635735">
                <a:tc>
                  <a:txBody>
                    <a:bodyPr/>
                    <a:lstStyle/>
                    <a:p>
                      <a:r>
                        <a:rPr lang="lt-LT" b="1" dirty="0" smtClean="0"/>
                        <a:t>G. ką?</a:t>
                      </a:r>
                      <a:endParaRPr lang="lt-LT" b="1" dirty="0"/>
                    </a:p>
                  </a:txBody>
                  <a:tcPr/>
                </a:tc>
                <a:tc>
                  <a:txBody>
                    <a:bodyPr/>
                    <a:lstStyle/>
                    <a:p>
                      <a:r>
                        <a:rPr lang="lt-LT" b="1" dirty="0" smtClean="0"/>
                        <a:t>G.</a:t>
                      </a:r>
                      <a:r>
                        <a:rPr lang="lt-LT" b="1" baseline="0" dirty="0" smtClean="0"/>
                        <a:t> ką?</a:t>
                      </a:r>
                      <a:endParaRPr lang="lt-LT" b="1" dirty="0"/>
                    </a:p>
                  </a:txBody>
                  <a:tcPr/>
                </a:tc>
                <a:extLst>
                  <a:ext uri="{0D108BD9-81ED-4DB2-BD59-A6C34878D82A}">
                    <a16:rowId xmlns:a16="http://schemas.microsoft.com/office/drawing/2014/main" val="4243610710"/>
                  </a:ext>
                </a:extLst>
              </a:tr>
              <a:tr h="635735">
                <a:tc>
                  <a:txBody>
                    <a:bodyPr/>
                    <a:lstStyle/>
                    <a:p>
                      <a:r>
                        <a:rPr lang="lt-LT" b="1" dirty="0" smtClean="0"/>
                        <a:t>Įn. kuo?</a:t>
                      </a:r>
                      <a:endParaRPr lang="lt-LT" b="1" dirty="0"/>
                    </a:p>
                  </a:txBody>
                  <a:tcPr/>
                </a:tc>
                <a:tc>
                  <a:txBody>
                    <a:bodyPr/>
                    <a:lstStyle/>
                    <a:p>
                      <a:r>
                        <a:rPr lang="lt-LT" b="1" dirty="0" smtClean="0"/>
                        <a:t>Vt. kur? kame?</a:t>
                      </a:r>
                      <a:endParaRPr lang="lt-LT" b="1" dirty="0"/>
                    </a:p>
                  </a:txBody>
                  <a:tcPr/>
                </a:tc>
                <a:extLst>
                  <a:ext uri="{0D108BD9-81ED-4DB2-BD59-A6C34878D82A}">
                    <a16:rowId xmlns:a16="http://schemas.microsoft.com/office/drawing/2014/main" val="3385198561"/>
                  </a:ext>
                </a:extLst>
              </a:tr>
              <a:tr h="635735">
                <a:tc>
                  <a:txBody>
                    <a:bodyPr/>
                    <a:lstStyle/>
                    <a:p>
                      <a:r>
                        <a:rPr lang="lt-LT" b="1" dirty="0" smtClean="0"/>
                        <a:t>Vt.</a:t>
                      </a:r>
                      <a:r>
                        <a:rPr lang="lt-LT" b="1" baseline="0" dirty="0" smtClean="0"/>
                        <a:t> kur? kame?</a:t>
                      </a:r>
                      <a:endParaRPr lang="lt-LT" b="1" dirty="0"/>
                    </a:p>
                  </a:txBody>
                  <a:tcPr/>
                </a:tc>
                <a:tc>
                  <a:txBody>
                    <a:bodyPr/>
                    <a:lstStyle/>
                    <a:p>
                      <a:endParaRPr lang="lt-LT" b="1" dirty="0"/>
                    </a:p>
                  </a:txBody>
                  <a:tcPr/>
                </a:tc>
                <a:extLst>
                  <a:ext uri="{0D108BD9-81ED-4DB2-BD59-A6C34878D82A}">
                    <a16:rowId xmlns:a16="http://schemas.microsoft.com/office/drawing/2014/main" val="99752341"/>
                  </a:ext>
                </a:extLst>
              </a:tr>
            </a:tbl>
          </a:graphicData>
        </a:graphic>
      </p:graphicFrame>
    </p:spTree>
    <p:extLst>
      <p:ext uri="{BB962C8B-B14F-4D97-AF65-F5344CB8AC3E}">
        <p14:creationId xmlns:p14="http://schemas.microsoft.com/office/powerpoint/2010/main" val="2287972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Išasmenuok veiksmažodžius galėti, laukti.</a:t>
            </a:r>
            <a:endParaRPr lang="lt-LT" dirty="0"/>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618729430"/>
              </p:ext>
            </p:extLst>
          </p:nvPr>
        </p:nvGraphicFramePr>
        <p:xfrm>
          <a:off x="838200" y="1825625"/>
          <a:ext cx="10515600" cy="402844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925176681"/>
                    </a:ext>
                  </a:extLst>
                </a:gridCol>
                <a:gridCol w="5257800">
                  <a:extLst>
                    <a:ext uri="{9D8B030D-6E8A-4147-A177-3AD203B41FA5}">
                      <a16:colId xmlns:a16="http://schemas.microsoft.com/office/drawing/2014/main" val="787962812"/>
                    </a:ext>
                  </a:extLst>
                </a:gridCol>
              </a:tblGrid>
              <a:tr h="370840">
                <a:tc>
                  <a:txBody>
                    <a:bodyPr/>
                    <a:lstStyle/>
                    <a:p>
                      <a:pPr algn="ctr"/>
                      <a:r>
                        <a:rPr lang="lt-LT" dirty="0" smtClean="0"/>
                        <a:t>Vienaskaita</a:t>
                      </a:r>
                      <a:endParaRPr lang="lt-LT" dirty="0"/>
                    </a:p>
                  </a:txBody>
                  <a:tcPr/>
                </a:tc>
                <a:tc>
                  <a:txBody>
                    <a:bodyPr/>
                    <a:lstStyle/>
                    <a:p>
                      <a:pPr algn="ctr"/>
                      <a:r>
                        <a:rPr lang="lt-LT" dirty="0" smtClean="0"/>
                        <a:t>Daugiskaita</a:t>
                      </a:r>
                      <a:endParaRPr lang="lt-LT" dirty="0"/>
                    </a:p>
                  </a:txBody>
                  <a:tcPr/>
                </a:tc>
                <a:extLst>
                  <a:ext uri="{0D108BD9-81ED-4DB2-BD59-A6C34878D82A}">
                    <a16:rowId xmlns:a16="http://schemas.microsoft.com/office/drawing/2014/main" val="1222060231"/>
                  </a:ext>
                </a:extLst>
              </a:tr>
              <a:tr h="370840">
                <a:tc gridSpan="2">
                  <a:txBody>
                    <a:bodyPr/>
                    <a:lstStyle/>
                    <a:p>
                      <a:pPr algn="ctr"/>
                      <a:r>
                        <a:rPr lang="lt-LT" sz="2400" dirty="0" smtClean="0">
                          <a:latin typeface="Times New Roman" panose="02020603050405020304" pitchFamily="18" charset="0"/>
                          <a:cs typeface="Times New Roman" panose="02020603050405020304" pitchFamily="18" charset="0"/>
                        </a:rPr>
                        <a:t>ESAMASIS LAIKAS</a:t>
                      </a:r>
                      <a:endParaRPr lang="lt-LT" sz="2400" dirty="0">
                        <a:latin typeface="Times New Roman" panose="02020603050405020304" pitchFamily="18" charset="0"/>
                        <a:cs typeface="Times New Roman" panose="02020603050405020304" pitchFamily="18" charset="0"/>
                      </a:endParaRPr>
                    </a:p>
                  </a:txBody>
                  <a:tcPr/>
                </a:tc>
                <a:tc hMerge="1">
                  <a:txBody>
                    <a:bodyPr/>
                    <a:lstStyle/>
                    <a:p>
                      <a:endParaRPr lang="lt-LT" dirty="0"/>
                    </a:p>
                  </a:txBody>
                  <a:tcPr/>
                </a:tc>
                <a:extLst>
                  <a:ext uri="{0D108BD9-81ED-4DB2-BD59-A6C34878D82A}">
                    <a16:rowId xmlns:a16="http://schemas.microsoft.com/office/drawing/2014/main" val="593033991"/>
                  </a:ext>
                </a:extLst>
              </a:tr>
              <a:tr h="370840">
                <a:tc>
                  <a:txBody>
                    <a:bodyPr/>
                    <a:lstStyle/>
                    <a:p>
                      <a:r>
                        <a:rPr lang="lt-LT" sz="2400" dirty="0" smtClean="0">
                          <a:latin typeface="Times New Roman" panose="02020603050405020304" pitchFamily="18" charset="0"/>
                          <a:cs typeface="Times New Roman" panose="02020603050405020304" pitchFamily="18" charset="0"/>
                        </a:rPr>
                        <a:t>Aš</a:t>
                      </a:r>
                      <a:endParaRPr lang="lt-LT" sz="2400" dirty="0">
                        <a:latin typeface="Times New Roman" panose="02020603050405020304" pitchFamily="18" charset="0"/>
                        <a:cs typeface="Times New Roman" panose="02020603050405020304" pitchFamily="18" charset="0"/>
                      </a:endParaRPr>
                    </a:p>
                  </a:txBody>
                  <a:tcPr/>
                </a:tc>
                <a:tc>
                  <a:txBody>
                    <a:bodyPr/>
                    <a:lstStyle/>
                    <a:p>
                      <a:r>
                        <a:rPr lang="lt-LT" sz="2400" dirty="0" smtClean="0">
                          <a:latin typeface="Times New Roman" panose="02020603050405020304" pitchFamily="18" charset="0"/>
                          <a:cs typeface="Times New Roman" panose="02020603050405020304" pitchFamily="18" charset="0"/>
                        </a:rPr>
                        <a:t>Mes</a:t>
                      </a:r>
                      <a:endParaRPr lang="lt-LT"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101491636"/>
                  </a:ext>
                </a:extLst>
              </a:tr>
              <a:tr h="370840">
                <a:tc>
                  <a:txBody>
                    <a:bodyPr/>
                    <a:lstStyle/>
                    <a:p>
                      <a:r>
                        <a:rPr lang="lt-LT" sz="2400" dirty="0" smtClean="0">
                          <a:latin typeface="Times New Roman" panose="02020603050405020304" pitchFamily="18" charset="0"/>
                          <a:cs typeface="Times New Roman" panose="02020603050405020304" pitchFamily="18" charset="0"/>
                        </a:rPr>
                        <a:t>Tu</a:t>
                      </a:r>
                      <a:endParaRPr lang="lt-LT" sz="2400" dirty="0">
                        <a:latin typeface="Times New Roman" panose="02020603050405020304" pitchFamily="18" charset="0"/>
                        <a:cs typeface="Times New Roman" panose="02020603050405020304" pitchFamily="18" charset="0"/>
                      </a:endParaRPr>
                    </a:p>
                  </a:txBody>
                  <a:tcPr/>
                </a:tc>
                <a:tc>
                  <a:txBody>
                    <a:bodyPr/>
                    <a:lstStyle/>
                    <a:p>
                      <a:r>
                        <a:rPr lang="lt-LT" sz="2400" dirty="0" smtClean="0">
                          <a:latin typeface="Times New Roman" panose="02020603050405020304" pitchFamily="18" charset="0"/>
                          <a:cs typeface="Times New Roman" panose="02020603050405020304" pitchFamily="18" charset="0"/>
                        </a:rPr>
                        <a:t>Jūs</a:t>
                      </a:r>
                      <a:endParaRPr lang="lt-LT"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948155596"/>
                  </a:ext>
                </a:extLst>
              </a:tr>
              <a:tr h="370840">
                <a:tc>
                  <a:txBody>
                    <a:bodyPr/>
                    <a:lstStyle/>
                    <a:p>
                      <a:r>
                        <a:rPr lang="lt-LT" sz="2400" dirty="0" smtClean="0">
                          <a:latin typeface="Times New Roman" panose="02020603050405020304" pitchFamily="18" charset="0"/>
                          <a:cs typeface="Times New Roman" panose="02020603050405020304" pitchFamily="18" charset="0"/>
                        </a:rPr>
                        <a:t>Jis, ji</a:t>
                      </a:r>
                      <a:endParaRPr lang="lt-LT" sz="2400" dirty="0">
                        <a:latin typeface="Times New Roman" panose="02020603050405020304" pitchFamily="18" charset="0"/>
                        <a:cs typeface="Times New Roman" panose="02020603050405020304" pitchFamily="18" charset="0"/>
                      </a:endParaRPr>
                    </a:p>
                  </a:txBody>
                  <a:tcPr/>
                </a:tc>
                <a:tc>
                  <a:txBody>
                    <a:bodyPr/>
                    <a:lstStyle/>
                    <a:p>
                      <a:r>
                        <a:rPr lang="lt-LT" sz="2400" dirty="0" smtClean="0">
                          <a:latin typeface="Times New Roman" panose="02020603050405020304" pitchFamily="18" charset="0"/>
                          <a:cs typeface="Times New Roman" panose="02020603050405020304" pitchFamily="18" charset="0"/>
                        </a:rPr>
                        <a:t>Jie, jos</a:t>
                      </a:r>
                      <a:endParaRPr lang="lt-LT"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547395111"/>
                  </a:ext>
                </a:extLst>
              </a:tr>
              <a:tr h="370840">
                <a:tc gridSpan="2">
                  <a:txBody>
                    <a:bodyPr/>
                    <a:lstStyle/>
                    <a:p>
                      <a:pPr algn="ctr"/>
                      <a:r>
                        <a:rPr lang="lt-LT" sz="2400" dirty="0" smtClean="0">
                          <a:latin typeface="Times New Roman" panose="02020603050405020304" pitchFamily="18" charset="0"/>
                          <a:cs typeface="Times New Roman" panose="02020603050405020304" pitchFamily="18" charset="0"/>
                        </a:rPr>
                        <a:t>BŪTASIS</a:t>
                      </a:r>
                      <a:r>
                        <a:rPr lang="lt-LT" sz="2400" baseline="0" dirty="0" smtClean="0">
                          <a:latin typeface="Times New Roman" panose="02020603050405020304" pitchFamily="18" charset="0"/>
                          <a:cs typeface="Times New Roman" panose="02020603050405020304" pitchFamily="18" charset="0"/>
                        </a:rPr>
                        <a:t> KARTINIS LAIKAS</a:t>
                      </a:r>
                      <a:endParaRPr lang="lt-LT" sz="2400" dirty="0">
                        <a:latin typeface="Times New Roman" panose="02020603050405020304" pitchFamily="18" charset="0"/>
                        <a:cs typeface="Times New Roman" panose="02020603050405020304" pitchFamily="18" charset="0"/>
                      </a:endParaRPr>
                    </a:p>
                  </a:txBody>
                  <a:tcPr/>
                </a:tc>
                <a:tc hMerge="1">
                  <a:txBody>
                    <a:bodyPr/>
                    <a:lstStyle/>
                    <a:p>
                      <a:endParaRPr lang="lt-LT" dirty="0"/>
                    </a:p>
                  </a:txBody>
                  <a:tcPr/>
                </a:tc>
                <a:extLst>
                  <a:ext uri="{0D108BD9-81ED-4DB2-BD59-A6C34878D82A}">
                    <a16:rowId xmlns:a16="http://schemas.microsoft.com/office/drawing/2014/main" val="774432578"/>
                  </a:ext>
                </a:extLst>
              </a:tr>
              <a:tr h="370840">
                <a:tc>
                  <a:txBody>
                    <a:bodyPr/>
                    <a:lstStyle/>
                    <a:p>
                      <a:r>
                        <a:rPr lang="lt-LT" sz="2400" dirty="0" smtClean="0">
                          <a:latin typeface="Times New Roman" panose="02020603050405020304" pitchFamily="18" charset="0"/>
                          <a:cs typeface="Times New Roman" panose="02020603050405020304" pitchFamily="18" charset="0"/>
                        </a:rPr>
                        <a:t>Aš</a:t>
                      </a:r>
                      <a:endParaRPr lang="lt-LT" sz="2400" dirty="0">
                        <a:latin typeface="Times New Roman" panose="02020603050405020304" pitchFamily="18" charset="0"/>
                        <a:cs typeface="Times New Roman" panose="02020603050405020304" pitchFamily="18" charset="0"/>
                      </a:endParaRPr>
                    </a:p>
                  </a:txBody>
                  <a:tcPr/>
                </a:tc>
                <a:tc>
                  <a:txBody>
                    <a:bodyPr/>
                    <a:lstStyle/>
                    <a:p>
                      <a:r>
                        <a:rPr lang="lt-LT" sz="2400" dirty="0" smtClean="0">
                          <a:latin typeface="Times New Roman" panose="02020603050405020304" pitchFamily="18" charset="0"/>
                          <a:cs typeface="Times New Roman" panose="02020603050405020304" pitchFamily="18" charset="0"/>
                        </a:rPr>
                        <a:t>Mes</a:t>
                      </a:r>
                      <a:endParaRPr lang="lt-LT"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171895915"/>
                  </a:ext>
                </a:extLst>
              </a:tr>
              <a:tr h="370840">
                <a:tc>
                  <a:txBody>
                    <a:bodyPr/>
                    <a:lstStyle/>
                    <a:p>
                      <a:r>
                        <a:rPr lang="lt-LT" sz="2400" dirty="0" smtClean="0">
                          <a:latin typeface="Times New Roman" panose="02020603050405020304" pitchFamily="18" charset="0"/>
                          <a:cs typeface="Times New Roman" panose="02020603050405020304" pitchFamily="18" charset="0"/>
                        </a:rPr>
                        <a:t>Tu</a:t>
                      </a:r>
                      <a:endParaRPr lang="lt-LT" sz="2400" dirty="0">
                        <a:latin typeface="Times New Roman" panose="02020603050405020304" pitchFamily="18" charset="0"/>
                        <a:cs typeface="Times New Roman" panose="02020603050405020304" pitchFamily="18" charset="0"/>
                      </a:endParaRPr>
                    </a:p>
                  </a:txBody>
                  <a:tcPr/>
                </a:tc>
                <a:tc>
                  <a:txBody>
                    <a:bodyPr/>
                    <a:lstStyle/>
                    <a:p>
                      <a:r>
                        <a:rPr lang="lt-LT" sz="2400" dirty="0" smtClean="0">
                          <a:latin typeface="Times New Roman" panose="02020603050405020304" pitchFamily="18" charset="0"/>
                          <a:cs typeface="Times New Roman" panose="02020603050405020304" pitchFamily="18" charset="0"/>
                        </a:rPr>
                        <a:t>Jūs</a:t>
                      </a:r>
                      <a:endParaRPr lang="lt-LT"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924010521"/>
                  </a:ext>
                </a:extLst>
              </a:tr>
              <a:tr h="370840">
                <a:tc>
                  <a:txBody>
                    <a:bodyPr/>
                    <a:lstStyle/>
                    <a:p>
                      <a:r>
                        <a:rPr lang="lt-LT" sz="2400" dirty="0" smtClean="0">
                          <a:latin typeface="Times New Roman" panose="02020603050405020304" pitchFamily="18" charset="0"/>
                          <a:cs typeface="Times New Roman" panose="02020603050405020304" pitchFamily="18" charset="0"/>
                        </a:rPr>
                        <a:t>Jis, ji</a:t>
                      </a:r>
                      <a:endParaRPr lang="lt-LT" sz="2400" dirty="0">
                        <a:latin typeface="Times New Roman" panose="02020603050405020304" pitchFamily="18" charset="0"/>
                        <a:cs typeface="Times New Roman" panose="02020603050405020304" pitchFamily="18" charset="0"/>
                      </a:endParaRPr>
                    </a:p>
                  </a:txBody>
                  <a:tcPr/>
                </a:tc>
                <a:tc>
                  <a:txBody>
                    <a:bodyPr/>
                    <a:lstStyle/>
                    <a:p>
                      <a:r>
                        <a:rPr lang="lt-LT" sz="2400" dirty="0" smtClean="0">
                          <a:latin typeface="Times New Roman" panose="02020603050405020304" pitchFamily="18" charset="0"/>
                          <a:cs typeface="Times New Roman" panose="02020603050405020304" pitchFamily="18" charset="0"/>
                        </a:rPr>
                        <a:t>Jie, jos</a:t>
                      </a:r>
                      <a:endParaRPr lang="lt-LT"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03891676"/>
                  </a:ext>
                </a:extLst>
              </a:tr>
            </a:tbl>
          </a:graphicData>
        </a:graphic>
      </p:graphicFrame>
    </p:spTree>
    <p:extLst>
      <p:ext uri="{BB962C8B-B14F-4D97-AF65-F5344CB8AC3E}">
        <p14:creationId xmlns:p14="http://schemas.microsoft.com/office/powerpoint/2010/main" val="4212412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r>
              <a:rPr lang="lt-LT" sz="4000" dirty="0" smtClean="0">
                <a:latin typeface="Times New Roman" panose="02020603050405020304" pitchFamily="18" charset="0"/>
                <a:cs typeface="Times New Roman" panose="02020603050405020304" pitchFamily="18" charset="0"/>
              </a:rPr>
              <a:t>Pabrauk veiksnius ir tarinius.</a:t>
            </a:r>
            <a:endParaRPr lang="lt-LT" sz="4000"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normAutofit/>
          </a:bodyPr>
          <a:lstStyle/>
          <a:p>
            <a:r>
              <a:rPr lang="lt-LT" sz="4400" dirty="0" smtClean="0">
                <a:latin typeface="Times New Roman" panose="02020603050405020304" pitchFamily="18" charset="0"/>
                <a:cs typeface="Times New Roman" panose="02020603050405020304" pitchFamily="18" charset="0"/>
              </a:rPr>
              <a:t>Šaltas vėjas drasko medžių lapus. Paukščiai išskrenda į šiltuosius kraštus. Ta pelytė šast po šluota. Gyveno kaime seneliukas. Rytoj išauš nauja diena. Kiškis šoko iš krūmų ir pabaidė aveles. Tai aš eisiu prie upelio. Kiškis taip juokėsi, kad net lūpytė trūko.</a:t>
            </a:r>
            <a:endParaRPr lang="lt-LT"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0285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Pabrauk vienarūšes sakinio dalis ir padėk reikiamus skyrybos ženklus.</a:t>
            </a:r>
            <a:endParaRPr lang="lt-LT" dirty="0"/>
          </a:p>
        </p:txBody>
      </p:sp>
      <p:sp>
        <p:nvSpPr>
          <p:cNvPr id="3" name="Turinio vietos rezervavimo ženklas 2"/>
          <p:cNvSpPr>
            <a:spLocks noGrp="1"/>
          </p:cNvSpPr>
          <p:nvPr>
            <p:ph idx="1"/>
          </p:nvPr>
        </p:nvSpPr>
        <p:spPr>
          <a:xfrm>
            <a:off x="838200" y="2664823"/>
            <a:ext cx="10515600" cy="3512140"/>
          </a:xfrm>
        </p:spPr>
        <p:txBody>
          <a:bodyPr>
            <a:normAutofit/>
          </a:bodyPr>
          <a:lstStyle/>
          <a:p>
            <a:r>
              <a:rPr lang="lt-LT" sz="4800" dirty="0" smtClean="0">
                <a:latin typeface="Monotype Corsiva" panose="03010101010201010101" pitchFamily="66" charset="0"/>
              </a:rPr>
              <a:t>Šįryt dėdę Motiejų pažadino gegutė. Pati nieko nedirba į svetimą lizdą kiaušinius deda neperi vaikais nesirūpina o kitiems ilsėtis neduoda. Tinginių pantis</a:t>
            </a:r>
            <a:r>
              <a:rPr lang="en-US" sz="4800" dirty="0" smtClean="0">
                <a:latin typeface="Monotype Corsiva" panose="03010101010201010101" pitchFamily="66" charset="0"/>
              </a:rPr>
              <a:t>!</a:t>
            </a:r>
            <a:endParaRPr lang="lt-LT" sz="4800" dirty="0">
              <a:latin typeface="Monotype Corsiva" panose="03010101010201010101" pitchFamily="66" charset="0"/>
            </a:endParaRPr>
          </a:p>
        </p:txBody>
      </p:sp>
    </p:spTree>
    <p:extLst>
      <p:ext uri="{BB962C8B-B14F-4D97-AF65-F5344CB8AC3E}">
        <p14:creationId xmlns:p14="http://schemas.microsoft.com/office/powerpoint/2010/main" val="2422226811"/>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226</Words>
  <Application>Microsoft Office PowerPoint</Application>
  <PresentationFormat>Plačiaekranė</PresentationFormat>
  <Paragraphs>42</Paragraphs>
  <Slides>6</Slides>
  <Notes>0</Notes>
  <HiddenSlides>0</HiddenSlides>
  <MMClips>0</MMClips>
  <ScaleCrop>false</ScaleCrop>
  <HeadingPairs>
    <vt:vector size="6" baseType="variant">
      <vt:variant>
        <vt:lpstr>Naudojami šriftai</vt:lpstr>
      </vt:variant>
      <vt:variant>
        <vt:i4>5</vt:i4>
      </vt:variant>
      <vt:variant>
        <vt:lpstr>Tema</vt:lpstr>
      </vt:variant>
      <vt:variant>
        <vt:i4>1</vt:i4>
      </vt:variant>
      <vt:variant>
        <vt:lpstr>Skaidrių pavadinimai</vt:lpstr>
      </vt:variant>
      <vt:variant>
        <vt:i4>6</vt:i4>
      </vt:variant>
    </vt:vector>
  </HeadingPairs>
  <TitlesOfParts>
    <vt:vector size="12" baseType="lpstr">
      <vt:lpstr>Arial</vt:lpstr>
      <vt:lpstr>Calibri</vt:lpstr>
      <vt:lpstr>Calibri Light</vt:lpstr>
      <vt:lpstr>Monotype Corsiva</vt:lpstr>
      <vt:lpstr>Times New Roman</vt:lpstr>
      <vt:lpstr>„Office“ tema</vt:lpstr>
      <vt:lpstr>Ruošiamės savarankiškam darbui</vt:lpstr>
      <vt:lpstr>Išrašyk daiktavardžius, būdvardžius, veiksmažodžius ir prieveiksmius.</vt:lpstr>
      <vt:lpstr>Parašykite žodžių junginio žalia gėlė vienaskaitos naudininką, galininką, įnagininką, vietininką, daugiskaitos kilmininką, galininką, vietininką.</vt:lpstr>
      <vt:lpstr>Išasmenuok veiksmažodžius galėti, laukti.</vt:lpstr>
      <vt:lpstr>Pabrauk veiksnius ir tarinius.</vt:lpstr>
      <vt:lpstr>Pabrauk vienarūšes sakinio dalis ir padėk reikiamus skyrybos ženklus.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Ruošiamės savarankiškam darbui</dc:title>
  <dc:creator>virginija</dc:creator>
  <cp:lastModifiedBy>Virginija Maskoliūnienė</cp:lastModifiedBy>
  <cp:revision>5</cp:revision>
  <dcterms:created xsi:type="dcterms:W3CDTF">2021-09-26T17:02:02Z</dcterms:created>
  <dcterms:modified xsi:type="dcterms:W3CDTF">2022-01-04T08:17:27Z</dcterms:modified>
</cp:coreProperties>
</file>