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3" r:id="rId2"/>
    <p:sldId id="266" r:id="rId3"/>
    <p:sldId id="257" r:id="rId4"/>
    <p:sldId id="259" r:id="rId5"/>
    <p:sldId id="258" r:id="rId6"/>
    <p:sldId id="264" r:id="rId7"/>
    <p:sldId id="265" r:id="rId8"/>
    <p:sldId id="260" r:id="rId9"/>
    <p:sldId id="261" r:id="rId10"/>
    <p:sldId id="262" r:id="rId11"/>
    <p:sldId id="267" r:id="rId12"/>
    <p:sldId id="268" r:id="rId13"/>
    <p:sldId id="273" r:id="rId14"/>
    <p:sldId id="274" r:id="rId15"/>
    <p:sldId id="276" r:id="rId16"/>
    <p:sldId id="275" r:id="rId17"/>
    <p:sldId id="277" r:id="rId18"/>
    <p:sldId id="269" r:id="rId19"/>
    <p:sldId id="271" r:id="rId20"/>
    <p:sldId id="272" r:id="rId21"/>
    <p:sldId id="270" r:id="rId22"/>
    <p:sldId id="278" r:id="rId23"/>
    <p:sldId id="293"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4" r:id="rId39"/>
    <p:sldId id="296" r:id="rId40"/>
    <p:sldId id="297" r:id="rId41"/>
    <p:sldId id="298" r:id="rId42"/>
    <p:sldId id="295"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9/1/2021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9/1/2021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9/1/2021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9/1/2021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9/1/2021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9/1/2021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9/1/2021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9/1/2021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9/1/2021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9/1/2021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9/1/2021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image.slidesharecdn.com/piestukoalegorija-101115143155-phpapp02/95/piestuko-alegorija-3-638.jpg?cb=1422609015" TargetMode="External"/><Relationship Id="rId2" Type="http://schemas.openxmlformats.org/officeDocument/2006/relationships/hyperlink" Target="https://image.slidesharecdn.com/piestukoalegorija-101115143155-phpapp02/95/piestuko-alegorija-2-638.jpg?cb=1422609015" TargetMode="External"/><Relationship Id="rId1" Type="http://schemas.openxmlformats.org/officeDocument/2006/relationships/slideLayout" Target="../slideLayouts/slideLayout2.xml"/><Relationship Id="rId4" Type="http://schemas.openxmlformats.org/officeDocument/2006/relationships/hyperlink" Target="https://image.slidesharecdn.com/piestukoalegorija-101115143155-phpapp02/95/piestuko-alegorija-4-638.jpg?cb=1422609015"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image.slidesharecdn.com/piestukoalegorija-101115143155-phpapp02/95/piestuko-alegorija-6-638.jpg?cb=1422609015" TargetMode="External"/><Relationship Id="rId2" Type="http://schemas.openxmlformats.org/officeDocument/2006/relationships/hyperlink" Target="https://image.slidesharecdn.com/piestukoalegorija-101115143155-phpapp02/95/piestuko-alegorija-5-638.jpg?cb=1422609015" TargetMode="External"/><Relationship Id="rId1" Type="http://schemas.openxmlformats.org/officeDocument/2006/relationships/slideLayout" Target="../slideLayouts/slideLayout2.xml"/><Relationship Id="rId5" Type="http://schemas.openxmlformats.org/officeDocument/2006/relationships/hyperlink" Target="https://image.slidesharecdn.com/piestukoalegorija-101115143155-phpapp02/95/piestuko-alegorija-8-638.jpg?cb=1422609015" TargetMode="External"/><Relationship Id="rId4" Type="http://schemas.openxmlformats.org/officeDocument/2006/relationships/hyperlink" Target="https://image.slidesharecdn.com/piestukoalegorija-101115143155-phpapp02/95/piestuko-alegorija-7-638.jpg?cb=1422609015"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image.slidesharecdn.com/piestukoalegorija-101115143155-phpapp02/95/piestuko-alegorija-10-638.jpg?cb=1422609015" TargetMode="External"/><Relationship Id="rId2" Type="http://schemas.openxmlformats.org/officeDocument/2006/relationships/hyperlink" Target="https://image.slidesharecdn.com/piestukoalegorija-101115143155-phpapp02/95/piestuko-alegorija-9-638.jpg?cb=1422609015" TargetMode="External"/><Relationship Id="rId1" Type="http://schemas.openxmlformats.org/officeDocument/2006/relationships/slideLayout" Target="../slideLayouts/slideLayout2.xml"/><Relationship Id="rId4" Type="http://schemas.openxmlformats.org/officeDocument/2006/relationships/hyperlink" Target="https://image.slidesharecdn.com/piestukoalegorija-101115143155-phpapp02/95/piestuko-alegorija-11-638.jpg?cb=1422609015"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image.slidesharecdn.com/piestukoalegorija-101115143155-phpapp02/95/piestuko-alegorija-13-638.jpg?cb=1422609015" TargetMode="External"/><Relationship Id="rId2" Type="http://schemas.openxmlformats.org/officeDocument/2006/relationships/hyperlink" Target="https://image.slidesharecdn.com/piestukoalegorija-101115143155-phpapp02/95/piestuko-alegorija-12-638.jpg?cb=1422609015" TargetMode="External"/><Relationship Id="rId1" Type="http://schemas.openxmlformats.org/officeDocument/2006/relationships/slideLayout" Target="../slideLayouts/slideLayout2.xml"/><Relationship Id="rId4" Type="http://schemas.openxmlformats.org/officeDocument/2006/relationships/hyperlink" Target="https://image.slidesharecdn.com/piestukoalegorija-101115143155-phpapp02/95/piestuko-alegorija-14-638.jpg?cb=1422609015"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514" y="139338"/>
            <a:ext cx="9527339" cy="6109062"/>
          </a:xfrm>
        </p:spPr>
        <p:txBody>
          <a:bodyPr>
            <a:normAutofit/>
          </a:bodyPr>
          <a:lstStyle/>
          <a:p>
            <a:pPr marL="0" indent="0">
              <a:buNone/>
            </a:pPr>
            <a:endParaRPr lang="lt-LT" sz="7200" dirty="0" smtClean="0">
              <a:latin typeface="Times New Roman" panose="02020603050405020304" pitchFamily="18" charset="0"/>
              <a:cs typeface="Times New Roman" panose="02020603050405020304" pitchFamily="18" charset="0"/>
            </a:endParaRPr>
          </a:p>
          <a:p>
            <a:pPr marL="0" indent="0">
              <a:buNone/>
            </a:pPr>
            <a:r>
              <a:rPr lang="lt-LT" sz="7200" dirty="0">
                <a:latin typeface="Times New Roman" panose="02020603050405020304" pitchFamily="18" charset="0"/>
                <a:cs typeface="Times New Roman" panose="02020603050405020304" pitchFamily="18" charset="0"/>
              </a:rPr>
              <a:t> </a:t>
            </a:r>
            <a:r>
              <a:rPr lang="lt-LT" sz="7200" dirty="0" smtClean="0">
                <a:latin typeface="Times New Roman" panose="02020603050405020304" pitchFamily="18" charset="0"/>
                <a:cs typeface="Times New Roman" panose="02020603050405020304" pitchFamily="18" charset="0"/>
              </a:rPr>
              <a:t>  K</a:t>
            </a:r>
            <a:r>
              <a:rPr lang="pt-BR" sz="7200" dirty="0" smtClean="0">
                <a:latin typeface="Times New Roman" panose="02020603050405020304" pitchFamily="18" charset="0"/>
                <a:cs typeface="Times New Roman" panose="02020603050405020304" pitchFamily="18" charset="0"/>
              </a:rPr>
              <a:t>as </a:t>
            </a:r>
            <a:r>
              <a:rPr lang="pt-BR" sz="7200" dirty="0">
                <a:latin typeface="Times New Roman" panose="02020603050405020304" pitchFamily="18" charset="0"/>
                <a:cs typeface="Times New Roman" panose="02020603050405020304" pitchFamily="18" charset="0"/>
              </a:rPr>
              <a:t>atsirado pirma - </a:t>
            </a:r>
            <a:r>
              <a:rPr lang="lt-LT" sz="7200" dirty="0" smtClean="0">
                <a:latin typeface="Times New Roman" panose="02020603050405020304" pitchFamily="18" charset="0"/>
                <a:cs typeface="Times New Roman" panose="02020603050405020304" pitchFamily="18" charset="0"/>
              </a:rPr>
              <a:t> </a:t>
            </a:r>
          </a:p>
          <a:p>
            <a:pPr marL="0" indent="0">
              <a:buNone/>
            </a:pPr>
            <a:r>
              <a:rPr lang="lt-LT" sz="7200" dirty="0">
                <a:latin typeface="Times New Roman" panose="02020603050405020304" pitchFamily="18" charset="0"/>
                <a:cs typeface="Times New Roman" panose="02020603050405020304" pitchFamily="18" charset="0"/>
              </a:rPr>
              <a:t> </a:t>
            </a:r>
            <a:r>
              <a:rPr lang="lt-LT" sz="7200" dirty="0" smtClean="0">
                <a:latin typeface="Times New Roman" panose="02020603050405020304" pitchFamily="18" charset="0"/>
                <a:cs typeface="Times New Roman" panose="02020603050405020304" pitchFamily="18" charset="0"/>
              </a:rPr>
              <a:t>    </a:t>
            </a:r>
            <a:r>
              <a:rPr lang="pt-BR" sz="7200" dirty="0" smtClean="0">
                <a:latin typeface="Times New Roman" panose="02020603050405020304" pitchFamily="18" charset="0"/>
                <a:cs typeface="Times New Roman" panose="02020603050405020304" pitchFamily="18" charset="0"/>
              </a:rPr>
              <a:t>višta </a:t>
            </a:r>
            <a:r>
              <a:rPr lang="pt-BR" sz="7200" dirty="0">
                <a:latin typeface="Times New Roman" panose="02020603050405020304" pitchFamily="18" charset="0"/>
                <a:cs typeface="Times New Roman" panose="02020603050405020304" pitchFamily="18" charset="0"/>
              </a:rPr>
              <a:t>ar kiaušinis... </a:t>
            </a:r>
            <a:endParaRPr lang="en-US" sz="7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5630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514" y="435430"/>
            <a:ext cx="9527339" cy="5812970"/>
          </a:xfrm>
        </p:spPr>
        <p:txBody>
          <a:bodyPr>
            <a:noAutofit/>
          </a:bodyPr>
          <a:lstStyle/>
          <a:p>
            <a:pPr marL="0" indent="0">
              <a:buNone/>
            </a:pPr>
            <a:r>
              <a:rPr lang="lt-LT" sz="4800" dirty="0" smtClean="0">
                <a:latin typeface="Times New Roman" panose="02020603050405020304" pitchFamily="18" charset="0"/>
                <a:cs typeface="Times New Roman" panose="02020603050405020304" pitchFamily="18" charset="0"/>
              </a:rPr>
              <a:t>Gamta </a:t>
            </a:r>
            <a:r>
              <a:rPr lang="lt-LT" sz="4800" dirty="0">
                <a:latin typeface="Times New Roman" panose="02020603050405020304" pitchFamily="18" charset="0"/>
                <a:cs typeface="Times New Roman" panose="02020603050405020304" pitchFamily="18" charset="0"/>
              </a:rPr>
              <a:t>baltymui skyrė apsauginio sluoksnio ir maisto šaltinio viščiukui pirmuoju gyvenimo periodu vaidmenį. Šiam apsauginiam šarvui teko iš tikrųjų ganėtinai įdomių savybių. 13 iš 14 baltymo proteinų pasižymi antimikrobinėmis savybėmis.</a:t>
            </a:r>
            <a:br>
              <a:rPr lang="lt-LT" sz="4800" dirty="0">
                <a:latin typeface="Times New Roman" panose="02020603050405020304" pitchFamily="18" charset="0"/>
                <a:cs typeface="Times New Roman" panose="02020603050405020304" pitchFamily="18" charset="0"/>
              </a:rPr>
            </a:br>
            <a:r>
              <a:rPr lang="lt-LT" sz="4800" dirty="0">
                <a:latin typeface="Times New Roman" panose="02020603050405020304" pitchFamily="18" charset="0"/>
                <a:cs typeface="Times New Roman" panose="02020603050405020304" pitchFamily="18" charset="0"/>
              </a:rPr>
              <a:t/>
            </a:r>
            <a:br>
              <a:rPr lang="lt-LT" sz="4800" dirty="0">
                <a:latin typeface="Times New Roman" panose="02020603050405020304" pitchFamily="18" charset="0"/>
                <a:cs typeface="Times New Roman" panose="02020603050405020304" pitchFamily="18" charset="0"/>
              </a:rPr>
            </a:b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36325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794" y="313510"/>
            <a:ext cx="9954059" cy="5934890"/>
          </a:xfrm>
        </p:spPr>
        <p:txBody>
          <a:bodyPr>
            <a:normAutofit/>
          </a:bodyPr>
          <a:lstStyle/>
          <a:p>
            <a:pPr marL="0" indent="0">
              <a:buNone/>
            </a:pPr>
            <a:r>
              <a:rPr lang="lt-LT" sz="6600" dirty="0" smtClean="0">
                <a:latin typeface="Times New Roman" panose="02020603050405020304" pitchFamily="18" charset="0"/>
                <a:cs typeface="Times New Roman" panose="02020603050405020304" pitchFamily="18" charset="0"/>
              </a:rPr>
              <a:t>Ar žinote</a:t>
            </a:r>
            <a:r>
              <a:rPr lang="lt-LT" sz="6600" dirty="0">
                <a:latin typeface="Times New Roman" panose="02020603050405020304" pitchFamily="18" charset="0"/>
                <a:cs typeface="Times New Roman" panose="02020603050405020304" pitchFamily="18" charset="0"/>
              </a:rPr>
              <a:t>, kad išvirtą kiaušinį galima atvirti atgal?</a:t>
            </a:r>
            <a:br>
              <a:rPr lang="lt-LT" sz="6600" dirty="0">
                <a:latin typeface="Times New Roman" panose="02020603050405020304" pitchFamily="18" charset="0"/>
                <a:cs typeface="Times New Roman" panose="02020603050405020304" pitchFamily="18" charset="0"/>
              </a:rPr>
            </a:br>
            <a:endParaRPr lang="en-US" sz="6600" dirty="0">
              <a:latin typeface="Times New Roman" panose="02020603050405020304" pitchFamily="18" charset="0"/>
              <a:cs typeface="Times New Roman" panose="02020603050405020304" pitchFamily="18" charset="0"/>
            </a:endParaRPr>
          </a:p>
        </p:txBody>
      </p:sp>
      <p:pic>
        <p:nvPicPr>
          <p:cNvPr id="4" name="Paveikslėlis 1" descr="Šiandieniniai mokslo pasiekimai nesiliauja bepaliovos stebinti. Štai, kad ir šis neįtikėtinas Australijos mokslininko Colin Raston atrastas būdas, kaip išvirtus kiaušinio […]"/>
          <p:cNvPicPr/>
          <p:nvPr/>
        </p:nvPicPr>
        <p:blipFill>
          <a:blip r:embed="rId2">
            <a:extLst>
              <a:ext uri="{28A0092B-C50C-407E-A947-70E740481C1C}">
                <a14:useLocalDpi xmlns:a14="http://schemas.microsoft.com/office/drawing/2010/main" val="0"/>
              </a:ext>
            </a:extLst>
          </a:blip>
          <a:srcRect/>
          <a:stretch>
            <a:fillRect/>
          </a:stretch>
        </p:blipFill>
        <p:spPr bwMode="auto">
          <a:xfrm>
            <a:off x="2281646" y="2560320"/>
            <a:ext cx="8552179" cy="4066903"/>
          </a:xfrm>
          <a:prstGeom prst="rect">
            <a:avLst/>
          </a:prstGeom>
          <a:noFill/>
          <a:ln>
            <a:noFill/>
          </a:ln>
        </p:spPr>
      </p:pic>
    </p:spTree>
    <p:extLst>
      <p:ext uri="{BB962C8B-B14F-4D97-AF65-F5344CB8AC3E}">
        <p14:creationId xmlns:p14="http://schemas.microsoft.com/office/powerpoint/2010/main" val="13521415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9966" y="235132"/>
            <a:ext cx="10093234" cy="6313714"/>
          </a:xfrm>
        </p:spPr>
        <p:txBody>
          <a:bodyPr>
            <a:normAutofit/>
          </a:bodyPr>
          <a:lstStyle/>
          <a:p>
            <a:pPr marL="0" indent="0">
              <a:buNone/>
            </a:pPr>
            <a:r>
              <a:rPr lang="lt-LT" sz="3200" dirty="0" smtClean="0">
                <a:latin typeface="Times New Roman" panose="02020603050405020304" pitchFamily="18" charset="0"/>
                <a:cs typeface="Times New Roman" panose="02020603050405020304" pitchFamily="18" charset="0"/>
              </a:rPr>
              <a:t> </a:t>
            </a:r>
            <a:r>
              <a:rPr lang="lt-LT" sz="3200" dirty="0">
                <a:latin typeface="Times New Roman" panose="02020603050405020304" pitchFamily="18" charset="0"/>
                <a:cs typeface="Times New Roman" panose="02020603050405020304" pitchFamily="18" charset="0"/>
              </a:rPr>
              <a:t>Štai, kad ir šis neįtikėtinas Australijos mokslininko Colin Raston atrastas būdas, kaip išvirtus kiaušinio baltymus atraizgyti ir sugrąžinti į pradinę jų būseną. Kitaip tariant – būdas atvirti kiaušinį atgal. Mokslininkas sukūrė mašiną, vadinamą sūkuriniu skysčių prietaisu </a:t>
            </a:r>
            <a:r>
              <a:rPr lang="lt-LT" sz="3200" dirty="0" smtClean="0">
                <a:latin typeface="Times New Roman" panose="02020603050405020304" pitchFamily="18" charset="0"/>
                <a:cs typeface="Times New Roman" panose="02020603050405020304" pitchFamily="18" charset="0"/>
              </a:rPr>
              <a:t>, </a:t>
            </a:r>
            <a:r>
              <a:rPr lang="lt-LT" sz="3200" dirty="0">
                <a:latin typeface="Times New Roman" panose="02020603050405020304" pitchFamily="18" charset="0"/>
                <a:cs typeface="Times New Roman" panose="02020603050405020304" pitchFamily="18" charset="0"/>
              </a:rPr>
              <a:t>kuris išvirtus baltymus regeneruoja į pirminę jų būseną ir nors tai gali neatrodyti, kaip labai naudingas mokslo pasiekimas, kuris būtų naudingas visuomenei, tačiau iš tikro šio atradimo svarba yra milžiniška ir laikoma rimtu kandidatu chemoterapijos vaistams vėžio gydymui kurti. Kadangi vėžio gydyme atitinkamas baltymų apdorojimas yra jo esmė. Ši baltymų atraizgymo mašina </a:t>
            </a:r>
            <a:r>
              <a:rPr lang="lt-LT" sz="3200" dirty="0" smtClean="0">
                <a:latin typeface="Times New Roman" panose="02020603050405020304" pitchFamily="18" charset="0"/>
                <a:cs typeface="Times New Roman" panose="02020603050405020304" pitchFamily="18" charset="0"/>
              </a:rPr>
              <a:t> </a:t>
            </a:r>
            <a:r>
              <a:rPr lang="lt-LT" sz="3200" dirty="0">
                <a:latin typeface="Times New Roman" panose="02020603050405020304" pitchFamily="18" charset="0"/>
                <a:cs typeface="Times New Roman" panose="02020603050405020304" pitchFamily="18" charset="0"/>
              </a:rPr>
              <a:t>ją visiškai </a:t>
            </a:r>
            <a:r>
              <a:rPr lang="lt-LT" sz="3200" dirty="0" smtClean="0">
                <a:latin typeface="Times New Roman" panose="02020603050405020304" pitchFamily="18" charset="0"/>
                <a:cs typeface="Times New Roman" panose="02020603050405020304" pitchFamily="18" charset="0"/>
              </a:rPr>
              <a:t>pakeis.</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12029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5394" y="339634"/>
            <a:ext cx="9344459" cy="5908765"/>
          </a:xfrm>
        </p:spPr>
        <p:txBody>
          <a:bodyPr/>
          <a:lstStyle/>
          <a:p>
            <a:endParaRPr lang="en-US" dirty="0"/>
          </a:p>
        </p:txBody>
      </p:sp>
      <p:pic>
        <p:nvPicPr>
          <p:cNvPr id="1026" name="Picture 2" descr="Pagaminęs pieštuką, jo kūrėjas tarė savo&#10;kūriniui:&#10;“Prieš išeidamas į platųjį pasaulį, tu turi&#10;įsiminti 5 taisykles. Vis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395" y="258006"/>
            <a:ext cx="9579428" cy="6203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765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2218" y="322218"/>
            <a:ext cx="9727636" cy="5926182"/>
          </a:xfrm>
        </p:spPr>
        <p:txBody>
          <a:bodyPr>
            <a:noAutofit/>
          </a:bodyPr>
          <a:lstStyle/>
          <a:p>
            <a:pPr marL="0" indent="0">
              <a:buNone/>
            </a:pPr>
            <a:r>
              <a:rPr lang="lt-LT" sz="3600" dirty="0">
                <a:latin typeface="Times New Roman" panose="02020603050405020304" pitchFamily="18" charset="0"/>
                <a:cs typeface="Times New Roman" panose="02020603050405020304" pitchFamily="18" charset="0"/>
              </a:rPr>
              <a:t>1. Pagaminęs pieštuką, jo kūrėjas tarė savo kūriniui: “Prieš išeidamas į platųjį pasaulį, tu turi įsiminti 5 taisykles. Visada laikykis jų. Tada tapsi geriausiu pieštuku, kokiu tik gali tapti</a:t>
            </a:r>
            <a:r>
              <a:rPr lang="lt-LT" sz="3600" dirty="0" smtClean="0">
                <a:latin typeface="Times New Roman" panose="02020603050405020304" pitchFamily="18" charset="0"/>
                <a:cs typeface="Times New Roman" panose="02020603050405020304" pitchFamily="18" charset="0"/>
              </a:rPr>
              <a:t>."</a:t>
            </a:r>
            <a:endParaRPr lang="lt-LT" sz="3600" dirty="0">
              <a:latin typeface="Times New Roman" panose="02020603050405020304" pitchFamily="18" charset="0"/>
              <a:cs typeface="Times New Roman" panose="02020603050405020304" pitchFamily="18" charset="0"/>
            </a:endParaRPr>
          </a:p>
          <a:p>
            <a:pPr marL="0" indent="0">
              <a:buNone/>
            </a:pPr>
            <a:r>
              <a:rPr lang="lt-LT" sz="3600" dirty="0">
                <a:latin typeface="Times New Roman" panose="02020603050405020304" pitchFamily="18" charset="0"/>
                <a:cs typeface="Times New Roman" panose="02020603050405020304" pitchFamily="18" charset="0"/>
                <a:hlinkClick r:id="rId2" tooltip="Tu galėsi atlikti&#10;daugybę puikių&#10;darbų, jei tik&#10;leisiesi la..."/>
              </a:rPr>
              <a:t>2. </a:t>
            </a:r>
            <a:r>
              <a:rPr lang="lt-LT" sz="3600" dirty="0">
                <a:latin typeface="Times New Roman" panose="02020603050405020304" pitchFamily="18" charset="0"/>
                <a:cs typeface="Times New Roman" panose="02020603050405020304" pitchFamily="18" charset="0"/>
              </a:rPr>
              <a:t>Tu galėsi atlikti daugybę puikių darbų, jei tik leisiesi laikomas kažkieno rankos.</a:t>
            </a:r>
          </a:p>
          <a:p>
            <a:pPr marL="0" indent="0">
              <a:buNone/>
            </a:pPr>
            <a:r>
              <a:rPr lang="lt-LT" sz="3600" dirty="0">
                <a:latin typeface="Times New Roman" panose="02020603050405020304" pitchFamily="18" charset="0"/>
                <a:cs typeface="Times New Roman" panose="02020603050405020304" pitchFamily="18" charset="0"/>
                <a:hlinkClick r:id="rId3" tooltip="Kartais tau teks patirti skausmingą&#10;drožimą, bet to reikia,..."/>
              </a:rPr>
              <a:t>3. </a:t>
            </a:r>
            <a:r>
              <a:rPr lang="lt-LT" sz="3600" dirty="0">
                <a:latin typeface="Times New Roman" panose="02020603050405020304" pitchFamily="18" charset="0"/>
                <a:cs typeface="Times New Roman" panose="02020603050405020304" pitchFamily="18" charset="0"/>
              </a:rPr>
              <a:t>Kartais tau teks patirti skausmingą drožimą, bet to reikia, kad tu taptum geresniu pieštuku.</a:t>
            </a:r>
          </a:p>
          <a:p>
            <a:pPr marL="0" indent="0">
              <a:buNone/>
            </a:pPr>
            <a:r>
              <a:rPr lang="lt-LT" sz="3600" dirty="0">
                <a:latin typeface="Times New Roman" panose="02020603050405020304" pitchFamily="18" charset="0"/>
                <a:cs typeface="Times New Roman" panose="02020603050405020304" pitchFamily="18" charset="0"/>
                <a:hlinkClick r:id="rId4" tooltip="Tu galėsi&#10;ištaisyti bet&#10;kokias savo&#10;padarytas&#10;klaidas.&#10; "/>
              </a:rPr>
              <a:t>4. </a:t>
            </a:r>
            <a:r>
              <a:rPr lang="lt-LT" sz="3600" dirty="0">
                <a:latin typeface="Times New Roman" panose="02020603050405020304" pitchFamily="18" charset="0"/>
                <a:cs typeface="Times New Roman" panose="02020603050405020304" pitchFamily="18" charset="0"/>
              </a:rPr>
              <a:t>Tu galėsi ištaisyti bet kokias savo padarytas klaidas</a:t>
            </a:r>
            <a:r>
              <a:rPr lang="lt-LT" sz="3600" dirty="0" smtClean="0">
                <a:latin typeface="Times New Roman" panose="02020603050405020304" pitchFamily="18" charset="0"/>
                <a:cs typeface="Times New Roman" panose="02020603050405020304" pitchFamily="18" charset="0"/>
              </a:rPr>
              <a:t>.</a:t>
            </a:r>
            <a:endParaRPr lang="lt-LT"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6799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 y="165463"/>
            <a:ext cx="9945189" cy="6305005"/>
          </a:xfrm>
        </p:spPr>
        <p:txBody>
          <a:bodyPr>
            <a:normAutofit fontScale="92500"/>
          </a:bodyPr>
          <a:lstStyle/>
          <a:p>
            <a:pPr marL="0" indent="0">
              <a:buNone/>
            </a:pPr>
            <a:r>
              <a:rPr lang="lt-LT" sz="4000" dirty="0">
                <a:latin typeface="Times New Roman" panose="02020603050405020304" pitchFamily="18" charset="0"/>
                <a:cs typeface="Times New Roman" panose="02020603050405020304" pitchFamily="18" charset="0"/>
                <a:hlinkClick r:id="rId2" tooltip="Svarbiausia&#10;tavo dalis&#10;visada bus&#10;tai, kas tavo&#10;viduje.&#10; "/>
              </a:rPr>
              <a:t>5. </a:t>
            </a:r>
            <a:r>
              <a:rPr lang="lt-LT" sz="4000" dirty="0">
                <a:latin typeface="Times New Roman" panose="02020603050405020304" pitchFamily="18" charset="0"/>
                <a:cs typeface="Times New Roman" panose="02020603050405020304" pitchFamily="18" charset="0"/>
              </a:rPr>
              <a:t>Svarbiausia tavo dalis visada bus tai, kas tavo viduje.</a:t>
            </a:r>
          </a:p>
          <a:p>
            <a:pPr marL="0" indent="0">
              <a:buNone/>
            </a:pPr>
            <a:r>
              <a:rPr lang="lt-LT" sz="4000" dirty="0">
                <a:latin typeface="Times New Roman" panose="02020603050405020304" pitchFamily="18" charset="0"/>
                <a:cs typeface="Times New Roman" panose="02020603050405020304" pitchFamily="18" charset="0"/>
                <a:hlinkClick r:id="rId3" tooltip="Nesvarbu, kas beatsitiktų, tu turi&#10;rašyti. Nepriklausomai n..."/>
              </a:rPr>
              <a:t>6. </a:t>
            </a:r>
            <a:r>
              <a:rPr lang="lt-LT" sz="4000" dirty="0">
                <a:latin typeface="Times New Roman" panose="02020603050405020304" pitchFamily="18" charset="0"/>
                <a:cs typeface="Times New Roman" panose="02020603050405020304" pitchFamily="18" charset="0"/>
              </a:rPr>
              <a:t>Nesvarbu, kas beatsitiktų, tu turi rašyti. Nepriklausomai nuo situacijos sudėtingumo, tu visada turi palikti aiškią, lengvai įskaitomą žymę.</a:t>
            </a:r>
          </a:p>
          <a:p>
            <a:pPr marL="0" indent="0">
              <a:buNone/>
            </a:pPr>
            <a:r>
              <a:rPr lang="lt-LT" sz="4000" dirty="0">
                <a:latin typeface="Times New Roman" panose="02020603050405020304" pitchFamily="18" charset="0"/>
                <a:cs typeface="Times New Roman" panose="02020603050405020304" pitchFamily="18" charset="0"/>
                <a:hlinkClick r:id="rId4" tooltip="Pieštukas suprato,&#10;pažadėjo įsiminti ir&#10;nuėjo į dėžutę,&#10;žin..."/>
              </a:rPr>
              <a:t>7. </a:t>
            </a:r>
            <a:r>
              <a:rPr lang="lt-LT" sz="4000" dirty="0">
                <a:latin typeface="Times New Roman" panose="02020603050405020304" pitchFamily="18" charset="0"/>
                <a:cs typeface="Times New Roman" panose="02020603050405020304" pitchFamily="18" charset="0"/>
              </a:rPr>
              <a:t>Pieštukas suprato, pažadėjo įsiminti ir nuėjo į dėžutę, žinodamas savo kūrėjo valią.</a:t>
            </a:r>
          </a:p>
          <a:p>
            <a:pPr marL="0" indent="0">
              <a:buNone/>
            </a:pPr>
            <a:r>
              <a:rPr lang="lt-LT" sz="4000" dirty="0">
                <a:latin typeface="Times New Roman" panose="02020603050405020304" pitchFamily="18" charset="0"/>
                <a:cs typeface="Times New Roman" panose="02020603050405020304" pitchFamily="18" charset="0"/>
                <a:hlinkClick r:id="rId5" tooltip="Dabar pakeiskim pieštuką Tavimi ir&#10;pritaikykim taisykles Ta..."/>
              </a:rPr>
              <a:t>8. </a:t>
            </a:r>
            <a:r>
              <a:rPr lang="lt-LT" sz="4000" dirty="0">
                <a:latin typeface="Times New Roman" panose="02020603050405020304" pitchFamily="18" charset="0"/>
                <a:cs typeface="Times New Roman" panose="02020603050405020304" pitchFamily="18" charset="0"/>
              </a:rPr>
              <a:t>Dabar pakeiskim pieštuką Tavimi ir pritaikykim taisykles Tau, kad taptum geriausiu, kokiu tik galima tapti.</a:t>
            </a:r>
          </a:p>
          <a:p>
            <a:endParaRPr lang="en-US" dirty="0"/>
          </a:p>
        </p:txBody>
      </p:sp>
    </p:spTree>
    <p:extLst>
      <p:ext uri="{BB962C8B-B14F-4D97-AF65-F5344CB8AC3E}">
        <p14:creationId xmlns:p14="http://schemas.microsoft.com/office/powerpoint/2010/main" val="20665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886" y="104503"/>
            <a:ext cx="9797143" cy="6143896"/>
          </a:xfrm>
        </p:spPr>
        <p:txBody>
          <a:bodyPr>
            <a:normAutofit/>
          </a:bodyPr>
          <a:lstStyle/>
          <a:p>
            <a:pPr marL="0" indent="0">
              <a:buNone/>
            </a:pPr>
            <a:r>
              <a:rPr lang="lt-LT" sz="3200" dirty="0">
                <a:latin typeface="Times New Roman" panose="02020603050405020304" pitchFamily="18" charset="0"/>
                <a:cs typeface="Times New Roman" panose="02020603050405020304" pitchFamily="18" charset="0"/>
                <a:hlinkClick r:id="rId2" tooltip="Palaikomas Dievo&#10;rankos, Tu galėsi&#10;padaryti daug&#10;didžių dar..."/>
              </a:rPr>
              <a:t>9. </a:t>
            </a:r>
            <a:r>
              <a:rPr lang="lt-LT" sz="3200" dirty="0">
                <a:latin typeface="Times New Roman" panose="02020603050405020304" pitchFamily="18" charset="0"/>
                <a:cs typeface="Times New Roman" panose="02020603050405020304" pitchFamily="18" charset="0"/>
              </a:rPr>
              <a:t>Palaikomas Dievo rankos, Tu galėsi padaryti daug didžių darbų. Ir leisk kitiems žmonėms naudotis Tavo gautomis Dievo dovanomis.</a:t>
            </a:r>
          </a:p>
          <a:p>
            <a:pPr marL="0" indent="0">
              <a:buNone/>
            </a:pPr>
            <a:r>
              <a:rPr lang="lt-LT" sz="3200" dirty="0">
                <a:latin typeface="Times New Roman" panose="02020603050405020304" pitchFamily="18" charset="0"/>
                <a:cs typeface="Times New Roman" panose="02020603050405020304" pitchFamily="18" charset="0"/>
                <a:hlinkClick r:id="rId3" tooltip="Kartas Tu patirsi skausmingą aštrinimą,&#10;spręsdamas įvairias..."/>
              </a:rPr>
              <a:t>10. </a:t>
            </a:r>
            <a:r>
              <a:rPr lang="lt-LT" sz="3200" dirty="0">
                <a:latin typeface="Times New Roman" panose="02020603050405020304" pitchFamily="18" charset="0"/>
                <a:cs typeface="Times New Roman" panose="02020603050405020304" pitchFamily="18" charset="0"/>
              </a:rPr>
              <a:t>Kartas Tu patirsi skausmingą aštrinimą, spręsdamas įvairias problemas, bet to reikia, kad taptum stipresnis. Kartas Tu patirsi skausmingą aštrinimą, spręsdamas įvairias problemas, bet to reikia, kad taptum stipresnis.</a:t>
            </a:r>
          </a:p>
          <a:p>
            <a:pPr marL="0" indent="0">
              <a:buNone/>
            </a:pPr>
            <a:r>
              <a:rPr lang="lt-LT" sz="3200" dirty="0">
                <a:latin typeface="Times New Roman" panose="02020603050405020304" pitchFamily="18" charset="0"/>
                <a:cs typeface="Times New Roman" panose="02020603050405020304" pitchFamily="18" charset="0"/>
                <a:hlinkClick r:id="rId4" tooltip="Tu galėsi ištaisyti klaidas, kurias gal Tu&#10;padarysi arba pa..."/>
              </a:rPr>
              <a:t>11. </a:t>
            </a:r>
            <a:r>
              <a:rPr lang="lt-LT" sz="3200" dirty="0">
                <a:latin typeface="Times New Roman" panose="02020603050405020304" pitchFamily="18" charset="0"/>
                <a:cs typeface="Times New Roman" panose="02020603050405020304" pitchFamily="18" charset="0"/>
              </a:rPr>
              <a:t>Tu galėsi ištaisyti klaidas, kurias gal Tu padarysi arba paprasčiausiai išaugsi iš jų. Tu galėsi ištaisyti klaidas, kurias gal Tu padarysi arba paprasčiausiai išaugsi iš jų.</a:t>
            </a:r>
          </a:p>
          <a:p>
            <a:endParaRPr lang="en-US" sz="32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051327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052" y="339634"/>
            <a:ext cx="9692802" cy="5908765"/>
          </a:xfrm>
        </p:spPr>
        <p:txBody>
          <a:bodyPr>
            <a:normAutofit/>
          </a:bodyPr>
          <a:lstStyle/>
          <a:p>
            <a:pPr marL="0" indent="0">
              <a:buNone/>
            </a:pPr>
            <a:r>
              <a:rPr lang="lt-LT" sz="4400" dirty="0">
                <a:latin typeface="Times New Roman" panose="02020603050405020304" pitchFamily="18" charset="0"/>
                <a:cs typeface="Times New Roman" panose="02020603050405020304" pitchFamily="18" charset="0"/>
                <a:hlinkClick r:id="rId2" tooltip="Svarbiausia – Tavo&#10;vidus.&#10; "/>
              </a:rPr>
              <a:t>12. </a:t>
            </a:r>
            <a:r>
              <a:rPr lang="lt-LT" sz="4400" dirty="0">
                <a:latin typeface="Times New Roman" panose="02020603050405020304" pitchFamily="18" charset="0"/>
                <a:cs typeface="Times New Roman" panose="02020603050405020304" pitchFamily="18" charset="0"/>
              </a:rPr>
              <a:t>Svarbiausia – Tavo vidus.</a:t>
            </a:r>
          </a:p>
          <a:p>
            <a:pPr marL="0" indent="0">
              <a:buNone/>
            </a:pPr>
            <a:r>
              <a:rPr lang="lt-LT" sz="4400" dirty="0">
                <a:latin typeface="Times New Roman" panose="02020603050405020304" pitchFamily="18" charset="0"/>
                <a:cs typeface="Times New Roman" panose="02020603050405020304" pitchFamily="18" charset="0"/>
                <a:hlinkClick r:id="rId3" tooltip="Kad ir kokiu paviršium Tu eitum, turi&#10;palikti savo žymę. Be..."/>
              </a:rPr>
              <a:t>13. </a:t>
            </a:r>
            <a:r>
              <a:rPr lang="lt-LT" sz="4400" dirty="0">
                <a:latin typeface="Times New Roman" panose="02020603050405020304" pitchFamily="18" charset="0"/>
                <a:cs typeface="Times New Roman" panose="02020603050405020304" pitchFamily="18" charset="0"/>
              </a:rPr>
              <a:t>Kad ir kokiu paviršium Tu eitum, turi palikti savo žymę. Bet kurioj situacijoj turi išlikti žmogumi ir laikytis Dievo įsakymų.</a:t>
            </a:r>
          </a:p>
          <a:p>
            <a:pPr marL="0" indent="0">
              <a:buNone/>
            </a:pPr>
            <a:r>
              <a:rPr lang="lt-LT" sz="4400" dirty="0">
                <a:latin typeface="Times New Roman" panose="02020603050405020304" pitchFamily="18" charset="0"/>
                <a:cs typeface="Times New Roman" panose="02020603050405020304" pitchFamily="18" charset="0"/>
                <a:hlinkClick r:id="rId4" tooltip="Kiekvienas mūsų yra lyg pieštukas, Kūrėjo sukurtas&#10;unikalia..."/>
              </a:rPr>
              <a:t>14. </a:t>
            </a:r>
            <a:r>
              <a:rPr lang="lt-LT" sz="4400" dirty="0">
                <a:latin typeface="Times New Roman" panose="02020603050405020304" pitchFamily="18" charset="0"/>
                <a:cs typeface="Times New Roman" panose="02020603050405020304" pitchFamily="18" charset="0"/>
              </a:rPr>
              <a:t>Kiekvienas mūsų yra lyg pieštukas, Kūrėjo sukurtas unikaliam ir ypatingam tikslui.</a:t>
            </a:r>
          </a:p>
          <a:p>
            <a:endParaRPr lang="en-US" sz="4400" dirty="0"/>
          </a:p>
        </p:txBody>
      </p:sp>
    </p:spTree>
    <p:extLst>
      <p:ext uri="{BB962C8B-B14F-4D97-AF65-F5344CB8AC3E}">
        <p14:creationId xmlns:p14="http://schemas.microsoft.com/office/powerpoint/2010/main" val="2127375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ittlestprettythings.com/img/interesting/766/46-reactive-facts-about-chemist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8561" y="200619"/>
            <a:ext cx="8586652" cy="645676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6754" y="391887"/>
            <a:ext cx="3378925" cy="4893647"/>
          </a:xfrm>
          <a:prstGeom prst="rect">
            <a:avLst/>
          </a:prstGeom>
        </p:spPr>
        <p:txBody>
          <a:bodyPr wrap="square">
            <a:spAutoFit/>
          </a:bodyPr>
          <a:lstStyle/>
          <a:p>
            <a:r>
              <a:rPr lang="lt-LT" sz="2400" b="1" dirty="0">
                <a:latin typeface="Times New Roman" panose="02020603050405020304" pitchFamily="18" charset="0"/>
                <a:cs typeface="Times New Roman" panose="02020603050405020304" pitchFamily="18" charset="0"/>
              </a:rPr>
              <a:t>Pieštukas</a:t>
            </a:r>
            <a:r>
              <a:rPr lang="lt-LT" sz="2400" dirty="0">
                <a:latin typeface="Times New Roman" panose="02020603050405020304" pitchFamily="18" charset="0"/>
                <a:cs typeface="Times New Roman" panose="02020603050405020304" pitchFamily="18" charset="0"/>
              </a:rPr>
              <a:t> – </a:t>
            </a:r>
            <a:r>
              <a:rPr lang="lt-LT" sz="2400" dirty="0" smtClean="0">
                <a:latin typeface="Times New Roman" panose="02020603050405020304" pitchFamily="18" charset="0"/>
                <a:cs typeface="Times New Roman" panose="02020603050405020304" pitchFamily="18" charset="0"/>
              </a:rPr>
              <a:t>piešimo</a:t>
            </a:r>
            <a:r>
              <a:rPr lang="lt-LT" sz="2400" dirty="0">
                <a:latin typeface="Times New Roman" panose="02020603050405020304" pitchFamily="18" charset="0"/>
                <a:cs typeface="Times New Roman" panose="02020603050405020304" pitchFamily="18" charset="0"/>
              </a:rPr>
              <a:t> ir </a:t>
            </a:r>
            <a:r>
              <a:rPr lang="lt-LT" sz="2400" dirty="0" smtClean="0">
                <a:latin typeface="Times New Roman" panose="02020603050405020304" pitchFamily="18" charset="0"/>
                <a:cs typeface="Times New Roman" panose="02020603050405020304" pitchFamily="18" charset="0"/>
              </a:rPr>
              <a:t>rašymo</a:t>
            </a:r>
            <a:r>
              <a:rPr lang="lt-LT" sz="2400" dirty="0">
                <a:latin typeface="Times New Roman" panose="02020603050405020304" pitchFamily="18" charset="0"/>
                <a:cs typeface="Times New Roman" panose="02020603050405020304" pitchFamily="18" charset="0"/>
              </a:rPr>
              <a:t> įtaisas, sudarytas iš nusmailintos piešiančios šerdies ir apvalkalo. </a:t>
            </a:r>
            <a:r>
              <a:rPr lang="lt-LT" sz="2400" dirty="0" smtClean="0">
                <a:latin typeface="Times New Roman" panose="02020603050405020304" pitchFamily="18" charset="0"/>
                <a:cs typeface="Times New Roman" panose="02020603050405020304" pitchFamily="18" charset="0"/>
              </a:rPr>
              <a:t>Piešiant</a:t>
            </a:r>
            <a:r>
              <a:rPr lang="lt-LT" sz="2400" dirty="0">
                <a:latin typeface="Times New Roman" panose="02020603050405020304" pitchFamily="18" charset="0"/>
                <a:cs typeface="Times New Roman" panose="02020603050405020304" pitchFamily="18" charset="0"/>
              </a:rPr>
              <a:t> </a:t>
            </a:r>
            <a:r>
              <a:rPr lang="lt-LT" sz="2400" i="1" dirty="0">
                <a:latin typeface="Times New Roman" panose="02020603050405020304" pitchFamily="18" charset="0"/>
                <a:cs typeface="Times New Roman" panose="02020603050405020304" pitchFamily="18" charset="0"/>
              </a:rPr>
              <a:t>pieštuku</a:t>
            </a:r>
            <a:r>
              <a:rPr lang="lt-LT" sz="2400" dirty="0">
                <a:latin typeface="Times New Roman" panose="02020603050405020304" pitchFamily="18" charset="0"/>
                <a:cs typeface="Times New Roman" panose="02020603050405020304" pitchFamily="18" charset="0"/>
              </a:rPr>
              <a:t>, šerdis ant </a:t>
            </a:r>
            <a:r>
              <a:rPr lang="lt-LT" sz="2400" dirty="0" smtClean="0">
                <a:latin typeface="Times New Roman" panose="02020603050405020304" pitchFamily="18" charset="0"/>
                <a:cs typeface="Times New Roman" panose="02020603050405020304" pitchFamily="18" charset="0"/>
              </a:rPr>
              <a:t>popieriaus</a:t>
            </a:r>
            <a:r>
              <a:rPr lang="lt-LT" sz="2400" dirty="0">
                <a:latin typeface="Times New Roman" panose="02020603050405020304" pitchFamily="18" charset="0"/>
                <a:cs typeface="Times New Roman" panose="02020603050405020304" pitchFamily="18" charset="0"/>
              </a:rPr>
              <a:t> palieka savo daleles, kurios matomos kaip pieštuko pėdsakai. Apvalkalas paprastai </a:t>
            </a:r>
            <a:r>
              <a:rPr lang="lt-LT" sz="2400" dirty="0" smtClean="0">
                <a:latin typeface="Times New Roman" panose="02020603050405020304" pitchFamily="18" charset="0"/>
                <a:cs typeface="Times New Roman" panose="02020603050405020304" pitchFamily="18" charset="0"/>
              </a:rPr>
              <a:t>medinis, </a:t>
            </a:r>
            <a:r>
              <a:rPr lang="lt-LT" sz="2400" dirty="0">
                <a:latin typeface="Times New Roman" panose="02020603050405020304" pitchFamily="18" charset="0"/>
                <a:cs typeface="Times New Roman" panose="02020603050405020304" pitchFamily="18" charset="0"/>
              </a:rPr>
              <a:t>tačiau šiais laikais gali būti ir </a:t>
            </a:r>
            <a:r>
              <a:rPr lang="lt-LT" sz="2400" dirty="0" smtClean="0">
                <a:latin typeface="Times New Roman" panose="02020603050405020304" pitchFamily="18" charset="0"/>
                <a:cs typeface="Times New Roman" panose="02020603050405020304" pitchFamily="18" charset="0"/>
              </a:rPr>
              <a:t>plastikinis.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7600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9337" y="217714"/>
            <a:ext cx="9910516" cy="6226629"/>
          </a:xfrm>
        </p:spPr>
        <p:txBody>
          <a:bodyPr>
            <a:normAutofit/>
          </a:bodyPr>
          <a:lstStyle/>
          <a:p>
            <a:pPr marL="0" indent="0">
              <a:buNone/>
            </a:pPr>
            <a:r>
              <a:rPr lang="lt-LT" sz="4800" dirty="0" smtClean="0">
                <a:latin typeface="Times New Roman" panose="02020603050405020304" pitchFamily="18" charset="0"/>
                <a:cs typeface="Times New Roman" panose="02020603050405020304" pitchFamily="18" charset="0"/>
              </a:rPr>
              <a:t>Viduramžiais</a:t>
            </a:r>
            <a:r>
              <a:rPr lang="lt-LT" sz="4800" dirty="0">
                <a:latin typeface="Times New Roman" panose="02020603050405020304" pitchFamily="18" charset="0"/>
                <a:cs typeface="Times New Roman" panose="02020603050405020304" pitchFamily="18" charset="0"/>
              </a:rPr>
              <a:t> dažniausiai buvo naudojami </a:t>
            </a:r>
            <a:r>
              <a:rPr lang="lt-LT" sz="4800" dirty="0" smtClean="0">
                <a:latin typeface="Times New Roman" panose="02020603050405020304" pitchFamily="18" charset="0"/>
                <a:cs typeface="Times New Roman" panose="02020603050405020304" pitchFamily="18" charset="0"/>
              </a:rPr>
              <a:t>švino</a:t>
            </a:r>
            <a:r>
              <a:rPr lang="lt-LT" sz="4800" dirty="0">
                <a:latin typeface="Times New Roman" panose="02020603050405020304" pitchFamily="18" charset="0"/>
                <a:cs typeface="Times New Roman" panose="02020603050405020304" pitchFamily="18" charset="0"/>
              </a:rPr>
              <a:t> ir </a:t>
            </a:r>
            <a:r>
              <a:rPr lang="lt-LT" sz="4800" dirty="0" smtClean="0">
                <a:latin typeface="Times New Roman" panose="02020603050405020304" pitchFamily="18" charset="0"/>
                <a:cs typeface="Times New Roman" panose="02020603050405020304" pitchFamily="18" charset="0"/>
              </a:rPr>
              <a:t>sidabro, </a:t>
            </a:r>
            <a:r>
              <a:rPr lang="lt-LT" sz="4800" dirty="0">
                <a:latin typeface="Times New Roman" panose="02020603050405020304" pitchFamily="18" charset="0"/>
                <a:cs typeface="Times New Roman" panose="02020603050405020304" pitchFamily="18" charset="0"/>
              </a:rPr>
              <a:t>šiais laikais – juodi grafitiniai pieštukai. </a:t>
            </a:r>
            <a:r>
              <a:rPr lang="lt-LT" sz="4800" dirty="0" smtClean="0">
                <a:latin typeface="Times New Roman" panose="02020603050405020304" pitchFamily="18" charset="0"/>
                <a:cs typeface="Times New Roman" panose="02020603050405020304" pitchFamily="18" charset="0"/>
              </a:rPr>
              <a:t>Grafito pieštuko</a:t>
            </a:r>
            <a:r>
              <a:rPr lang="lt-LT" sz="4800" dirty="0">
                <a:latin typeface="Times New Roman" panose="02020603050405020304" pitchFamily="18" charset="0"/>
                <a:cs typeface="Times New Roman" panose="02020603050405020304" pitchFamily="18" charset="0"/>
              </a:rPr>
              <a:t> šerdis gali būti iš gryno vientiso grafito </a:t>
            </a:r>
            <a:r>
              <a:rPr lang="lt-LT" sz="4800" dirty="0" smtClean="0">
                <a:latin typeface="Times New Roman" panose="02020603050405020304" pitchFamily="18" charset="0"/>
                <a:cs typeface="Times New Roman" panose="02020603050405020304" pitchFamily="18" charset="0"/>
              </a:rPr>
              <a:t>arba </a:t>
            </a:r>
            <a:r>
              <a:rPr lang="lt-LT" sz="4800" dirty="0">
                <a:latin typeface="Times New Roman" panose="02020603050405020304" pitchFamily="18" charset="0"/>
                <a:cs typeface="Times New Roman" panose="02020603050405020304" pitchFamily="18" charset="0"/>
              </a:rPr>
              <a:t>iš </a:t>
            </a:r>
            <a:r>
              <a:rPr lang="lt-LT" sz="4800" dirty="0" smtClean="0">
                <a:latin typeface="Times New Roman" panose="02020603050405020304" pitchFamily="18" charset="0"/>
                <a:cs typeface="Times New Roman" panose="02020603050405020304" pitchFamily="18" charset="0"/>
              </a:rPr>
              <a:t>grafito</a:t>
            </a:r>
            <a:r>
              <a:rPr lang="lt-LT" sz="4800" dirty="0">
                <a:latin typeface="Times New Roman" panose="02020603050405020304" pitchFamily="18" charset="0"/>
                <a:cs typeface="Times New Roman" panose="02020603050405020304" pitchFamily="18" charset="0"/>
              </a:rPr>
              <a:t> ir </a:t>
            </a:r>
            <a:r>
              <a:rPr lang="lt-LT" sz="4800" dirty="0" smtClean="0">
                <a:latin typeface="Times New Roman" panose="02020603050405020304" pitchFamily="18" charset="0"/>
                <a:cs typeface="Times New Roman" panose="02020603050405020304" pitchFamily="18" charset="0"/>
              </a:rPr>
              <a:t>molio</a:t>
            </a:r>
            <a:r>
              <a:rPr lang="lt-LT" sz="4800" dirty="0">
                <a:latin typeface="Times New Roman" panose="02020603050405020304" pitchFamily="18" charset="0"/>
                <a:cs typeface="Times New Roman" panose="02020603050405020304" pitchFamily="18" charset="0"/>
              </a:rPr>
              <a:t> mišinio. </a:t>
            </a:r>
            <a:r>
              <a:rPr lang="lt-LT" sz="4800" dirty="0" smtClean="0">
                <a:latin typeface="Times New Roman" panose="02020603050405020304" pitchFamily="18" charset="0"/>
                <a:cs typeface="Times New Roman" panose="02020603050405020304" pitchFamily="18" charset="0"/>
              </a:rPr>
              <a:t>Spalvinių</a:t>
            </a:r>
            <a:r>
              <a:rPr lang="lt-LT" sz="4800" dirty="0">
                <a:latin typeface="Times New Roman" panose="02020603050405020304" pitchFamily="18" charset="0"/>
                <a:cs typeface="Times New Roman" panose="02020603050405020304" pitchFamily="18" charset="0"/>
              </a:rPr>
              <a:t> pieštukų šerdelės nudažytos ne grafitu, o spalvotu pigmentu.</a:t>
            </a:r>
          </a:p>
          <a:p>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2151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Kas atsirado pirmiau - višta ar kiaušini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79566" y="226423"/>
            <a:ext cx="9283337" cy="6226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47245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2" y="374470"/>
            <a:ext cx="9570882" cy="6052456"/>
          </a:xfrm>
        </p:spPr>
        <p:txBody>
          <a:bodyPr>
            <a:noAutofit/>
          </a:bodyPr>
          <a:lstStyle/>
          <a:p>
            <a:pPr marL="0" indent="0">
              <a:buNone/>
            </a:pPr>
            <a:r>
              <a:rPr lang="lt-LT" sz="4000" b="1" dirty="0">
                <a:latin typeface="Times New Roman" panose="02020603050405020304" pitchFamily="18" charset="0"/>
                <a:cs typeface="Times New Roman" panose="02020603050405020304" pitchFamily="18" charset="0"/>
              </a:rPr>
              <a:t>Sidabro pieštukas</a:t>
            </a:r>
            <a:r>
              <a:rPr lang="lt-LT" sz="4000" dirty="0">
                <a:latin typeface="Times New Roman" panose="02020603050405020304" pitchFamily="18" charset="0"/>
                <a:cs typeface="Times New Roman" panose="02020603050405020304" pitchFamily="18" charset="0"/>
              </a:rPr>
              <a:t> – </a:t>
            </a:r>
            <a:r>
              <a:rPr lang="lt-LT" sz="4000" dirty="0" smtClean="0">
                <a:latin typeface="Times New Roman" panose="02020603050405020304" pitchFamily="18" charset="0"/>
                <a:cs typeface="Times New Roman" panose="02020603050405020304" pitchFamily="18" charset="0"/>
              </a:rPr>
              <a:t>pieštukas</a:t>
            </a:r>
            <a:r>
              <a:rPr lang="lt-LT" sz="4000" dirty="0">
                <a:latin typeface="Times New Roman" panose="02020603050405020304" pitchFamily="18" charset="0"/>
                <a:cs typeface="Times New Roman" panose="02020603050405020304" pitchFamily="18" charset="0"/>
              </a:rPr>
              <a:t> su šerdimi iš minkšto </a:t>
            </a:r>
            <a:r>
              <a:rPr lang="lt-LT" sz="4000" dirty="0" smtClean="0">
                <a:latin typeface="Times New Roman" panose="02020603050405020304" pitchFamily="18" charset="0"/>
                <a:cs typeface="Times New Roman" panose="02020603050405020304" pitchFamily="18" charset="0"/>
              </a:rPr>
              <a:t>sidabro</a:t>
            </a:r>
            <a:r>
              <a:rPr lang="lt-LT" sz="4000" dirty="0">
                <a:latin typeface="Times New Roman" panose="02020603050405020304" pitchFamily="18" charset="0"/>
                <a:cs typeface="Times New Roman" panose="02020603050405020304" pitchFamily="18" charset="0"/>
              </a:rPr>
              <a:t> lydinio. Duoda </a:t>
            </a:r>
            <a:r>
              <a:rPr lang="lt-LT" sz="4000" dirty="0" smtClean="0">
                <a:latin typeface="Times New Roman" panose="02020603050405020304" pitchFamily="18" charset="0"/>
                <a:cs typeface="Times New Roman" panose="02020603050405020304" pitchFamily="18" charset="0"/>
              </a:rPr>
              <a:t>pilką</a:t>
            </a:r>
            <a:r>
              <a:rPr lang="lt-LT" sz="4000" dirty="0">
                <a:latin typeface="Times New Roman" panose="02020603050405020304" pitchFamily="18" charset="0"/>
                <a:cs typeface="Times New Roman" panose="02020603050405020304" pitchFamily="18" charset="0"/>
              </a:rPr>
              <a:t> spalvą, kuri su laiku tamsėja, įgaudama gražų bronzinį atspalvį. </a:t>
            </a:r>
            <a:r>
              <a:rPr lang="lt-LT" sz="4000" dirty="0" smtClean="0">
                <a:latin typeface="Times New Roman" panose="02020603050405020304" pitchFamily="18" charset="0"/>
                <a:cs typeface="Times New Roman" panose="02020603050405020304" pitchFamily="18" charset="0"/>
              </a:rPr>
              <a:t>Skirtingai</a:t>
            </a:r>
            <a:r>
              <a:rPr lang="lt-LT" sz="4000" dirty="0">
                <a:latin typeface="Times New Roman" panose="02020603050405020304" pitchFamily="18" charset="0"/>
                <a:cs typeface="Times New Roman" panose="02020603050405020304" pitchFamily="18" charset="0"/>
              </a:rPr>
              <a:t>, nei </a:t>
            </a:r>
            <a:r>
              <a:rPr lang="lt-LT" sz="4000" dirty="0" smtClean="0">
                <a:latin typeface="Times New Roman" panose="02020603050405020304" pitchFamily="18" charset="0"/>
                <a:cs typeface="Times New Roman" panose="02020603050405020304" pitchFamily="18" charset="0"/>
              </a:rPr>
              <a:t>švino</a:t>
            </a:r>
            <a:r>
              <a:rPr lang="lt-LT" sz="4000" dirty="0">
                <a:latin typeface="Times New Roman" panose="02020603050405020304" pitchFamily="18" charset="0"/>
                <a:cs typeface="Times New Roman" panose="02020603050405020304" pitchFamily="18" charset="0"/>
              </a:rPr>
              <a:t> ar </a:t>
            </a:r>
            <a:r>
              <a:rPr lang="lt-LT" sz="4000" dirty="0" smtClean="0">
                <a:latin typeface="Times New Roman" panose="02020603050405020304" pitchFamily="18" charset="0"/>
                <a:cs typeface="Times New Roman" panose="02020603050405020304" pitchFamily="18" charset="0"/>
              </a:rPr>
              <a:t>grafito pieštukas, </a:t>
            </a:r>
            <a:r>
              <a:rPr lang="lt-LT" sz="4000" dirty="0">
                <a:latin typeface="Times New Roman" panose="02020603050405020304" pitchFamily="18" charset="0"/>
                <a:cs typeface="Times New Roman" panose="02020603050405020304" pitchFamily="18" charset="0"/>
              </a:rPr>
              <a:t>yra nenutrinamas, todėl laikoma, kad </a:t>
            </a:r>
            <a:r>
              <a:rPr lang="lt-LT" sz="4000" i="1" dirty="0">
                <a:latin typeface="Times New Roman" panose="02020603050405020304" pitchFamily="18" charset="0"/>
                <a:cs typeface="Times New Roman" panose="02020603050405020304" pitchFamily="18" charset="0"/>
              </a:rPr>
              <a:t>sidabro pieštuku</a:t>
            </a:r>
            <a:r>
              <a:rPr lang="lt-LT" sz="4000" dirty="0">
                <a:latin typeface="Times New Roman" panose="02020603050405020304" pitchFamily="18" charset="0"/>
                <a:cs typeface="Times New Roman" panose="02020603050405020304" pitchFamily="18" charset="0"/>
              </a:rPr>
              <a:t> piešia tik meistrai, dėl pastarosios priežasties kai kada profesionalūs dailininkai irgi vadinami </a:t>
            </a:r>
            <a:r>
              <a:rPr lang="lt-LT" sz="4000" i="1" dirty="0">
                <a:latin typeface="Times New Roman" panose="02020603050405020304" pitchFamily="18" charset="0"/>
                <a:cs typeface="Times New Roman" panose="02020603050405020304" pitchFamily="18" charset="0"/>
              </a:rPr>
              <a:t>sidabro pieštukais</a:t>
            </a:r>
            <a:r>
              <a:rPr lang="lt-LT" sz="4000" dirty="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5896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5098" y="653144"/>
            <a:ext cx="9649096" cy="5595256"/>
          </a:xfrm>
        </p:spPr>
        <p:txBody>
          <a:bodyPr>
            <a:normAutofit/>
          </a:bodyPr>
          <a:lstStyle/>
          <a:p>
            <a:pPr marL="0" indent="0">
              <a:buNone/>
            </a:pPr>
            <a:r>
              <a:rPr lang="lt-LT" sz="6600" dirty="0" smtClean="0">
                <a:latin typeface="Times New Roman" panose="02020603050405020304" pitchFamily="18" charset="0"/>
                <a:cs typeface="Times New Roman" panose="02020603050405020304" pitchFamily="18" charset="0"/>
              </a:rPr>
              <a:t>Tavo kūnas, </a:t>
            </a:r>
            <a:r>
              <a:rPr lang="lt-LT" sz="6600" dirty="0">
                <a:latin typeface="Times New Roman" panose="02020603050405020304" pitchFamily="18" charset="0"/>
                <a:cs typeface="Times New Roman" panose="02020603050405020304" pitchFamily="18" charset="0"/>
              </a:rPr>
              <a:t>turi pakankamai grafito viduje, kad pagamintų maždaug </a:t>
            </a:r>
            <a:endParaRPr lang="lt-LT" sz="6600" dirty="0" smtClean="0">
              <a:latin typeface="Times New Roman" panose="02020603050405020304" pitchFamily="18" charset="0"/>
              <a:cs typeface="Times New Roman" panose="02020603050405020304" pitchFamily="18" charset="0"/>
            </a:endParaRPr>
          </a:p>
          <a:p>
            <a:pPr marL="0" indent="0">
              <a:buNone/>
            </a:pPr>
            <a:r>
              <a:rPr lang="lt-LT" sz="6600" dirty="0" smtClean="0">
                <a:latin typeface="Times New Roman" panose="02020603050405020304" pitchFamily="18" charset="0"/>
                <a:cs typeface="Times New Roman" panose="02020603050405020304" pitchFamily="18" charset="0"/>
              </a:rPr>
              <a:t>9 </a:t>
            </a:r>
            <a:r>
              <a:rPr lang="lt-LT" sz="6600" dirty="0">
                <a:latin typeface="Times New Roman" panose="02020603050405020304" pitchFamily="18" charset="0"/>
                <a:cs typeface="Times New Roman" panose="02020603050405020304" pitchFamily="18" charset="0"/>
              </a:rPr>
              <a:t>000 pieštukų. Žiūrėk, </a:t>
            </a:r>
            <a:r>
              <a:rPr lang="lt-LT" sz="6600" dirty="0" smtClean="0">
                <a:latin typeface="Times New Roman" panose="02020603050405020304" pitchFamily="18" charset="0"/>
                <a:cs typeface="Times New Roman" panose="02020603050405020304" pitchFamily="18" charset="0"/>
              </a:rPr>
              <a:t>visai </a:t>
            </a:r>
            <a:r>
              <a:rPr lang="lt-LT" sz="6600" dirty="0">
                <a:latin typeface="Times New Roman" panose="02020603050405020304" pitchFamily="18" charset="0"/>
                <a:cs typeface="Times New Roman" panose="02020603050405020304" pitchFamily="18" charset="0"/>
              </a:rPr>
              <a:t>esi ypatingas.</a:t>
            </a:r>
            <a:endParaRPr lang="en-US" sz="6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5498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882538" y="4758862"/>
            <a:ext cx="9536047" cy="505333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lt-LT" sz="7200" b="1" dirty="0" smtClean="0">
                <a:latin typeface="Times New Roman" panose="02020603050405020304" pitchFamily="18" charset="0"/>
                <a:cs typeface="Times New Roman" panose="02020603050405020304" pitchFamily="18" charset="0"/>
              </a:rPr>
              <a:t>   KREIDA</a:t>
            </a:r>
            <a:endParaRPr lang="en-US" sz="7200" b="1" dirty="0">
              <a:latin typeface="Times New Roman" panose="02020603050405020304" pitchFamily="18" charset="0"/>
              <a:cs typeface="Times New Roman" panose="02020603050405020304" pitchFamily="18" charset="0"/>
            </a:endParaRPr>
          </a:p>
        </p:txBody>
      </p:sp>
      <p:pic>
        <p:nvPicPr>
          <p:cNvPr id="8" name="Picture 2" descr="Kreida piešimui ant asfalto, Fiorello - Lavi.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311" y="452846"/>
            <a:ext cx="9110011" cy="4075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45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reida natūralus vienkartinis maisto nuotrauk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7569" y="200297"/>
            <a:ext cx="9632088" cy="6339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93649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7349" y="200297"/>
            <a:ext cx="9910355" cy="6235337"/>
          </a:xfrm>
        </p:spPr>
        <p:txBody>
          <a:bodyPr>
            <a:normAutofit/>
          </a:bodyPr>
          <a:lstStyle/>
          <a:p>
            <a:pPr marL="0" indent="0">
              <a:buNone/>
            </a:pPr>
            <a:r>
              <a:rPr lang="lt-LT" sz="4800" dirty="0" smtClean="0">
                <a:latin typeface="Times New Roman" panose="02020603050405020304" pitchFamily="18" charset="0"/>
                <a:cs typeface="Times New Roman" panose="02020603050405020304" pitchFamily="18" charset="0"/>
              </a:rPr>
              <a:t>Nuosėdinė</a:t>
            </a:r>
            <a:r>
              <a:rPr lang="lt-LT" sz="4800" dirty="0">
                <a:latin typeface="Times New Roman" panose="02020603050405020304" pitchFamily="18" charset="0"/>
                <a:cs typeface="Times New Roman" panose="02020603050405020304" pitchFamily="18" charset="0"/>
              </a:rPr>
              <a:t> </a:t>
            </a:r>
            <a:r>
              <a:rPr lang="lt-LT" sz="4800" dirty="0" smtClean="0">
                <a:latin typeface="Times New Roman" panose="02020603050405020304" pitchFamily="18" charset="0"/>
                <a:cs typeface="Times New Roman" panose="02020603050405020304" pitchFamily="18" charset="0"/>
              </a:rPr>
              <a:t>uoliena, </a:t>
            </a:r>
            <a:r>
              <a:rPr lang="lt-LT" sz="4800" dirty="0">
                <a:latin typeface="Times New Roman" panose="02020603050405020304" pitchFamily="18" charset="0"/>
                <a:cs typeface="Times New Roman" panose="02020603050405020304" pitchFamily="18" charset="0"/>
              </a:rPr>
              <a:t>poringa minkšta </a:t>
            </a:r>
            <a:r>
              <a:rPr lang="lt-LT" sz="4800" dirty="0" smtClean="0">
                <a:latin typeface="Times New Roman" panose="02020603050405020304" pitchFamily="18" charset="0"/>
                <a:cs typeface="Times New Roman" panose="02020603050405020304" pitchFamily="18" charset="0"/>
              </a:rPr>
              <a:t>balta</a:t>
            </a:r>
            <a:r>
              <a:rPr lang="lt-LT" sz="4800" dirty="0">
                <a:latin typeface="Times New Roman" panose="02020603050405020304" pitchFamily="18" charset="0"/>
                <a:cs typeface="Times New Roman" panose="02020603050405020304" pitchFamily="18" charset="0"/>
              </a:rPr>
              <a:t> </a:t>
            </a:r>
            <a:r>
              <a:rPr lang="lt-LT" sz="4800" dirty="0" smtClean="0">
                <a:latin typeface="Times New Roman" panose="02020603050405020304" pitchFamily="18" charset="0"/>
                <a:cs typeface="Times New Roman" panose="02020603050405020304" pitchFamily="18" charset="0"/>
              </a:rPr>
              <a:t>klinties</a:t>
            </a:r>
            <a:r>
              <a:rPr lang="lt-LT" sz="4800" dirty="0">
                <a:latin typeface="Times New Roman" panose="02020603050405020304" pitchFamily="18" charset="0"/>
                <a:cs typeface="Times New Roman" panose="02020603050405020304" pitchFamily="18" charset="0"/>
              </a:rPr>
              <a:t> atmaina, sudaryta iš </a:t>
            </a:r>
            <a:r>
              <a:rPr lang="lt-LT" sz="4800" dirty="0" smtClean="0">
                <a:latin typeface="Times New Roman" panose="02020603050405020304" pitchFamily="18" charset="0"/>
                <a:cs typeface="Times New Roman" panose="02020603050405020304" pitchFamily="18" charset="0"/>
              </a:rPr>
              <a:t>mineralo</a:t>
            </a:r>
            <a:r>
              <a:rPr lang="lt-LT" sz="4800" dirty="0">
                <a:latin typeface="Times New Roman" panose="02020603050405020304" pitchFamily="18" charset="0"/>
                <a:cs typeface="Times New Roman" panose="02020603050405020304" pitchFamily="18" charset="0"/>
              </a:rPr>
              <a:t> </a:t>
            </a:r>
            <a:r>
              <a:rPr lang="lt-LT" sz="4800" dirty="0" smtClean="0">
                <a:latin typeface="Times New Roman" panose="02020603050405020304" pitchFamily="18" charset="0"/>
                <a:cs typeface="Times New Roman" panose="02020603050405020304" pitchFamily="18" charset="0"/>
              </a:rPr>
              <a:t>kalcito. </a:t>
            </a:r>
            <a:r>
              <a:rPr lang="lt-LT" sz="4800" dirty="0">
                <a:latin typeface="Times New Roman" panose="02020603050405020304" pitchFamily="18" charset="0"/>
                <a:cs typeface="Times New Roman" panose="02020603050405020304" pitchFamily="18" charset="0"/>
              </a:rPr>
              <a:t>Kreida susidarė iš </a:t>
            </a:r>
            <a:r>
              <a:rPr lang="lt-LT" sz="4800" dirty="0" smtClean="0">
                <a:latin typeface="Times New Roman" panose="02020603050405020304" pitchFamily="18" charset="0"/>
                <a:cs typeface="Times New Roman" panose="02020603050405020304" pitchFamily="18" charset="0"/>
              </a:rPr>
              <a:t>mikroorganizmų</a:t>
            </a:r>
            <a:r>
              <a:rPr lang="lt-LT" sz="4800" dirty="0">
                <a:latin typeface="Times New Roman" panose="02020603050405020304" pitchFamily="18" charset="0"/>
                <a:cs typeface="Times New Roman" panose="02020603050405020304" pitchFamily="18" charset="0"/>
              </a:rPr>
              <a:t> kietų </a:t>
            </a:r>
            <a:r>
              <a:rPr lang="lt-LT" sz="4800" dirty="0" smtClean="0">
                <a:latin typeface="Times New Roman" panose="02020603050405020304" pitchFamily="18" charset="0"/>
                <a:cs typeface="Times New Roman" panose="02020603050405020304" pitchFamily="18" charset="0"/>
              </a:rPr>
              <a:t>kalcio karbonatinių</a:t>
            </a:r>
            <a:r>
              <a:rPr lang="lt-LT" sz="4800" dirty="0">
                <a:latin typeface="Times New Roman" panose="02020603050405020304" pitchFamily="18" charset="0"/>
                <a:cs typeface="Times New Roman" panose="02020603050405020304" pitchFamily="18" charset="0"/>
              </a:rPr>
              <a:t> </a:t>
            </a:r>
            <a:r>
              <a:rPr lang="lt-LT" sz="4800" dirty="0" smtClean="0">
                <a:latin typeface="Times New Roman" panose="02020603050405020304" pitchFamily="18" charset="0"/>
                <a:cs typeface="Times New Roman" panose="02020603050405020304" pitchFamily="18" charset="0"/>
              </a:rPr>
              <a:t>skeletų. </a:t>
            </a:r>
            <a:r>
              <a:rPr lang="lt-LT" sz="4800" dirty="0">
                <a:latin typeface="Times New Roman" panose="02020603050405020304" pitchFamily="18" charset="0"/>
                <a:cs typeface="Times New Roman" panose="02020603050405020304" pitchFamily="18" charset="0"/>
              </a:rPr>
              <a:t>Mikroorganizmams žuvus, jų skeletai nusėsdavo </a:t>
            </a:r>
            <a:r>
              <a:rPr lang="lt-LT" sz="4800" dirty="0" smtClean="0">
                <a:latin typeface="Times New Roman" panose="02020603050405020304" pitchFamily="18" charset="0"/>
                <a:cs typeface="Times New Roman" panose="02020603050405020304" pitchFamily="18" charset="0"/>
              </a:rPr>
              <a:t>jūrų</a:t>
            </a:r>
            <a:r>
              <a:rPr lang="lt-LT" sz="4800" dirty="0">
                <a:latin typeface="Times New Roman" panose="02020603050405020304" pitchFamily="18" charset="0"/>
                <a:cs typeface="Times New Roman" panose="02020603050405020304" pitchFamily="18" charset="0"/>
              </a:rPr>
              <a:t> dugne ir </a:t>
            </a:r>
            <a:r>
              <a:rPr lang="lt-LT" sz="4800" dirty="0" smtClean="0">
                <a:latin typeface="Times New Roman" panose="02020603050405020304" pitchFamily="18" charset="0"/>
                <a:cs typeface="Times New Roman" panose="02020603050405020304" pitchFamily="18" charset="0"/>
              </a:rPr>
              <a:t>laikuui</a:t>
            </a:r>
            <a:r>
              <a:rPr lang="lt-LT" sz="4800" dirty="0">
                <a:latin typeface="Times New Roman" panose="02020603050405020304" pitchFamily="18" charset="0"/>
                <a:cs typeface="Times New Roman" panose="02020603050405020304" pitchFamily="18" charset="0"/>
              </a:rPr>
              <a:t> bėgant susiklostė dideli kreidos storiai.</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28711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7679" y="330926"/>
            <a:ext cx="9744891" cy="5917473"/>
          </a:xfrm>
        </p:spPr>
        <p:txBody>
          <a:bodyPr>
            <a:normAutofit/>
          </a:bodyPr>
          <a:lstStyle/>
          <a:p>
            <a:pPr marL="0" indent="0">
              <a:buNone/>
            </a:pPr>
            <a:r>
              <a:rPr lang="lt-LT" sz="4400" dirty="0">
                <a:latin typeface="Times New Roman" panose="02020603050405020304" pitchFamily="18" charset="0"/>
                <a:cs typeface="Times New Roman" panose="02020603050405020304" pitchFamily="18" charset="0"/>
              </a:rPr>
              <a:t>„Kreidos gurmanai“ stebina aplinkinius: vieni mieliau vartoja tik biuro kreidą, kiti - statybinę, treti - natūralios kilmės kreidą. Yra tokių, kurie įpratę tenkintis kalcio gliukonatu. Kodėl tai vyksta? Nekaltinkite visko dėl žmogaus keistenybių, nes kreidos valgymas gali būti nerimą keliantis </a:t>
            </a:r>
            <a:r>
              <a:rPr lang="lt-LT" sz="4400" dirty="0" smtClean="0">
                <a:latin typeface="Times New Roman" panose="02020603050405020304" pitchFamily="18" charset="0"/>
                <a:cs typeface="Times New Roman" panose="02020603050405020304" pitchFamily="18" charset="0"/>
              </a:rPr>
              <a:t>simptomas</a:t>
            </a:r>
            <a:r>
              <a:rPr lang="lt-LT" sz="4400" dirty="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68467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8674" y="261258"/>
            <a:ext cx="9771179" cy="5987142"/>
          </a:xfrm>
        </p:spPr>
        <p:txBody>
          <a:bodyPr>
            <a:normAutofit/>
          </a:bodyPr>
          <a:lstStyle/>
          <a:p>
            <a:pPr marL="0" indent="0">
              <a:buNone/>
            </a:pPr>
            <a:r>
              <a:rPr lang="lt-LT" sz="4400" dirty="0">
                <a:latin typeface="Times New Roman" panose="02020603050405020304" pitchFamily="18" charset="0"/>
                <a:cs typeface="Times New Roman" panose="02020603050405020304" pitchFamily="18" charset="0"/>
              </a:rPr>
              <a:t>Kalcio karbonato naudojimas maiste nėra draudžiamas, bet priešingai, jis yra labai skatinamas, o čia svarbiausia žinoti, kada reikia sustoti. Tiesa, tai turėtų būti natūralus produktas, supakuotas į maišus, be priemaišų ir dažiklių. Taigi, kramtyti mokyklinių spalvotų kreidelių nebūtina, nes jie turi valgomą alternatyvą.</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01563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b="1" dirty="0">
                <a:latin typeface="Times New Roman" panose="02020603050405020304" pitchFamily="18" charset="0"/>
                <a:cs typeface="Times New Roman" panose="02020603050405020304" pitchFamily="18" charset="0"/>
              </a:rPr>
              <a:t>Kodėl žmogus nori kreidos?</a:t>
            </a:r>
            <a:br>
              <a:rPr lang="lt-LT" b="1"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13806" y="1445623"/>
            <a:ext cx="9536047" cy="5059679"/>
          </a:xfrm>
        </p:spPr>
        <p:txBody>
          <a:bodyPr>
            <a:noAutofit/>
          </a:bodyPr>
          <a:lstStyle/>
          <a:p>
            <a:pPr marL="0" indent="0">
              <a:buNone/>
            </a:pPr>
            <a:r>
              <a:rPr lang="lt-LT" sz="4000" dirty="0">
                <a:latin typeface="Times New Roman" panose="02020603050405020304" pitchFamily="18" charset="0"/>
                <a:cs typeface="Times New Roman" panose="02020603050405020304" pitchFamily="18" charset="0"/>
              </a:rPr>
              <a:t>Yra nuomonė, kad noras valgyti kreidą kyla dėl kalcio trūkumo organizme. Ir tai tiesa. Tačiau yra ligų, kurių atsiradimas kardinaliai keičia žmogaus skonio nuostatas. Tiesiog kūnas tokiu neįprastu būdu bando derinti vidaus organų darbą ir atkurti medžiagų apykaitą. Yra penkios pagrindinės melodijos valgymo priežastys:</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04484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2550" y="409304"/>
            <a:ext cx="9797304" cy="5839096"/>
          </a:xfrm>
        </p:spPr>
        <p:txBody>
          <a:bodyPr>
            <a:noAutofit/>
          </a:bodyPr>
          <a:lstStyle/>
          <a:p>
            <a:pPr marL="0" indent="0">
              <a:buNone/>
            </a:pPr>
            <a:r>
              <a:rPr lang="lt-LT" sz="5400" b="1" i="1" dirty="0">
                <a:latin typeface="Times New Roman" panose="02020603050405020304" pitchFamily="18" charset="0"/>
                <a:cs typeface="Times New Roman" panose="02020603050405020304" pitchFamily="18" charset="0"/>
              </a:rPr>
              <a:t>Mažakraujystė.</a:t>
            </a:r>
            <a:r>
              <a:rPr lang="lt-LT" sz="5400" dirty="0">
                <a:latin typeface="Times New Roman" panose="02020603050405020304" pitchFamily="18" charset="0"/>
                <a:cs typeface="Times New Roman" panose="02020603050405020304" pitchFamily="18" charset="0"/>
              </a:rPr>
              <a:t> Yra žmonių, kurie per mėnesį suvartoja iki 10 kg valgomosios kreidos. </a:t>
            </a:r>
            <a:r>
              <a:rPr lang="lt-LT" sz="5400" dirty="0" smtClean="0">
                <a:latin typeface="Times New Roman" panose="02020603050405020304" pitchFamily="18" charset="0"/>
                <a:cs typeface="Times New Roman" panose="02020603050405020304" pitchFamily="18" charset="0"/>
              </a:rPr>
              <a:t>Kodėl </a:t>
            </a:r>
            <a:r>
              <a:rPr lang="lt-LT" sz="5400" dirty="0">
                <a:latin typeface="Times New Roman" panose="02020603050405020304" pitchFamily="18" charset="0"/>
                <a:cs typeface="Times New Roman" panose="02020603050405020304" pitchFamily="18" charset="0"/>
              </a:rPr>
              <a:t>jie tai daro? Norėdami pašalinti geležies trūkumą, nes geležies oksidas yra natūralios kreidos dalis, nors ir nedaug. </a:t>
            </a:r>
            <a:endParaRPr lang="en-US" sz="5400" dirty="0"/>
          </a:p>
        </p:txBody>
      </p:sp>
    </p:spTree>
    <p:extLst>
      <p:ext uri="{BB962C8B-B14F-4D97-AF65-F5344CB8AC3E}">
        <p14:creationId xmlns:p14="http://schemas.microsoft.com/office/powerpoint/2010/main" val="11720111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1" y="339635"/>
            <a:ext cx="9605716" cy="5891348"/>
          </a:xfrm>
        </p:spPr>
        <p:txBody>
          <a:bodyPr>
            <a:normAutofit/>
          </a:bodyPr>
          <a:lstStyle/>
          <a:p>
            <a:pPr marL="0" indent="0">
              <a:buNone/>
            </a:pPr>
            <a:r>
              <a:rPr lang="lt-LT" sz="5400" b="1" i="1" dirty="0">
                <a:latin typeface="Times New Roman" panose="02020603050405020304" pitchFamily="18" charset="0"/>
                <a:cs typeface="Times New Roman" panose="02020603050405020304" pitchFamily="18" charset="0"/>
              </a:rPr>
              <a:t>Nėštumas</a:t>
            </a:r>
            <a:r>
              <a:rPr lang="lt-LT" sz="5400" b="1" i="1" dirty="0" smtClean="0">
                <a:latin typeface="Times New Roman" panose="02020603050405020304" pitchFamily="18" charset="0"/>
                <a:cs typeface="Times New Roman" panose="02020603050405020304" pitchFamily="18" charset="0"/>
              </a:rPr>
              <a:t>.</a:t>
            </a:r>
            <a:r>
              <a:rPr lang="lt-LT" sz="5400" dirty="0" smtClean="0">
                <a:latin typeface="Times New Roman" panose="02020603050405020304" pitchFamily="18" charset="0"/>
                <a:cs typeface="Times New Roman" panose="02020603050405020304" pitchFamily="18" charset="0"/>
              </a:rPr>
              <a:t>. Pažymėtina</a:t>
            </a:r>
            <a:r>
              <a:rPr lang="lt-LT" sz="5400" dirty="0">
                <a:latin typeface="Times New Roman" panose="02020603050405020304" pitchFamily="18" charset="0"/>
                <a:cs typeface="Times New Roman" panose="02020603050405020304" pitchFamily="18" charset="0"/>
              </a:rPr>
              <a:t>, kad kreidos moterims nėra užgaida, o gyvybiškai būtinas reikalas, nes trūkus kalcio, dar negimęs vaikas pradeda jį „traukti“ nuo motinos kaulų ir dantų.</a:t>
            </a:r>
          </a:p>
          <a:p>
            <a:endParaRPr lang="en-US" dirty="0"/>
          </a:p>
        </p:txBody>
      </p:sp>
    </p:spTree>
    <p:extLst>
      <p:ext uri="{BB962C8B-B14F-4D97-AF65-F5344CB8AC3E}">
        <p14:creationId xmlns:p14="http://schemas.microsoft.com/office/powerpoint/2010/main" val="2307871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iaušiniai AM, 30 vnt. padėklas | Eurohorecana.l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38994" y="356984"/>
            <a:ext cx="6008915" cy="617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5381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8674" y="287384"/>
            <a:ext cx="9771179" cy="5961016"/>
          </a:xfrm>
        </p:spPr>
        <p:txBody>
          <a:bodyPr>
            <a:normAutofit/>
          </a:bodyPr>
          <a:lstStyle/>
          <a:p>
            <a:pPr marL="0" indent="0">
              <a:buNone/>
            </a:pPr>
            <a:r>
              <a:rPr lang="lt-LT" sz="4800" b="1" i="1" dirty="0">
                <a:latin typeface="Times New Roman" panose="02020603050405020304" pitchFamily="18" charset="0"/>
                <a:cs typeface="Times New Roman" panose="02020603050405020304" pitchFamily="18" charset="0"/>
              </a:rPr>
              <a:t>Skydliaukės patologija. </a:t>
            </a:r>
            <a:r>
              <a:rPr lang="lt-LT" sz="4800" dirty="0">
                <a:latin typeface="Times New Roman" panose="02020603050405020304" pitchFamily="18" charset="0"/>
                <a:cs typeface="Times New Roman" panose="02020603050405020304" pitchFamily="18" charset="0"/>
              </a:rPr>
              <a:t>Panašus reiškinys pasitaiko nedažnai, tačiau jis vyksta. Faktas yra tas, kad skydliaukės ligos išprovokuoja greitą kalcio pašalinimą iš organizmo, o tai reikalauja nedelsiant kompensuoti. Tai yra, skydliaukės funkcijos sutrikimas provokuoja žmogų valgyti kreidą.</a:t>
            </a:r>
          </a:p>
          <a:p>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55654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2218" y="374470"/>
            <a:ext cx="9727636" cy="5873930"/>
          </a:xfrm>
        </p:spPr>
        <p:txBody>
          <a:bodyPr>
            <a:noAutofit/>
          </a:bodyPr>
          <a:lstStyle/>
          <a:p>
            <a:pPr marL="0" indent="0" fontAlgn="base">
              <a:buNone/>
            </a:pPr>
            <a:r>
              <a:rPr lang="lt-LT" sz="4400" b="1" i="1" dirty="0">
                <a:latin typeface="Times New Roman" panose="02020603050405020304" pitchFamily="18" charset="0"/>
                <a:cs typeface="Times New Roman" panose="02020603050405020304" pitchFamily="18" charset="0"/>
              </a:rPr>
              <a:t>Kepenų patologija. </a:t>
            </a:r>
            <a:r>
              <a:rPr lang="lt-LT" sz="4400" dirty="0">
                <a:latin typeface="Times New Roman" panose="02020603050405020304" pitchFamily="18" charset="0"/>
                <a:cs typeface="Times New Roman" panose="02020603050405020304" pitchFamily="18" charset="0"/>
              </a:rPr>
              <a:t>Jei šis organas neveikia tinkamai, tai nereiškia, kad jį ištiko kažkoks negalavimas. Tiesiog žmogus skiria nepakankamą dėmesį savo mitybai ir piktnaudžiauja rūkyta mėsa, keptu ir riebiu maistu, taip pat saldumynais ir miltų gaminiais. Jei pradėsite teisingai maitintis, dings noras valgyti kreidą.</a:t>
            </a:r>
          </a:p>
        </p:txBody>
      </p:sp>
    </p:spTree>
    <p:extLst>
      <p:ext uri="{BB962C8B-B14F-4D97-AF65-F5344CB8AC3E}">
        <p14:creationId xmlns:p14="http://schemas.microsoft.com/office/powerpoint/2010/main" val="26078606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7680" y="357051"/>
            <a:ext cx="9579429" cy="6383383"/>
          </a:xfrm>
        </p:spPr>
        <p:txBody>
          <a:bodyPr>
            <a:normAutofit/>
          </a:bodyPr>
          <a:lstStyle/>
          <a:p>
            <a:pPr marL="0" indent="0">
              <a:buNone/>
            </a:pPr>
            <a:r>
              <a:rPr lang="lt-LT" sz="4400" b="1" i="1" dirty="0">
                <a:latin typeface="Times New Roman" panose="02020603050405020304" pitchFamily="18" charset="0"/>
                <a:cs typeface="Times New Roman" panose="02020603050405020304" pitchFamily="18" charset="0"/>
              </a:rPr>
              <a:t>Nepakankamas vitaminų D, E, C. suvartojimas su maistu </a:t>
            </a:r>
            <a:r>
              <a:rPr lang="lt-LT" sz="4400" dirty="0">
                <a:latin typeface="Times New Roman" panose="02020603050405020304" pitchFamily="18" charset="0"/>
                <a:cs typeface="Times New Roman" panose="02020603050405020304" pitchFamily="18" charset="0"/>
              </a:rPr>
              <a:t>gali būti tinkamai absorbuojamas, jei šių vitaminų pusiausvyra organizme yra optimali. Santykis turėtų būti toks: 1: 2: 3. Dažniausiai žmonės nežino, kad problema slypi vitaminų trūkume, todėl jie naudoja kreidą, nes organizmas signalizuoja apie kalcio trūkumą.</a:t>
            </a:r>
          </a:p>
          <a:p>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2029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8344" y="339634"/>
            <a:ext cx="9701510" cy="5908765"/>
          </a:xfrm>
        </p:spPr>
        <p:txBody>
          <a:bodyPr/>
          <a:lstStyle/>
          <a:p>
            <a:pPr marL="0" indent="0" fontAlgn="base">
              <a:buNone/>
            </a:pPr>
            <a:r>
              <a:rPr lang="lt-LT" sz="3200" dirty="0" smtClean="0">
                <a:latin typeface="Times New Roman" panose="02020603050405020304" pitchFamily="18" charset="0"/>
                <a:cs typeface="Times New Roman" panose="02020603050405020304" pitchFamily="18" charset="0"/>
              </a:rPr>
              <a:t>Kalcį </a:t>
            </a:r>
            <a:r>
              <a:rPr lang="lt-LT" sz="3200" dirty="0">
                <a:latin typeface="Times New Roman" panose="02020603050405020304" pitchFamily="18" charset="0"/>
                <a:cs typeface="Times New Roman" panose="02020603050405020304" pitchFamily="18" charset="0"/>
              </a:rPr>
              <a:t> organizmas absorbuoja labai prastai, o </a:t>
            </a:r>
            <a:r>
              <a:rPr lang="lt-LT" sz="3200" dirty="0" smtClean="0">
                <a:latin typeface="Times New Roman" panose="02020603050405020304" pitchFamily="18" charset="0"/>
                <a:cs typeface="Times New Roman" panose="02020603050405020304" pitchFamily="18" charset="0"/>
              </a:rPr>
              <a:t>kreidą </a:t>
            </a:r>
            <a:r>
              <a:rPr lang="lt-LT" sz="3200" dirty="0">
                <a:latin typeface="Times New Roman" panose="02020603050405020304" pitchFamily="18" charset="0"/>
                <a:cs typeface="Times New Roman" panose="02020603050405020304" pitchFamily="18" charset="0"/>
              </a:rPr>
              <a:t>- ne </a:t>
            </a:r>
            <a:r>
              <a:rPr lang="lt-LT" sz="3200" dirty="0" smtClean="0">
                <a:latin typeface="Times New Roman" panose="02020603050405020304" pitchFamily="18" charset="0"/>
                <a:cs typeface="Times New Roman" panose="02020603050405020304" pitchFamily="18" charset="0"/>
              </a:rPr>
              <a:t>geriausias būdas</a:t>
            </a:r>
            <a:r>
              <a:rPr lang="lt-LT" sz="3200" dirty="0">
                <a:latin typeface="Times New Roman" panose="02020603050405020304" pitchFamily="18" charset="0"/>
                <a:cs typeface="Times New Roman" panose="02020603050405020304" pitchFamily="18" charset="0"/>
              </a:rPr>
              <a:t> sprendžiant problemą. Jei tikrai norite valgyti kreidą, turėtumėte vengti valgyti technines, raštinės reikmenis ir pašarus, nes jie nėra skirti vartoti žmonėms ir juose gali būti cheminių priemaišų ir priedų.</a:t>
            </a:r>
          </a:p>
          <a:p>
            <a:pPr marL="0" indent="0" fontAlgn="base">
              <a:buNone/>
            </a:pPr>
            <a:r>
              <a:rPr lang="lt-LT" sz="3200" b="1" dirty="0">
                <a:latin typeface="Times New Roman" panose="02020603050405020304" pitchFamily="18" charset="0"/>
                <a:cs typeface="Times New Roman" panose="02020603050405020304" pitchFamily="18" charset="0"/>
              </a:rPr>
              <a:t>Rekomenduojama norma</a:t>
            </a:r>
            <a:r>
              <a:rPr lang="lt-LT" sz="3200" dirty="0">
                <a:latin typeface="Times New Roman" panose="02020603050405020304" pitchFamily="18" charset="0"/>
                <a:cs typeface="Times New Roman" panose="02020603050405020304" pitchFamily="18" charset="0"/>
              </a:rPr>
              <a:t> - daugiausia trys maži gabalėliai kreidos gabalėlių arba šaukštas miltelių. Ir geriau teikti pirmenybę dirbtinai atkurtam analogui - kalcio gliukonatui, kurio skonis yra panašus.</a:t>
            </a:r>
          </a:p>
          <a:p>
            <a:endParaRPr lang="en-US" dirty="0"/>
          </a:p>
        </p:txBody>
      </p:sp>
    </p:spTree>
    <p:extLst>
      <p:ext uri="{BB962C8B-B14F-4D97-AF65-F5344CB8AC3E}">
        <p14:creationId xmlns:p14="http://schemas.microsoft.com/office/powerpoint/2010/main" val="28571227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6092" y="261258"/>
            <a:ext cx="9753762" cy="5987142"/>
          </a:xfrm>
        </p:spPr>
        <p:txBody>
          <a:bodyPr>
            <a:normAutofit fontScale="92500"/>
          </a:bodyPr>
          <a:lstStyle/>
          <a:p>
            <a:pPr marL="0" indent="0" fontAlgn="base">
              <a:buNone/>
            </a:pPr>
            <a:r>
              <a:rPr lang="lt-LT" sz="4000" dirty="0">
                <a:latin typeface="Times New Roman" panose="02020603050405020304" pitchFamily="18" charset="0"/>
                <a:cs typeface="Times New Roman" panose="02020603050405020304" pitchFamily="18" charset="0"/>
              </a:rPr>
              <a:t>Kreidos perteklius organizme yra pavojingas sveikatai! Jis linkęs įsikurti </a:t>
            </a:r>
            <a:r>
              <a:rPr lang="lt-LT" sz="4000" dirty="0" smtClean="0">
                <a:latin typeface="Times New Roman" panose="02020603050405020304" pitchFamily="18" charset="0"/>
                <a:cs typeface="Times New Roman" panose="02020603050405020304" pitchFamily="18" charset="0"/>
              </a:rPr>
              <a:t>vidaus organuose</a:t>
            </a:r>
            <a:r>
              <a:rPr lang="lt-LT" sz="4000" dirty="0">
                <a:latin typeface="Times New Roman" panose="02020603050405020304" pitchFamily="18" charset="0"/>
                <a:cs typeface="Times New Roman" panose="02020603050405020304" pitchFamily="18" charset="0"/>
              </a:rPr>
              <a:t> ir ant kraujagyslių sienelių, kurios joms </a:t>
            </a:r>
            <a:r>
              <a:rPr lang="lt-LT" sz="4000" dirty="0" smtClean="0">
                <a:latin typeface="Times New Roman" panose="02020603050405020304" pitchFamily="18" charset="0"/>
                <a:cs typeface="Times New Roman" panose="02020603050405020304" pitchFamily="18" charset="0"/>
              </a:rPr>
              <a:t>trukdo. </a:t>
            </a:r>
            <a:r>
              <a:rPr lang="lt-LT" sz="4000" dirty="0">
                <a:latin typeface="Times New Roman" panose="02020603050405020304" pitchFamily="18" charset="0"/>
                <a:cs typeface="Times New Roman" panose="02020603050405020304" pitchFamily="18" charset="0"/>
              </a:rPr>
              <a:t>Dėl kalcio karbonato pertekliaus atsiranda inkstų akmenų, cukrinis diabetas, kraujagyslių vidinių sienelių kalkinimas ir pankreatitas.</a:t>
            </a:r>
          </a:p>
          <a:p>
            <a:pPr marL="0" indent="0" fontAlgn="base">
              <a:buNone/>
            </a:pPr>
            <a:r>
              <a:rPr lang="lt-LT" sz="4000" dirty="0">
                <a:latin typeface="Times New Roman" panose="02020603050405020304" pitchFamily="18" charset="0"/>
                <a:cs typeface="Times New Roman" panose="02020603050405020304" pitchFamily="18" charset="0"/>
              </a:rPr>
              <a:t>Kai ši medžiaga patenka į skrandį, ji sumaišoma su druskos rūgštimi, kuri sukelia stiprių dujų susidarymą ir vėliau sunaikina skrandžio gleivinę. Tai yra tiesioginis kelias į opas ir gastritą.</a:t>
            </a:r>
          </a:p>
          <a:p>
            <a:endParaRPr lang="en-US" dirty="0"/>
          </a:p>
        </p:txBody>
      </p:sp>
    </p:spTree>
    <p:extLst>
      <p:ext uri="{BB962C8B-B14F-4D97-AF65-F5344CB8AC3E}">
        <p14:creationId xmlns:p14="http://schemas.microsoft.com/office/powerpoint/2010/main" val="42346558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0298" y="261258"/>
            <a:ext cx="9849556" cy="5987142"/>
          </a:xfrm>
        </p:spPr>
        <p:txBody>
          <a:bodyPr>
            <a:normAutofit fontScale="92500" lnSpcReduction="10000"/>
          </a:bodyPr>
          <a:lstStyle/>
          <a:p>
            <a:pPr marL="0" indent="0" fontAlgn="base">
              <a:buNone/>
            </a:pPr>
            <a:r>
              <a:rPr lang="lt-LT" sz="4000" dirty="0">
                <a:latin typeface="Times New Roman" panose="02020603050405020304" pitchFamily="18" charset="0"/>
                <a:cs typeface="Times New Roman" panose="02020603050405020304" pitchFamily="18" charset="0"/>
              </a:rPr>
              <a:t>Kalcio trūkumas yra dar viena kreidos valgymo priežastis. Negaunant šio mikroelemento </a:t>
            </a:r>
            <a:r>
              <a:rPr lang="lt-LT" sz="4000" dirty="0" smtClean="0">
                <a:latin typeface="Times New Roman" panose="02020603050405020304" pitchFamily="18" charset="0"/>
                <a:cs typeface="Times New Roman" panose="02020603050405020304" pitchFamily="18" charset="0"/>
              </a:rPr>
              <a:t>reikalingo kiekio, </a:t>
            </a:r>
            <a:r>
              <a:rPr lang="lt-LT" sz="4000" dirty="0">
                <a:latin typeface="Times New Roman" panose="02020603050405020304" pitchFamily="18" charset="0"/>
                <a:cs typeface="Times New Roman" panose="02020603050405020304" pitchFamily="18" charset="0"/>
              </a:rPr>
              <a:t>kūnas pradeda duoti tokius „signalus“. Norint normalizuoti būklę, būtina peržiūrėti dienos racioną ir pradėti vartoti papildus, pavyzdžiui, maisto kreidą.</a:t>
            </a:r>
          </a:p>
          <a:p>
            <a:pPr marL="0" indent="0" fontAlgn="base">
              <a:buNone/>
            </a:pPr>
            <a:r>
              <a:rPr lang="lt-LT" sz="4000" dirty="0">
                <a:latin typeface="Times New Roman" panose="02020603050405020304" pitchFamily="18" charset="0"/>
                <a:cs typeface="Times New Roman" panose="02020603050405020304" pitchFamily="18" charset="0"/>
              </a:rPr>
              <a:t>Net prieš 10–15 metų jie ant lentos užrašė gumbuota kreida, kurią galima net valgyti. Būtent šios kreidos daugelis yra ragavę. Kompozicijoje nėra jokių kenksmingų medžiagų, tačiau ji taip pat neturi ypatingos naudos organizmui.</a:t>
            </a:r>
          </a:p>
          <a:p>
            <a:endParaRPr lang="en-US" dirty="0"/>
          </a:p>
        </p:txBody>
      </p:sp>
    </p:spTree>
    <p:extLst>
      <p:ext uri="{BB962C8B-B14F-4D97-AF65-F5344CB8AC3E}">
        <p14:creationId xmlns:p14="http://schemas.microsoft.com/office/powerpoint/2010/main" val="35015682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9966" y="191589"/>
            <a:ext cx="9779887" cy="6339839"/>
          </a:xfrm>
        </p:spPr>
        <p:txBody>
          <a:bodyPr>
            <a:noAutofit/>
          </a:bodyPr>
          <a:lstStyle/>
          <a:p>
            <a:pPr marL="0" indent="0" fontAlgn="base">
              <a:buNone/>
            </a:pPr>
            <a:r>
              <a:rPr lang="lt-LT" sz="3600" dirty="0">
                <a:latin typeface="Times New Roman" panose="02020603050405020304" pitchFamily="18" charset="0"/>
                <a:cs typeface="Times New Roman" panose="02020603050405020304" pitchFamily="18" charset="0"/>
              </a:rPr>
              <a:t>Jei tikrai norite suvalgyti keletą kreidos gabalėlių, žinoma, galite. Tik tai turi būti kokybiškas produktas. Reikėtų prisiminti, kad baltąją kreidą </a:t>
            </a:r>
            <a:r>
              <a:rPr lang="lt-LT" sz="3600" dirty="0" smtClean="0">
                <a:latin typeface="Times New Roman" panose="02020603050405020304" pitchFamily="18" charset="0"/>
                <a:cs typeface="Times New Roman" panose="02020603050405020304" pitchFamily="18" charset="0"/>
              </a:rPr>
              <a:t> </a:t>
            </a:r>
            <a:r>
              <a:rPr lang="lt-LT" sz="3600" dirty="0">
                <a:latin typeface="Times New Roman" panose="02020603050405020304" pitchFamily="18" charset="0"/>
                <a:cs typeface="Times New Roman" panose="02020603050405020304" pitchFamily="18" charset="0"/>
              </a:rPr>
              <a:t>galite naudoti tik be įvairių kenksmingų medžiagų. </a:t>
            </a:r>
            <a:r>
              <a:rPr lang="lt-LT" sz="3600" dirty="0" smtClean="0">
                <a:latin typeface="Times New Roman" panose="02020603050405020304" pitchFamily="18" charset="0"/>
                <a:cs typeface="Times New Roman" panose="02020603050405020304" pitchFamily="18" charset="0"/>
              </a:rPr>
              <a:t>Atkreipkite </a:t>
            </a:r>
            <a:r>
              <a:rPr lang="lt-LT" sz="3600" dirty="0">
                <a:latin typeface="Times New Roman" panose="02020603050405020304" pitchFamily="18" charset="0"/>
                <a:cs typeface="Times New Roman" panose="02020603050405020304" pitchFamily="18" charset="0"/>
              </a:rPr>
              <a:t>dėmesį, kad kreidos gabalai turi būti netaisyklingi. Kartais galite rasti pjautinę kreidą blokelių pavidalu. Jų paviršiuje matomi grioveliai, pjaustomi įrankiais.</a:t>
            </a:r>
          </a:p>
          <a:p>
            <a:pPr marL="0" indent="0" fontAlgn="base">
              <a:buNone/>
            </a:pPr>
            <a:r>
              <a:rPr lang="lt-LT" sz="3600" dirty="0">
                <a:latin typeface="Times New Roman" panose="02020603050405020304" pitchFamily="18" charset="0"/>
                <a:cs typeface="Times New Roman" panose="02020603050405020304" pitchFamily="18" charset="0"/>
              </a:rPr>
              <a:t>Daugelis žmonių žino nenugalimo noro suvalgyti kreidos gabalą jausmą. O kai kurie apskritai negali apsieiti be kasdieninio šio priedo patiekimo.</a:t>
            </a:r>
          </a:p>
          <a:p>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23953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2218" y="243840"/>
            <a:ext cx="9727636" cy="6004559"/>
          </a:xfrm>
        </p:spPr>
        <p:txBody>
          <a:bodyPr>
            <a:noAutofit/>
          </a:bodyPr>
          <a:lstStyle/>
          <a:p>
            <a:pPr marL="0" indent="0">
              <a:buNone/>
            </a:pPr>
            <a:r>
              <a:rPr lang="lt-LT" sz="3600" dirty="0">
                <a:latin typeface="Times New Roman" panose="02020603050405020304" pitchFamily="18" charset="0"/>
                <a:cs typeface="Times New Roman" panose="02020603050405020304" pitchFamily="18" charset="0"/>
              </a:rPr>
              <a:t>Visi matė, kaip naminiai viščiukai ar žąsys, taip pat kalakutai su antimis ir kitais plunksnuotais gyvūnais ryja mažus akmenėlius, taip pat valgo kreidą. Tai yra jų virškinimo dalis, paukščių skrandžiai išsidėstę kitaip nei pas mus, susitraukimo metu skrandžio viduje esantys akmenukai padeda malti maistą, paverčiant jį vienalyte mase. Ir kreida ištirpsta milteliuose. Kaip ir žmonėms, paukščiams tai yra kalcio šaltinis. Jų skeletas taip pat yra pagrįstas šia medžiaga. Jau nekalbant apie tai, kiek reikia pagaminti kiaušinio lukštą.</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76560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191590"/>
            <a:ext cx="8946541" cy="6056810"/>
          </a:xfrm>
        </p:spPr>
        <p:txBody>
          <a:bodyPr>
            <a:normAutofit/>
          </a:bodyPr>
          <a:lstStyle/>
          <a:p>
            <a:pPr marL="0" indent="0">
              <a:buNone/>
            </a:pPr>
            <a:r>
              <a:rPr lang="lt-LT" sz="2800" b="1" dirty="0">
                <a:latin typeface="Times New Roman" panose="02020603050405020304" pitchFamily="18" charset="0"/>
                <a:cs typeface="Times New Roman" panose="02020603050405020304" pitchFamily="18" charset="0"/>
              </a:rPr>
              <a:t>Periodinės lentelės "tėvas" yra Dmitrijus </a:t>
            </a:r>
            <a:r>
              <a:rPr lang="lt-LT" sz="2800" b="1" dirty="0" smtClean="0">
                <a:latin typeface="Times New Roman" panose="02020603050405020304" pitchFamily="18" charset="0"/>
                <a:cs typeface="Times New Roman" panose="02020603050405020304" pitchFamily="18" charset="0"/>
              </a:rPr>
              <a:t>Mendelejevas.</a:t>
            </a:r>
            <a:endParaRPr lang="en-US" sz="2800" b="1" dirty="0">
              <a:latin typeface="Times New Roman" panose="02020603050405020304" pitchFamily="18" charset="0"/>
              <a:cs typeface="Times New Roman" panose="02020603050405020304" pitchFamily="18" charset="0"/>
            </a:endParaRPr>
          </a:p>
        </p:txBody>
      </p:sp>
      <p:pic>
        <p:nvPicPr>
          <p:cNvPr id="1026" name="Picture 2" descr="https://littlestprettythings.com/img/interesting/766/46-reactive-facts-about-chemistry-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820" y="1168037"/>
            <a:ext cx="9753600" cy="547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33864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1" y="513806"/>
            <a:ext cx="10128230" cy="6087291"/>
          </a:xfrm>
        </p:spPr>
        <p:txBody>
          <a:bodyPr>
            <a:normAutofit/>
          </a:bodyPr>
          <a:lstStyle/>
          <a:p>
            <a:pPr marL="0" indent="0">
              <a:buNone/>
            </a:pPr>
            <a:r>
              <a:rPr lang="lt-LT" sz="3200" dirty="0">
                <a:latin typeface="Times New Roman" panose="02020603050405020304" pitchFamily="18" charset="0"/>
                <a:cs typeface="Times New Roman" panose="02020603050405020304" pitchFamily="18" charset="0"/>
              </a:rPr>
              <a:t>Mendelejevas sukūrė periodinį </a:t>
            </a:r>
            <a:r>
              <a:rPr lang="lt-LT" sz="3200" dirty="0" smtClean="0">
                <a:latin typeface="Times New Roman" panose="02020603050405020304" pitchFamily="18" charset="0"/>
                <a:cs typeface="Times New Roman" panose="02020603050405020304" pitchFamily="18" charset="0"/>
              </a:rPr>
              <a:t>dėsnį, </a:t>
            </a:r>
            <a:r>
              <a:rPr lang="lt-LT" sz="3200" dirty="0">
                <a:latin typeface="Times New Roman" panose="02020603050405020304" pitchFamily="18" charset="0"/>
                <a:cs typeface="Times New Roman" panose="02020603050405020304" pitchFamily="18" charset="0"/>
              </a:rPr>
              <a:t>kuriame jis apibūdino visus savo 63 žinomus elementus. Jis panaudojo tai, sukūręs stalą, kuris tada numatė naujus elementus, turėdamas tuščias erdves, kurdamas naujas lenktynes, kad sužinotų, kokių elementų trūko žmogaus žinių banke.</a:t>
            </a:r>
            <a:endParaRPr lang="en-US" sz="3200" dirty="0">
              <a:latin typeface="Times New Roman" panose="02020603050405020304" pitchFamily="18" charset="0"/>
              <a:cs typeface="Times New Roman" panose="02020603050405020304" pitchFamily="18" charset="0"/>
            </a:endParaRPr>
          </a:p>
        </p:txBody>
      </p:sp>
      <p:pic>
        <p:nvPicPr>
          <p:cNvPr id="2050" name="Picture 2" descr="https://littlestprettythings.com/img/interesting/766/46-reactive-facts-about-chemistry-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0664" y="3796936"/>
            <a:ext cx="4842367" cy="2742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302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224" y="409304"/>
            <a:ext cx="9866810" cy="5839096"/>
          </a:xfrm>
        </p:spPr>
        <p:txBody>
          <a:bodyPr/>
          <a:lstStyle/>
          <a:p>
            <a:pPr marL="0" indent="0">
              <a:buNone/>
            </a:pPr>
            <a:r>
              <a:rPr lang="lt-LT" sz="4800" dirty="0" smtClean="0">
                <a:latin typeface="Times New Roman" panose="02020603050405020304" pitchFamily="18" charset="0"/>
                <a:cs typeface="Times New Roman" panose="02020603050405020304" pitchFamily="18" charset="0"/>
              </a:rPr>
              <a:t>Vištų </a:t>
            </a:r>
            <a:r>
              <a:rPr lang="lt-LT" sz="4800" dirty="0">
                <a:latin typeface="Times New Roman" panose="02020603050405020304" pitchFamily="18" charset="0"/>
                <a:cs typeface="Times New Roman" panose="02020603050405020304" pitchFamily="18" charset="0"/>
              </a:rPr>
              <a:t>kiaušiniai – vienas vertingiausių maisto produktų. Kadangi neįmanoma rasti praktiškai nė vienos dietos, į kurią nebūtų įtraukti kiaušiniai, dar kartą tenka įsitikinti, kad kiaušiniai žmogaus organizmui labai </a:t>
            </a:r>
            <a:r>
              <a:rPr lang="lt-LT" sz="4800" dirty="0" smtClean="0">
                <a:latin typeface="Times New Roman" panose="02020603050405020304" pitchFamily="18" charset="0"/>
                <a:cs typeface="Times New Roman" panose="02020603050405020304" pitchFamily="18" charset="0"/>
              </a:rPr>
              <a:t>naudingi.</a:t>
            </a:r>
            <a:r>
              <a:rPr lang="lt-LT" sz="4800" dirty="0">
                <a:latin typeface="Times New Roman" panose="02020603050405020304" pitchFamily="18" charset="0"/>
                <a:cs typeface="Times New Roman" panose="02020603050405020304" pitchFamily="18" charset="0"/>
              </a:rPr>
              <a:t/>
            </a:r>
            <a:br>
              <a:rPr lang="lt-LT" sz="4800" dirty="0">
                <a:latin typeface="Times New Roman" panose="02020603050405020304" pitchFamily="18" charset="0"/>
                <a:cs typeface="Times New Roman" panose="02020603050405020304" pitchFamily="18" charset="0"/>
              </a:rPr>
            </a:br>
            <a:r>
              <a:rPr lang="lt-LT" dirty="0"/>
              <a:t/>
            </a:r>
            <a:br>
              <a:rPr lang="lt-LT" dirty="0"/>
            </a:br>
            <a:endParaRPr lang="en-US" dirty="0"/>
          </a:p>
        </p:txBody>
      </p:sp>
    </p:spTree>
    <p:extLst>
      <p:ext uri="{BB962C8B-B14F-4D97-AF65-F5344CB8AC3E}">
        <p14:creationId xmlns:p14="http://schemas.microsoft.com/office/powerpoint/2010/main" val="39022055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2218" y="383178"/>
            <a:ext cx="9727636" cy="5865222"/>
          </a:xfrm>
        </p:spPr>
        <p:txBody>
          <a:bodyPr/>
          <a:lstStyle/>
          <a:p>
            <a:pPr marL="0" indent="0">
              <a:buNone/>
            </a:pPr>
            <a:r>
              <a:rPr lang="lt-LT" dirty="0"/>
              <a:t> </a:t>
            </a:r>
            <a:r>
              <a:rPr lang="lt-LT" sz="2800" dirty="0">
                <a:latin typeface="Times New Roman" panose="02020603050405020304" pitchFamily="18" charset="0"/>
                <a:cs typeface="Times New Roman" panose="02020603050405020304" pitchFamily="18" charset="0"/>
              </a:rPr>
              <a:t>D.Mendelejevas garsėjo kaip lagaminų meistras. Išties, jis įgijo įrišimo ir kartonažo darbų patirties jau priverstinio dykinėjimo Simferopolyje laikais, kai vykstant Krymo karui gimnazija buvo uždaryta. Vėliau, turėdamas didžiulį archyvą - krūvas dokumentų, nuotraukų, spausdintos medžiagos ir laiškų, - jis pats vis gamindavosi paprastas kartonines dėžes jiems laikyti ir net įgijo tam tikro meistriškumo šioje srityje. Kartą, kai mokslininkas užėjo nusipirkti reikalingų medžiagų į ūkinių prekių krautuvę, už nugaros išgirdo tokį pokalbį: „Kas tas garbus ponas?“ - „Nejaugi nežinote? Tai garsus lagaminų meistras Mendelejevas“, - pagarbiai atsakė pardavėjas.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78472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720" y="478972"/>
            <a:ext cx="9623133" cy="6017622"/>
          </a:xfrm>
        </p:spPr>
        <p:txBody>
          <a:bodyPr>
            <a:normAutofit/>
          </a:bodyPr>
          <a:lstStyle/>
          <a:p>
            <a:pPr marL="0" indent="0">
              <a:buNone/>
            </a:pPr>
            <a:r>
              <a:rPr lang="lt-LT" dirty="0"/>
              <a:t> </a:t>
            </a:r>
            <a:r>
              <a:rPr lang="lt-LT" sz="2400" dirty="0">
                <a:latin typeface="Times New Roman" panose="02020603050405020304" pitchFamily="18" charset="0"/>
                <a:cs typeface="Times New Roman" panose="02020603050405020304" pitchFamily="18" charset="0"/>
              </a:rPr>
              <a:t>Dar jam dažnai priskiriamas ir 40 proc. degtinės išradimas, nors tai yra netiesa.</a:t>
            </a:r>
            <a:br>
              <a:rPr lang="lt-LT" sz="2400" dirty="0">
                <a:latin typeface="Times New Roman" panose="02020603050405020304" pitchFamily="18" charset="0"/>
                <a:cs typeface="Times New Roman" panose="02020603050405020304" pitchFamily="18" charset="0"/>
              </a:rPr>
            </a:br>
            <a:r>
              <a:rPr lang="lt-LT" sz="2400" dirty="0">
                <a:latin typeface="Times New Roman" panose="02020603050405020304" pitchFamily="18" charset="0"/>
                <a:cs typeface="Times New Roman" panose="02020603050405020304" pitchFamily="18" charset="0"/>
              </a:rPr>
              <a:t/>
            </a:r>
            <a:br>
              <a:rPr lang="lt-LT" sz="2400" dirty="0">
                <a:latin typeface="Times New Roman" panose="02020603050405020304" pitchFamily="18" charset="0"/>
                <a:cs typeface="Times New Roman" panose="02020603050405020304" pitchFamily="18" charset="0"/>
              </a:rPr>
            </a:br>
            <a:r>
              <a:rPr lang="lt-LT" sz="2400" dirty="0">
                <a:latin typeface="Times New Roman" panose="02020603050405020304" pitchFamily="18" charset="0"/>
                <a:cs typeface="Times New Roman" panose="02020603050405020304" pitchFamily="18" charset="0"/>
              </a:rPr>
              <a:t>- O periodinės sistemos </a:t>
            </a:r>
            <a:r>
              <a:rPr lang="lt-LT" sz="2400" dirty="0" smtClean="0">
                <a:latin typeface="Times New Roman" panose="02020603050405020304" pitchFamily="18" charset="0"/>
                <a:cs typeface="Times New Roman" panose="02020603050405020304" pitchFamily="18" charset="0"/>
              </a:rPr>
              <a:t>D.Mendelejevas </a:t>
            </a:r>
            <a:r>
              <a:rPr lang="lt-LT" sz="2400" dirty="0">
                <a:latin typeface="Times New Roman" panose="02020603050405020304" pitchFamily="18" charset="0"/>
                <a:cs typeface="Times New Roman" panose="02020603050405020304" pitchFamily="18" charset="0"/>
              </a:rPr>
              <a:t>nesusapnavo. Jis pats tai sugalvojo, kad išvengtų įkyrių žurnalistų klausinėjimo.</a:t>
            </a:r>
            <a:br>
              <a:rPr lang="lt-LT" sz="2400" dirty="0">
                <a:latin typeface="Times New Roman" panose="02020603050405020304" pitchFamily="18" charset="0"/>
                <a:cs typeface="Times New Roman" panose="02020603050405020304" pitchFamily="18" charset="0"/>
              </a:rPr>
            </a:br>
            <a:r>
              <a:rPr lang="lt-LT" sz="2400" dirty="0">
                <a:latin typeface="Times New Roman" panose="02020603050405020304" pitchFamily="18" charset="0"/>
                <a:cs typeface="Times New Roman" panose="02020603050405020304" pitchFamily="18" charset="0"/>
              </a:rPr>
              <a:t/>
            </a:r>
            <a:br>
              <a:rPr lang="lt-LT" sz="2400" dirty="0">
                <a:latin typeface="Times New Roman" panose="02020603050405020304" pitchFamily="18" charset="0"/>
                <a:cs typeface="Times New Roman" panose="02020603050405020304" pitchFamily="18" charset="0"/>
              </a:rPr>
            </a:br>
            <a:r>
              <a:rPr lang="lt-LT" sz="2400" dirty="0">
                <a:latin typeface="Times New Roman" panose="02020603050405020304" pitchFamily="18" charset="0"/>
                <a:cs typeface="Times New Roman" panose="02020603050405020304" pitchFamily="18" charset="0"/>
              </a:rPr>
              <a:t>- D.Mendelejevas rūkydavo brangų tabaką, bet papirosus sukdavo pats ir tvirtindavo, kad rūkyti nemes nė už ką.</a:t>
            </a:r>
            <a:br>
              <a:rPr lang="lt-LT" sz="2400" dirty="0">
                <a:latin typeface="Times New Roman" panose="02020603050405020304" pitchFamily="18" charset="0"/>
                <a:cs typeface="Times New Roman" panose="02020603050405020304" pitchFamily="18" charset="0"/>
              </a:rPr>
            </a:br>
            <a:r>
              <a:rPr lang="lt-LT" sz="2400" dirty="0">
                <a:latin typeface="Times New Roman" panose="02020603050405020304" pitchFamily="18" charset="0"/>
                <a:cs typeface="Times New Roman" panose="02020603050405020304" pitchFamily="18" charset="0"/>
              </a:rPr>
              <a:t/>
            </a:r>
            <a:br>
              <a:rPr lang="lt-LT" sz="2400" dirty="0">
                <a:latin typeface="Times New Roman" panose="02020603050405020304" pitchFamily="18" charset="0"/>
                <a:cs typeface="Times New Roman" panose="02020603050405020304" pitchFamily="18" charset="0"/>
              </a:rPr>
            </a:br>
            <a:r>
              <a:rPr lang="lt-LT" sz="2400" dirty="0">
                <a:latin typeface="Times New Roman" panose="02020603050405020304" pitchFamily="18" charset="0"/>
                <a:cs typeface="Times New Roman" panose="02020603050405020304" pitchFamily="18" charset="0"/>
              </a:rPr>
              <a:t>- Jis mokėjo siūti sau drabužius.</a:t>
            </a:r>
            <a:br>
              <a:rPr lang="lt-LT" sz="2400" dirty="0">
                <a:latin typeface="Times New Roman" panose="02020603050405020304" pitchFamily="18" charset="0"/>
                <a:cs typeface="Times New Roman" panose="02020603050405020304" pitchFamily="18" charset="0"/>
              </a:rPr>
            </a:br>
            <a:r>
              <a:rPr lang="lt-LT" sz="2400" dirty="0">
                <a:latin typeface="Times New Roman" panose="02020603050405020304" pitchFamily="18" charset="0"/>
                <a:cs typeface="Times New Roman" panose="02020603050405020304" pitchFamily="18" charset="0"/>
              </a:rPr>
              <a:t/>
            </a:r>
            <a:br>
              <a:rPr lang="lt-LT" sz="2400" dirty="0">
                <a:latin typeface="Times New Roman" panose="02020603050405020304" pitchFamily="18" charset="0"/>
                <a:cs typeface="Times New Roman" panose="02020603050405020304" pitchFamily="18" charset="0"/>
              </a:rPr>
            </a:br>
            <a:r>
              <a:rPr lang="lt-LT" sz="2400" dirty="0">
                <a:latin typeface="Times New Roman" panose="02020603050405020304" pitchFamily="18" charset="0"/>
                <a:cs typeface="Times New Roman" panose="02020603050405020304" pitchFamily="18" charset="0"/>
              </a:rPr>
              <a:t>- Poetas A.Blokas buvo D.Mendelejevo žentas.</a:t>
            </a:r>
            <a:br>
              <a:rPr lang="lt-LT" sz="2400" dirty="0">
                <a:latin typeface="Times New Roman" panose="02020603050405020304" pitchFamily="18" charset="0"/>
                <a:cs typeface="Times New Roman" panose="02020603050405020304" pitchFamily="18" charset="0"/>
              </a:rPr>
            </a:br>
            <a:r>
              <a:rPr lang="lt-LT" sz="2400" dirty="0">
                <a:latin typeface="Times New Roman" panose="02020603050405020304" pitchFamily="18" charset="0"/>
                <a:cs typeface="Times New Roman" panose="02020603050405020304" pitchFamily="18" charset="0"/>
              </a:rPr>
              <a:t/>
            </a:r>
            <a:br>
              <a:rPr lang="lt-LT" sz="2400" dirty="0">
                <a:latin typeface="Times New Roman" panose="02020603050405020304" pitchFamily="18" charset="0"/>
                <a:cs typeface="Times New Roman" panose="02020603050405020304" pitchFamily="18" charset="0"/>
              </a:rPr>
            </a:br>
            <a:r>
              <a:rPr lang="lt-LT" sz="2400" dirty="0">
                <a:latin typeface="Times New Roman" panose="02020603050405020304" pitchFamily="18" charset="0"/>
                <a:cs typeface="Times New Roman" panose="02020603050405020304" pitchFamily="18" charset="0"/>
              </a:rPr>
              <a:t>- Pagrindine XX a. problema D.Mendelejevas laikė arklių mėšlo utilizaciją.</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0271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0" y="330926"/>
            <a:ext cx="10267406" cy="6209211"/>
          </a:xfrm>
        </p:spPr>
        <p:txBody>
          <a:bodyPr>
            <a:noAutofit/>
          </a:bodyPr>
          <a:lstStyle/>
          <a:p>
            <a:pPr marL="0" indent="0">
              <a:buNone/>
            </a:pPr>
            <a:r>
              <a:rPr lang="lt-LT" sz="4000" dirty="0">
                <a:latin typeface="Times New Roman" panose="02020603050405020304" pitchFamily="18" charset="0"/>
                <a:cs typeface="Times New Roman" panose="02020603050405020304" pitchFamily="18" charset="0"/>
              </a:rPr>
              <a:t>Mendelejevas jo gyvenimo metu buvo prieštaringas skaitmuo. Jo antroji santuoka sukėlė viešų ginčų dėl to, kad jo santuokos nutraukimas dar nebuvo baigtas, o </a:t>
            </a:r>
            <a:r>
              <a:rPr lang="lt-LT" sz="4000" dirty="0" smtClean="0">
                <a:latin typeface="Times New Roman" panose="02020603050405020304" pitchFamily="18" charset="0"/>
                <a:cs typeface="Times New Roman" panose="02020603050405020304" pitchFamily="18" charset="0"/>
              </a:rPr>
              <a:t>Rusijoje </a:t>
            </a:r>
            <a:r>
              <a:rPr lang="lt-LT" sz="4000" dirty="0">
                <a:latin typeface="Times New Roman" panose="02020603050405020304" pitchFamily="18" charset="0"/>
                <a:cs typeface="Times New Roman" panose="02020603050405020304" pitchFamily="18" charset="0"/>
              </a:rPr>
              <a:t>septynerius metus </a:t>
            </a:r>
            <a:r>
              <a:rPr lang="lt-LT" sz="4000" dirty="0" smtClean="0">
                <a:latin typeface="Times New Roman" panose="02020603050405020304" pitchFamily="18" charset="0"/>
                <a:cs typeface="Times New Roman" panose="02020603050405020304" pitchFamily="18" charset="0"/>
              </a:rPr>
              <a:t>reikėjo </a:t>
            </a:r>
            <a:r>
              <a:rPr lang="lt-LT" sz="4000" dirty="0">
                <a:latin typeface="Times New Roman" panose="02020603050405020304" pitchFamily="18" charset="0"/>
                <a:cs typeface="Times New Roman" panose="02020603050405020304" pitchFamily="18" charset="0"/>
              </a:rPr>
              <a:t>išsiskirti, kol jie </a:t>
            </a:r>
            <a:r>
              <a:rPr lang="lt-LT" sz="4000" dirty="0" smtClean="0">
                <a:latin typeface="Times New Roman" panose="02020603050405020304" pitchFamily="18" charset="0"/>
                <a:cs typeface="Times New Roman" panose="02020603050405020304" pitchFamily="18" charset="0"/>
              </a:rPr>
              <a:t>galėtų </a:t>
            </a:r>
            <a:r>
              <a:rPr lang="lt-LT" sz="4000" dirty="0">
                <a:latin typeface="Times New Roman" panose="02020603050405020304" pitchFamily="18" charset="0"/>
                <a:cs typeface="Times New Roman" panose="02020603050405020304" pitchFamily="18" charset="0"/>
              </a:rPr>
              <a:t>susitaikyti su santuoka, o jo santuoka buvo neteisėta. Dėl to Rusijos mokslų akademija atsisakė jam priimti, net jei jis buvo atsakingas už Rusijos chemijos transformaciją.</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24753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426720"/>
            <a:ext cx="8946541" cy="5821679"/>
          </a:xfrm>
        </p:spPr>
        <p:txBody>
          <a:bodyPr>
            <a:normAutofit/>
          </a:bodyPr>
          <a:lstStyle/>
          <a:p>
            <a:pPr marL="0" indent="0">
              <a:buNone/>
            </a:pPr>
            <a:r>
              <a:rPr lang="fi-FI" sz="4400" b="1" dirty="0">
                <a:latin typeface="Times New Roman" panose="02020603050405020304" pitchFamily="18" charset="0"/>
                <a:cs typeface="Times New Roman" panose="02020603050405020304" pitchFamily="18" charset="0"/>
              </a:rPr>
              <a:t>Savo spalvą savaime keičiantys modifikuoti </a:t>
            </a:r>
            <a:r>
              <a:rPr lang="fi-FI" sz="4400" b="1" dirty="0" smtClean="0">
                <a:latin typeface="Times New Roman" panose="02020603050405020304" pitchFamily="18" charset="0"/>
                <a:cs typeface="Times New Roman" panose="02020603050405020304" pitchFamily="18" charset="0"/>
              </a:rPr>
              <a:t>metalai</a:t>
            </a:r>
            <a:r>
              <a:rPr lang="lt-LT" sz="4400" b="1" dirty="0" smtClean="0">
                <a:latin typeface="Times New Roman" panose="02020603050405020304" pitchFamily="18" charset="0"/>
                <a:cs typeface="Times New Roman" panose="02020603050405020304" pitchFamily="18" charset="0"/>
              </a:rPr>
              <a:t>.</a:t>
            </a:r>
            <a:endParaRPr lang="fi-FI" sz="4400" b="1" dirty="0">
              <a:latin typeface="Times New Roman" panose="02020603050405020304" pitchFamily="18" charset="0"/>
              <a:cs typeface="Times New Roman" panose="02020603050405020304" pitchFamily="18" charset="0"/>
            </a:endParaRPr>
          </a:p>
          <a:p>
            <a:endParaRPr lang="en-US" sz="4400" dirty="0">
              <a:latin typeface="Times New Roman" panose="02020603050405020304" pitchFamily="18" charset="0"/>
              <a:cs typeface="Times New Roman" panose="02020603050405020304" pitchFamily="18" charset="0"/>
            </a:endParaRPr>
          </a:p>
        </p:txBody>
      </p:sp>
      <p:pic>
        <p:nvPicPr>
          <p:cNvPr id="4" name="Picture 2" descr="http://www.technologijos.lt/upload/image/n/mokslas/chemija/S-20883/2-1-824palet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4914" y="2255724"/>
            <a:ext cx="6010411" cy="4447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1046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2" y="322218"/>
            <a:ext cx="9570882" cy="6113416"/>
          </a:xfrm>
        </p:spPr>
        <p:txBody>
          <a:bodyPr>
            <a:noAutofit/>
          </a:bodyPr>
          <a:lstStyle/>
          <a:p>
            <a:pPr marL="0" indent="0">
              <a:buNone/>
            </a:pPr>
            <a:r>
              <a:rPr lang="lt-LT" sz="4400" dirty="0">
                <a:latin typeface="Times New Roman" panose="02020603050405020304" pitchFamily="18" charset="0"/>
                <a:cs typeface="Times New Roman" panose="02020603050405020304" pitchFamily="18" charset="0"/>
              </a:rPr>
              <a:t>Modifikuoti metalai, keičiantys spalvą, kuomet atsiduria tam tikrų dujų sklidinoje terpėje, galėtų perspėti vartotojus, jeigu maisto pakuotė buvo pažeista ir į ją pateko oro arba namuose susidarė anglies monoksido perviršis. Šis atradimas galėtų įtakoti tiek pramoninių, tiek komercinių oro kokybės jutiklių gamybą.</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47459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926" y="365760"/>
            <a:ext cx="9718927" cy="6122126"/>
          </a:xfrm>
        </p:spPr>
        <p:txBody>
          <a:bodyPr>
            <a:noAutofit/>
          </a:bodyPr>
          <a:lstStyle/>
          <a:p>
            <a:pPr marL="0" indent="0">
              <a:buNone/>
            </a:pPr>
            <a:r>
              <a:rPr lang="lt-LT" sz="4400" dirty="0">
                <a:latin typeface="Times New Roman" panose="02020603050405020304" pitchFamily="18" charset="0"/>
                <a:cs typeface="Times New Roman" panose="02020603050405020304" pitchFamily="18" charset="0"/>
              </a:rPr>
              <a:t>Rodis, modifikuotas anglies, azoto arba vandenilio pagrindo kompleksais, nusidažo geltona spalva, kuomet yra paveikiamas azoto, tamsiai mėlynai, kai atsiduria deguonies terpėje, ir rudai, aplinkoje esant anglies monoksido. Pasak tyrėjų, šį spalvų žaismą lemia tai, kaip dujos susijungia su pagrindiniu junginio metalu.</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13358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84" y="296092"/>
            <a:ext cx="9762470" cy="5952308"/>
          </a:xfrm>
        </p:spPr>
        <p:txBody>
          <a:bodyPr>
            <a:noAutofit/>
          </a:bodyPr>
          <a:lstStyle/>
          <a:p>
            <a:pPr marL="0" indent="0">
              <a:buNone/>
            </a:pPr>
            <a:r>
              <a:rPr lang="lt-LT" sz="4400" dirty="0">
                <a:latin typeface="Times New Roman" panose="02020603050405020304" pitchFamily="18" charset="0"/>
                <a:cs typeface="Times New Roman" panose="02020603050405020304" pitchFamily="18" charset="0"/>
              </a:rPr>
              <a:t>Rodis yra pagrindinis metalas, naudojamas gaminant katalizės keitiklius, kurie sumažina automobilių išmetamųjų dujų užterštumą. </a:t>
            </a:r>
            <a:r>
              <a:rPr lang="lt-LT" sz="4400" dirty="0" smtClean="0">
                <a:latin typeface="Times New Roman" panose="02020603050405020304" pitchFamily="18" charset="0"/>
                <a:cs typeface="Times New Roman" panose="02020603050405020304" pitchFamily="18" charset="0"/>
              </a:rPr>
              <a:t>Dabar bandoma </a:t>
            </a:r>
            <a:r>
              <a:rPr lang="lt-LT" sz="4400" dirty="0">
                <a:latin typeface="Times New Roman" panose="02020603050405020304" pitchFamily="18" charset="0"/>
                <a:cs typeface="Times New Roman" panose="02020603050405020304" pitchFamily="18" charset="0"/>
              </a:rPr>
              <a:t>išsiaiškinti, ar kobaltas – ženkliai pigesnis metalas už rodį – reaguoja panašiai.</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65807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478972"/>
            <a:ext cx="8946541" cy="5769428"/>
          </a:xfrm>
        </p:spPr>
        <p:txBody>
          <a:bodyPr>
            <a:normAutofit/>
          </a:bodyPr>
          <a:lstStyle/>
          <a:p>
            <a:pPr marL="0" indent="0" algn="ctr">
              <a:buNone/>
            </a:pPr>
            <a:endParaRPr lang="lt-LT" sz="6000" b="1" dirty="0" smtClean="0">
              <a:latin typeface="Times New Roman" panose="02020603050405020304" pitchFamily="18" charset="0"/>
              <a:cs typeface="Times New Roman" panose="02020603050405020304" pitchFamily="18" charset="0"/>
            </a:endParaRPr>
          </a:p>
          <a:p>
            <a:pPr marL="0" indent="0" algn="ctr">
              <a:buNone/>
            </a:pPr>
            <a:endParaRPr lang="lt-LT" sz="6000" b="1" dirty="0">
              <a:latin typeface="Times New Roman" panose="02020603050405020304" pitchFamily="18" charset="0"/>
              <a:cs typeface="Times New Roman" panose="02020603050405020304" pitchFamily="18" charset="0"/>
            </a:endParaRPr>
          </a:p>
          <a:p>
            <a:pPr marL="0" indent="0" algn="ctr">
              <a:buNone/>
            </a:pPr>
            <a:r>
              <a:rPr lang="lt-LT" sz="6000" b="1" dirty="0" smtClean="0">
                <a:latin typeface="Times New Roman" panose="02020603050405020304" pitchFamily="18" charset="0"/>
                <a:cs typeface="Times New Roman" panose="02020603050405020304" pitchFamily="18" charset="0"/>
              </a:rPr>
              <a:t>Į</a:t>
            </a:r>
            <a:r>
              <a:rPr lang="en-US" sz="6000" b="1" dirty="0" err="1" smtClean="0">
                <a:latin typeface="Times New Roman" panose="02020603050405020304" pitchFamily="18" charset="0"/>
                <a:cs typeface="Times New Roman" panose="02020603050405020304" pitchFamily="18" charset="0"/>
              </a:rPr>
              <a:t>domiausi</a:t>
            </a:r>
            <a:r>
              <a:rPr lang="en-US" sz="6000" b="1" dirty="0" smtClean="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faktai</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apie</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chemiją</a:t>
            </a:r>
            <a:r>
              <a:rPr lang="en-US" sz="60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951151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6754" y="148046"/>
            <a:ext cx="10171612" cy="6592388"/>
          </a:xfrm>
        </p:spPr>
        <p:txBody>
          <a:bodyPr>
            <a:noAutofit/>
          </a:bodyPr>
          <a:lstStyle/>
          <a:p>
            <a:pPr fontAlgn="base"/>
            <a:r>
              <a:rPr lang="lt-LT" sz="2800" dirty="0">
                <a:latin typeface="Times New Roman" panose="02020603050405020304" pitchFamily="18" charset="0"/>
                <a:cs typeface="Times New Roman" panose="02020603050405020304" pitchFamily="18" charset="0"/>
              </a:rPr>
              <a:t>Vidutinio keleivinio orlaivio skrydžiui palaikyti reikia iki 80 tonų deguonies. Šis deguonies kiekis sukuria 40 000 hektarų miško.</a:t>
            </a:r>
          </a:p>
          <a:p>
            <a:pPr fontAlgn="base"/>
            <a:r>
              <a:rPr lang="lt-LT" sz="2800" dirty="0">
                <a:latin typeface="Times New Roman" panose="02020603050405020304" pitchFamily="18" charset="0"/>
                <a:cs typeface="Times New Roman" panose="02020603050405020304" pitchFamily="18" charset="0"/>
              </a:rPr>
              <a:t>Iš 1 tonos jūros vandens galite gauti 7 mg aukso.</a:t>
            </a:r>
          </a:p>
          <a:p>
            <a:pPr fontAlgn="base"/>
            <a:r>
              <a:rPr lang="lt-LT" sz="2800" dirty="0">
                <a:latin typeface="Times New Roman" panose="02020603050405020304" pitchFamily="18" charset="0"/>
                <a:cs typeface="Times New Roman" panose="02020603050405020304" pitchFamily="18" charset="0"/>
              </a:rPr>
              <a:t>Iš visų žinomų medžiagų geriausiu garso laidininku laikomas granitas.</a:t>
            </a:r>
          </a:p>
          <a:p>
            <a:pPr fontAlgn="base"/>
            <a:r>
              <a:rPr lang="lt-LT" sz="2800" dirty="0">
                <a:latin typeface="Times New Roman" panose="02020603050405020304" pitchFamily="18" charset="0"/>
                <a:cs typeface="Times New Roman" panose="02020603050405020304" pitchFamily="18" charset="0"/>
              </a:rPr>
              <a:t>Įdomus faktas yra tai, kad muilo burbulas prasiveržia vos per 0,001 sekundės.</a:t>
            </a:r>
          </a:p>
          <a:p>
            <a:pPr fontAlgn="base"/>
            <a:r>
              <a:rPr lang="lt-LT" sz="2800" dirty="0">
                <a:latin typeface="Times New Roman" panose="02020603050405020304" pitchFamily="18" charset="0"/>
                <a:cs typeface="Times New Roman" panose="02020603050405020304" pitchFamily="18" charset="0"/>
              </a:rPr>
              <a:t>Viename litre jūros vandens yra maždaug 20 g druskos.</a:t>
            </a:r>
          </a:p>
          <a:p>
            <a:pPr fontAlgn="base"/>
            <a:r>
              <a:rPr lang="lt-LT" sz="2800" dirty="0" smtClean="0">
                <a:latin typeface="Times New Roman" panose="02020603050405020304" pitchFamily="18" charset="0"/>
                <a:cs typeface="Times New Roman" panose="02020603050405020304" pitchFamily="18" charset="0"/>
              </a:rPr>
              <a:t>Rečiausias </a:t>
            </a:r>
            <a:r>
              <a:rPr lang="lt-LT" sz="2800" dirty="0">
                <a:latin typeface="Times New Roman" panose="02020603050405020304" pitchFamily="18" charset="0"/>
                <a:cs typeface="Times New Roman" panose="02020603050405020304" pitchFamily="18" charset="0"/>
              </a:rPr>
              <a:t>cheminis elementas atmosferoje yra radonas.</a:t>
            </a:r>
          </a:p>
          <a:p>
            <a:pPr fontAlgn="base"/>
            <a:r>
              <a:rPr lang="lt-LT" sz="2800" dirty="0">
                <a:latin typeface="Times New Roman" panose="02020603050405020304" pitchFamily="18" charset="0"/>
                <a:cs typeface="Times New Roman" panose="02020603050405020304" pitchFamily="18" charset="0"/>
              </a:rPr>
              <a:t>Remiantis mokslininkų skaičiavimais, per pastaruosius 5 šimtmečius Žemės masė padidėjo maždaug 1 milijardu tonų.</a:t>
            </a:r>
          </a:p>
          <a:p>
            <a:pPr fontAlgn="base"/>
            <a:r>
              <a:rPr lang="lt-LT" sz="2800" dirty="0">
                <a:latin typeface="Times New Roman" panose="02020603050405020304" pitchFamily="18" charset="0"/>
                <a:cs typeface="Times New Roman" panose="02020603050405020304" pitchFamily="18" charset="0"/>
              </a:rPr>
              <a:t>Geležis 5000 ° C temperatūroje virsta dujine būsena.</a:t>
            </a: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50127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0" y="95794"/>
            <a:ext cx="10093234" cy="6152605"/>
          </a:xfrm>
        </p:spPr>
        <p:txBody>
          <a:bodyPr>
            <a:normAutofit/>
          </a:bodyPr>
          <a:lstStyle/>
          <a:p>
            <a:pPr fontAlgn="base"/>
            <a:endParaRPr lang="lt-LT" sz="2400" dirty="0" smtClean="0">
              <a:latin typeface="Times New Roman" panose="02020603050405020304" pitchFamily="18" charset="0"/>
              <a:cs typeface="Times New Roman" panose="02020603050405020304" pitchFamily="18" charset="0"/>
            </a:endParaRPr>
          </a:p>
          <a:p>
            <a:pPr fontAlgn="base"/>
            <a:r>
              <a:rPr lang="lt-LT" sz="2400" dirty="0" smtClean="0">
                <a:latin typeface="Times New Roman" panose="02020603050405020304" pitchFamily="18" charset="0"/>
                <a:cs typeface="Times New Roman" panose="02020603050405020304" pitchFamily="18" charset="0"/>
              </a:rPr>
              <a:t>Ar </a:t>
            </a:r>
            <a:r>
              <a:rPr lang="lt-LT" sz="2400" dirty="0">
                <a:latin typeface="Times New Roman" panose="02020603050405020304" pitchFamily="18" charset="0"/>
                <a:cs typeface="Times New Roman" panose="02020603050405020304" pitchFamily="18" charset="0"/>
              </a:rPr>
              <a:t>žinojote, kad per 1 minutę Saulė išleidžia tokį energijos kiekį, kurio mūsų planetai pakaktų visiems metams?</a:t>
            </a:r>
          </a:p>
          <a:p>
            <a:pPr fontAlgn="base"/>
            <a:r>
              <a:rPr lang="lt-LT" sz="2400" dirty="0">
                <a:latin typeface="Times New Roman" panose="02020603050405020304" pitchFamily="18" charset="0"/>
                <a:cs typeface="Times New Roman" panose="02020603050405020304" pitchFamily="18" charset="0"/>
              </a:rPr>
              <a:t>Žmogus yra 75% vandens </a:t>
            </a:r>
            <a:r>
              <a:rPr lang="lt-LT" sz="2400" dirty="0" smtClean="0">
                <a:latin typeface="Times New Roman" panose="02020603050405020304" pitchFamily="18" charset="0"/>
                <a:cs typeface="Times New Roman" panose="02020603050405020304" pitchFamily="18" charset="0"/>
              </a:rPr>
              <a:t>.</a:t>
            </a:r>
            <a:endParaRPr lang="lt-LT" sz="2400" dirty="0">
              <a:latin typeface="Times New Roman" panose="02020603050405020304" pitchFamily="18" charset="0"/>
              <a:cs typeface="Times New Roman" panose="02020603050405020304" pitchFamily="18" charset="0"/>
            </a:endParaRPr>
          </a:p>
          <a:p>
            <a:pPr fontAlgn="base"/>
            <a:r>
              <a:rPr lang="lt-LT" sz="2400" dirty="0">
                <a:latin typeface="Times New Roman" panose="02020603050405020304" pitchFamily="18" charset="0"/>
                <a:cs typeface="Times New Roman" panose="02020603050405020304" pitchFamily="18" charset="0"/>
              </a:rPr>
              <a:t>Sunkiausias platinos grynuolis sveria daugiau nei 7 kg.</a:t>
            </a:r>
          </a:p>
          <a:p>
            <a:pPr fontAlgn="base"/>
            <a:r>
              <a:rPr lang="lt-LT" sz="2400" dirty="0" smtClean="0">
                <a:latin typeface="Times New Roman" panose="02020603050405020304" pitchFamily="18" charset="0"/>
                <a:cs typeface="Times New Roman" panose="02020603050405020304" pitchFamily="18" charset="0"/>
              </a:rPr>
              <a:t>Tas </a:t>
            </a:r>
            <a:r>
              <a:rPr lang="lt-LT" sz="2400" dirty="0">
                <a:latin typeface="Times New Roman" panose="02020603050405020304" pitchFamily="18" charset="0"/>
                <a:cs typeface="Times New Roman" panose="02020603050405020304" pitchFamily="18" charset="0"/>
              </a:rPr>
              <a:t>pats vandenilis laikomas gausiausiu cheminiu elementu pasaulyje.</a:t>
            </a:r>
          </a:p>
          <a:p>
            <a:pPr fontAlgn="base"/>
            <a:r>
              <a:rPr lang="lt-LT" sz="2400" dirty="0">
                <a:latin typeface="Times New Roman" panose="02020603050405020304" pitchFamily="18" charset="0"/>
                <a:cs typeface="Times New Roman" panose="02020603050405020304" pitchFamily="18" charset="0"/>
              </a:rPr>
              <a:t>Ausų vaškas apsaugo mūsų kūną nuo kenksmingų bakterijų ir mikroorganizmų.</a:t>
            </a:r>
          </a:p>
          <a:p>
            <a:pPr fontAlgn="base"/>
            <a:r>
              <a:rPr lang="lt-LT" sz="2400" dirty="0">
                <a:latin typeface="Times New Roman" panose="02020603050405020304" pitchFamily="18" charset="0"/>
                <a:cs typeface="Times New Roman" panose="02020603050405020304" pitchFamily="18" charset="0"/>
              </a:rPr>
              <a:t>Vos per 1 sekundę žmogaus smegenyse įvyksta iki 100 000 cheminių reakcijų.</a:t>
            </a:r>
          </a:p>
          <a:p>
            <a:pPr fontAlgn="base"/>
            <a:r>
              <a:rPr lang="lt-LT" sz="2400" dirty="0" smtClean="0">
                <a:latin typeface="Times New Roman" panose="02020603050405020304" pitchFamily="18" charset="0"/>
                <a:cs typeface="Times New Roman" panose="02020603050405020304" pitchFamily="18" charset="0"/>
              </a:rPr>
              <a:t>Ne </a:t>
            </a:r>
            <a:r>
              <a:rPr lang="lt-LT" sz="2400" dirty="0">
                <a:latin typeface="Times New Roman" panose="02020603050405020304" pitchFamily="18" charset="0"/>
                <a:cs typeface="Times New Roman" panose="02020603050405020304" pitchFamily="18" charset="0"/>
              </a:rPr>
              <a:t>visi žino, kad sidabras turi baktericidinių savybių, kurios padeda išvalyti vandenį nuo virusų ir kenksmingų bakterijų</a:t>
            </a:r>
            <a:r>
              <a:rPr lang="lt-LT" sz="2400" dirty="0" smtClean="0">
                <a:latin typeface="Times New Roman" panose="02020603050405020304" pitchFamily="18" charset="0"/>
                <a:cs typeface="Times New Roman" panose="02020603050405020304" pitchFamily="18" charset="0"/>
              </a:rPr>
              <a:t>.</a:t>
            </a:r>
          </a:p>
          <a:p>
            <a:pPr fontAlgn="base"/>
            <a:r>
              <a:rPr lang="lt-LT" sz="2400" dirty="0">
                <a:latin typeface="Times New Roman" panose="02020603050405020304" pitchFamily="18" charset="0"/>
                <a:cs typeface="Times New Roman" panose="02020603050405020304" pitchFamily="18" charset="0"/>
              </a:rPr>
              <a:t>Jei 100 milijonų vandenilio atomų sulankstoma į vieną liniją, tai bus 1 cm.</a:t>
            </a:r>
          </a:p>
          <a:p>
            <a:pPr fontAlgn="base"/>
            <a:endParaRPr lang="lt-L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5738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ieni valgo tik baltymus, kiti giria trynius: kuri kiaušinių dalis vertingesnė?"/>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80755" y="156755"/>
            <a:ext cx="8456022" cy="6148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1076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926" y="426720"/>
            <a:ext cx="9832139" cy="6187439"/>
          </a:xfrm>
        </p:spPr>
        <p:txBody>
          <a:bodyPr>
            <a:normAutofit lnSpcReduction="10000"/>
          </a:bodyPr>
          <a:lstStyle/>
          <a:p>
            <a:pPr fontAlgn="base"/>
            <a:r>
              <a:rPr lang="lt-LT" sz="3200" dirty="0" smtClean="0">
                <a:latin typeface="Times New Roman" panose="02020603050405020304" pitchFamily="18" charset="0"/>
                <a:cs typeface="Times New Roman" panose="02020603050405020304" pitchFamily="18" charset="0"/>
              </a:rPr>
              <a:t>Ar </a:t>
            </a:r>
            <a:r>
              <a:rPr lang="lt-LT" sz="3200" dirty="0">
                <a:latin typeface="Times New Roman" panose="02020603050405020304" pitchFamily="18" charset="0"/>
                <a:cs typeface="Times New Roman" panose="02020603050405020304" pitchFamily="18" charset="0"/>
              </a:rPr>
              <a:t>žinojote, kad karštas vanduo virsta ledu greičiau nei šaltas?</a:t>
            </a:r>
          </a:p>
          <a:p>
            <a:pPr fontAlgn="base"/>
            <a:r>
              <a:rPr lang="lt-LT" sz="3200" dirty="0" smtClean="0">
                <a:latin typeface="Times New Roman" panose="02020603050405020304" pitchFamily="18" charset="0"/>
                <a:cs typeface="Times New Roman" panose="02020603050405020304" pitchFamily="18" charset="0"/>
              </a:rPr>
              <a:t>Kad </a:t>
            </a:r>
            <a:r>
              <a:rPr lang="lt-LT" sz="3200" dirty="0">
                <a:latin typeface="Times New Roman" panose="02020603050405020304" pitchFamily="18" charset="0"/>
                <a:cs typeface="Times New Roman" panose="02020603050405020304" pitchFamily="18" charset="0"/>
              </a:rPr>
              <a:t>liepsna būtų žalia, pakanka į ją įpilti boro.</a:t>
            </a:r>
          </a:p>
          <a:p>
            <a:pPr fontAlgn="base"/>
            <a:r>
              <a:rPr lang="lt-LT" sz="3200" dirty="0">
                <a:latin typeface="Times New Roman" panose="02020603050405020304" pitchFamily="18" charset="0"/>
                <a:cs typeface="Times New Roman" panose="02020603050405020304" pitchFamily="18" charset="0"/>
              </a:rPr>
              <a:t>Azotas sugeba išprovokuoti protą.</a:t>
            </a:r>
          </a:p>
          <a:p>
            <a:pPr fontAlgn="base"/>
            <a:r>
              <a:rPr lang="lt-LT" sz="3200" dirty="0">
                <a:latin typeface="Times New Roman" panose="02020603050405020304" pitchFamily="18" charset="0"/>
                <a:cs typeface="Times New Roman" panose="02020603050405020304" pitchFamily="18" charset="0"/>
              </a:rPr>
              <a:t>Plienui sustiprinti naudojamas toks cheminis elementas kaip vanadis.</a:t>
            </a:r>
          </a:p>
          <a:p>
            <a:pPr fontAlgn="base"/>
            <a:r>
              <a:rPr lang="lt-LT" sz="3200" dirty="0">
                <a:latin typeface="Times New Roman" panose="02020603050405020304" pitchFamily="18" charset="0"/>
                <a:cs typeface="Times New Roman" panose="02020603050405020304" pitchFamily="18" charset="0"/>
              </a:rPr>
              <a:t>Jei elektra praeina per neoną, ji šviečia raudonai.</a:t>
            </a:r>
          </a:p>
          <a:p>
            <a:pPr fontAlgn="base"/>
            <a:r>
              <a:rPr lang="lt-LT" sz="3200" dirty="0">
                <a:latin typeface="Times New Roman" panose="02020603050405020304" pitchFamily="18" charset="0"/>
                <a:cs typeface="Times New Roman" panose="02020603050405020304" pitchFamily="18" charset="0"/>
              </a:rPr>
              <a:t>Gaminant degtukus naudojama ne tik siera, bet ir fosforas.</a:t>
            </a:r>
          </a:p>
          <a:p>
            <a:pPr fontAlgn="base"/>
            <a:r>
              <a:rPr lang="lt-LT" sz="3200" dirty="0">
                <a:latin typeface="Times New Roman" panose="02020603050405020304" pitchFamily="18" charset="0"/>
                <a:cs typeface="Times New Roman" panose="02020603050405020304" pitchFamily="18" charset="0"/>
              </a:rPr>
              <a:t>Anglies dioksidas gali gaminti daug įvairių medžiagų.</a:t>
            </a:r>
          </a:p>
          <a:p>
            <a:pPr fontAlgn="base"/>
            <a:r>
              <a:rPr lang="lt-LT" sz="3200" dirty="0">
                <a:latin typeface="Times New Roman" panose="02020603050405020304" pitchFamily="18" charset="0"/>
                <a:cs typeface="Times New Roman" panose="02020603050405020304" pitchFamily="18" charset="0"/>
              </a:rPr>
              <a:t>Didžiausias kalcio kiekis yra pieno produktuose.</a:t>
            </a:r>
          </a:p>
          <a:p>
            <a:endParaRPr lang="en-US" dirty="0"/>
          </a:p>
        </p:txBody>
      </p:sp>
    </p:spTree>
    <p:extLst>
      <p:ext uri="{BB962C8B-B14F-4D97-AF65-F5344CB8AC3E}">
        <p14:creationId xmlns:p14="http://schemas.microsoft.com/office/powerpoint/2010/main" val="9544644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0" y="200297"/>
            <a:ext cx="10189029" cy="6374673"/>
          </a:xfrm>
        </p:spPr>
        <p:txBody>
          <a:bodyPr>
            <a:normAutofit/>
          </a:bodyPr>
          <a:lstStyle/>
          <a:p>
            <a:pPr fontAlgn="base"/>
            <a:r>
              <a:rPr lang="lt-LT" sz="2800" dirty="0">
                <a:latin typeface="Times New Roman" panose="02020603050405020304" pitchFamily="18" charset="0"/>
                <a:cs typeface="Times New Roman" panose="02020603050405020304" pitchFamily="18" charset="0"/>
              </a:rPr>
              <a:t>Įdomus faktas yra tas, kad manganas gali sukelti organizmo intoksikaciją.</a:t>
            </a:r>
          </a:p>
          <a:p>
            <a:pPr fontAlgn="base"/>
            <a:r>
              <a:rPr lang="lt-LT" sz="2800" dirty="0">
                <a:latin typeface="Times New Roman" panose="02020603050405020304" pitchFamily="18" charset="0"/>
                <a:cs typeface="Times New Roman" panose="02020603050405020304" pitchFamily="18" charset="0"/>
              </a:rPr>
              <a:t>Kobaltas naudojamas magnetų gamybai.</a:t>
            </a:r>
          </a:p>
          <a:p>
            <a:pPr fontAlgn="base"/>
            <a:r>
              <a:rPr lang="lt-LT" sz="2800" dirty="0" smtClean="0">
                <a:latin typeface="Times New Roman" panose="02020603050405020304" pitchFamily="18" charset="0"/>
                <a:cs typeface="Times New Roman" panose="02020603050405020304" pitchFamily="18" charset="0"/>
              </a:rPr>
              <a:t>Įdomu</a:t>
            </a:r>
            <a:r>
              <a:rPr lang="lt-LT" sz="2800" dirty="0">
                <a:latin typeface="Times New Roman" panose="02020603050405020304" pitchFamily="18" charset="0"/>
                <a:cs typeface="Times New Roman" panose="02020603050405020304" pitchFamily="18" charset="0"/>
              </a:rPr>
              <a:t>, kad </a:t>
            </a:r>
            <a:r>
              <a:rPr lang="lt-LT" sz="2800" dirty="0" smtClean="0">
                <a:latin typeface="Times New Roman" panose="02020603050405020304" pitchFamily="18" charset="0"/>
                <a:cs typeface="Times New Roman" panose="02020603050405020304" pitchFamily="18" charset="0"/>
              </a:rPr>
              <a:t>galio </a:t>
            </a:r>
            <a:r>
              <a:rPr lang="lt-LT" sz="2800" dirty="0">
                <a:latin typeface="Times New Roman" panose="02020603050405020304" pitchFamily="18" charset="0"/>
                <a:cs typeface="Times New Roman" panose="02020603050405020304" pitchFamily="18" charset="0"/>
              </a:rPr>
              <a:t>šaukštai gali ištirpti karštame vandenyje.</a:t>
            </a:r>
          </a:p>
          <a:p>
            <a:pPr fontAlgn="base"/>
            <a:r>
              <a:rPr lang="lt-LT" sz="2800" dirty="0">
                <a:latin typeface="Times New Roman" panose="02020603050405020304" pitchFamily="18" charset="0"/>
                <a:cs typeface="Times New Roman" panose="02020603050405020304" pitchFamily="18" charset="0"/>
              </a:rPr>
              <a:t>Staigiai lenkiantis, cheminis elementas indiumas daro griežtą garsą.</a:t>
            </a:r>
          </a:p>
          <a:p>
            <a:pPr fontAlgn="base"/>
            <a:r>
              <a:rPr lang="lt-LT" sz="2800" dirty="0">
                <a:latin typeface="Times New Roman" panose="02020603050405020304" pitchFamily="18" charset="0"/>
                <a:cs typeface="Times New Roman" panose="02020603050405020304" pitchFamily="18" charset="0"/>
              </a:rPr>
              <a:t>Cezis laikomas aktyviausiu metalu </a:t>
            </a:r>
            <a:r>
              <a:rPr lang="lt-LT" sz="2800" dirty="0" smtClean="0">
                <a:latin typeface="Times New Roman" panose="02020603050405020304" pitchFamily="18" charset="0"/>
                <a:cs typeface="Times New Roman" panose="02020603050405020304" pitchFamily="18" charset="0"/>
              </a:rPr>
              <a:t>.</a:t>
            </a:r>
            <a:endParaRPr lang="lt-LT" sz="2800" dirty="0">
              <a:latin typeface="Times New Roman" panose="02020603050405020304" pitchFamily="18" charset="0"/>
              <a:cs typeface="Times New Roman" panose="02020603050405020304" pitchFamily="18" charset="0"/>
            </a:endParaRPr>
          </a:p>
          <a:p>
            <a:pPr fontAlgn="base"/>
            <a:r>
              <a:rPr lang="lt-LT" sz="2800" dirty="0">
                <a:latin typeface="Times New Roman" panose="02020603050405020304" pitchFamily="18" charset="0"/>
                <a:cs typeface="Times New Roman" panose="02020603050405020304" pitchFamily="18" charset="0"/>
              </a:rPr>
              <a:t>Vienas iš ugniai atspariausių metalų yra volframas. Iš jo kaitrinėse lempose gaminamos spiralės.</a:t>
            </a:r>
          </a:p>
          <a:p>
            <a:pPr fontAlgn="base"/>
            <a:r>
              <a:rPr lang="lt-LT" sz="2800" dirty="0">
                <a:latin typeface="Times New Roman" panose="02020603050405020304" pitchFamily="18" charset="0"/>
                <a:cs typeface="Times New Roman" panose="02020603050405020304" pitchFamily="18" charset="0"/>
              </a:rPr>
              <a:t>Gyvsidabris turi žemiausią lydymosi temperatūrą.</a:t>
            </a:r>
          </a:p>
          <a:p>
            <a:pPr fontAlgn="base"/>
            <a:r>
              <a:rPr lang="lt-LT" sz="2800" dirty="0">
                <a:latin typeface="Times New Roman" panose="02020603050405020304" pitchFamily="18" charset="0"/>
                <a:cs typeface="Times New Roman" panose="02020603050405020304" pitchFamily="18" charset="0"/>
              </a:rPr>
              <a:t>Mažas metanolio kiekis gali prarasti regėjimą.</a:t>
            </a:r>
          </a:p>
          <a:p>
            <a:pPr fontAlgn="base"/>
            <a:r>
              <a:rPr lang="lt-LT" sz="2800" dirty="0">
                <a:latin typeface="Times New Roman" panose="02020603050405020304" pitchFamily="18" charset="0"/>
                <a:cs typeface="Times New Roman" panose="02020603050405020304" pitchFamily="18" charset="0"/>
              </a:rPr>
              <a:t>Pasirodo, kad karštame vandenyje neįmanoma pašalinti dėmių iš baltymų produktų.</a:t>
            </a:r>
          </a:p>
          <a:p>
            <a:endParaRPr lang="en-US" dirty="0"/>
          </a:p>
        </p:txBody>
      </p:sp>
    </p:spTree>
    <p:extLst>
      <p:ext uri="{BB962C8B-B14F-4D97-AF65-F5344CB8AC3E}">
        <p14:creationId xmlns:p14="http://schemas.microsoft.com/office/powerpoint/2010/main" val="42752891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1258" y="0"/>
            <a:ext cx="9788596" cy="6653349"/>
          </a:xfrm>
        </p:spPr>
        <p:txBody>
          <a:bodyPr>
            <a:noAutofit/>
          </a:bodyPr>
          <a:lstStyle/>
          <a:p>
            <a:pPr marL="0" indent="0">
              <a:buNone/>
            </a:pPr>
            <a:r>
              <a:rPr lang="lt-LT" sz="2400" dirty="0">
                <a:latin typeface="Times New Roman" panose="02020603050405020304" pitchFamily="18" charset="0"/>
                <a:cs typeface="Times New Roman" panose="02020603050405020304" pitchFamily="18" charset="0"/>
              </a:rPr>
              <a:t>Norint užtikrinti standartinį šiuolaikinio orlaivio skrydį, reikia apie 80 tonų deguonies. Tiek pat deguonies susidaro 40 tūkstančių hektarų miško fotosintezės metu.</a:t>
            </a:r>
            <a:br>
              <a:rPr lang="lt-LT" sz="2400" dirty="0">
                <a:latin typeface="Times New Roman" panose="02020603050405020304" pitchFamily="18" charset="0"/>
                <a:cs typeface="Times New Roman" panose="02020603050405020304" pitchFamily="18" charset="0"/>
              </a:rPr>
            </a:br>
            <a:r>
              <a:rPr lang="lt-LT" sz="2400" dirty="0">
                <a:latin typeface="Times New Roman" panose="02020603050405020304" pitchFamily="18" charset="0"/>
                <a:cs typeface="Times New Roman" panose="02020603050405020304" pitchFamily="18" charset="0"/>
              </a:rPr>
              <a:t>Viename litre jūros vandens yra apie dvidešimt gramų druskos. </a:t>
            </a:r>
            <a:endParaRPr lang="lt-LT" sz="2400" dirty="0" smtClean="0">
              <a:latin typeface="Times New Roman" panose="02020603050405020304" pitchFamily="18" charset="0"/>
              <a:cs typeface="Times New Roman" panose="02020603050405020304" pitchFamily="18" charset="0"/>
            </a:endParaRPr>
          </a:p>
          <a:p>
            <a:pPr marL="0" indent="0">
              <a:buNone/>
            </a:pPr>
            <a:r>
              <a:rPr lang="lt-LT" sz="2400" dirty="0" smtClean="0">
                <a:latin typeface="Times New Roman" panose="02020603050405020304" pitchFamily="18" charset="0"/>
                <a:cs typeface="Times New Roman" panose="02020603050405020304" pitchFamily="18" charset="0"/>
              </a:rPr>
              <a:t>Vienos </a:t>
            </a:r>
            <a:r>
              <a:rPr lang="lt-LT" sz="2400" dirty="0">
                <a:latin typeface="Times New Roman" panose="02020603050405020304" pitchFamily="18" charset="0"/>
                <a:cs typeface="Times New Roman" panose="02020603050405020304" pitchFamily="18" charset="0"/>
              </a:rPr>
              <a:t>grandinės 100 milijonų vandenilio atomų ilgis yra vienas centimetras</a:t>
            </a:r>
            <a:r>
              <a:rPr lang="lt-LT" sz="2400" dirty="0" smtClean="0">
                <a:latin typeface="Times New Roman" panose="02020603050405020304" pitchFamily="18" charset="0"/>
                <a:cs typeface="Times New Roman" panose="02020603050405020304" pitchFamily="18" charset="0"/>
              </a:rPr>
              <a:t>.</a:t>
            </a:r>
          </a:p>
          <a:p>
            <a:pPr marL="0" indent="0">
              <a:buNone/>
            </a:pPr>
            <a:r>
              <a:rPr lang="lt-LT" sz="2400" dirty="0" smtClean="0">
                <a:latin typeface="Times New Roman" panose="02020603050405020304" pitchFamily="18" charset="0"/>
                <a:cs typeface="Times New Roman" panose="02020603050405020304" pitchFamily="18" charset="0"/>
              </a:rPr>
              <a:t> </a:t>
            </a:r>
            <a:r>
              <a:rPr lang="lt-LT" sz="2400" dirty="0">
                <a:latin typeface="Times New Roman" panose="02020603050405020304" pitchFamily="18" charset="0"/>
                <a:cs typeface="Times New Roman" panose="02020603050405020304" pitchFamily="18" charset="0"/>
              </a:rPr>
              <a:t>Iš vienos tonos pasaulio vandenynų galima išgauti apie 7 mg aukso. </a:t>
            </a:r>
            <a:endParaRPr lang="lt-LT" sz="2400" dirty="0" smtClean="0">
              <a:latin typeface="Times New Roman" panose="02020603050405020304" pitchFamily="18" charset="0"/>
              <a:cs typeface="Times New Roman" panose="02020603050405020304" pitchFamily="18" charset="0"/>
            </a:endParaRPr>
          </a:p>
          <a:p>
            <a:pPr marL="0" indent="0">
              <a:buNone/>
            </a:pPr>
            <a:r>
              <a:rPr lang="lt-LT" sz="2400" dirty="0" smtClean="0">
                <a:latin typeface="Times New Roman" panose="02020603050405020304" pitchFamily="18" charset="0"/>
                <a:cs typeface="Times New Roman" panose="02020603050405020304" pitchFamily="18" charset="0"/>
              </a:rPr>
              <a:t>Apie </a:t>
            </a:r>
            <a:r>
              <a:rPr lang="lt-LT" sz="2400" dirty="0">
                <a:latin typeface="Times New Roman" panose="02020603050405020304" pitchFamily="18" charset="0"/>
                <a:cs typeface="Times New Roman" panose="02020603050405020304" pitchFamily="18" charset="0"/>
              </a:rPr>
              <a:t>75% vandens yra žmogaus organizme</a:t>
            </a:r>
            <a:r>
              <a:rPr lang="lt-LT" sz="2400" dirty="0" smtClean="0">
                <a:latin typeface="Times New Roman" panose="02020603050405020304" pitchFamily="18" charset="0"/>
                <a:cs typeface="Times New Roman" panose="02020603050405020304" pitchFamily="18" charset="0"/>
              </a:rPr>
              <a:t>.</a:t>
            </a:r>
          </a:p>
          <a:p>
            <a:pPr marL="0" indent="0">
              <a:buNone/>
            </a:pPr>
            <a:r>
              <a:rPr lang="lt-LT" sz="2400" dirty="0" smtClean="0">
                <a:latin typeface="Times New Roman" panose="02020603050405020304" pitchFamily="18" charset="0"/>
                <a:cs typeface="Times New Roman" panose="02020603050405020304" pitchFamily="18" charset="0"/>
              </a:rPr>
              <a:t> Per </a:t>
            </a:r>
            <a:r>
              <a:rPr lang="lt-LT" sz="2400" dirty="0">
                <a:latin typeface="Times New Roman" panose="02020603050405020304" pitchFamily="18" charset="0"/>
                <a:cs typeface="Times New Roman" panose="02020603050405020304" pitchFamily="18" charset="0"/>
              </a:rPr>
              <a:t>pastaruosius penkis šimtmečius mūsų planetos masė padidėjo milijardu tonų. </a:t>
            </a:r>
            <a:endParaRPr lang="lt-LT" sz="2400" dirty="0" smtClean="0">
              <a:latin typeface="Times New Roman" panose="02020603050405020304" pitchFamily="18" charset="0"/>
              <a:cs typeface="Times New Roman" panose="02020603050405020304" pitchFamily="18" charset="0"/>
            </a:endParaRPr>
          </a:p>
          <a:p>
            <a:pPr marL="0" indent="0">
              <a:buNone/>
            </a:pPr>
            <a:r>
              <a:rPr lang="lt-LT" sz="2400" dirty="0" smtClean="0">
                <a:latin typeface="Times New Roman" panose="02020603050405020304" pitchFamily="18" charset="0"/>
                <a:cs typeface="Times New Roman" panose="02020603050405020304" pitchFamily="18" charset="0"/>
              </a:rPr>
              <a:t>Subtiliausias </a:t>
            </a:r>
            <a:r>
              <a:rPr lang="lt-LT" sz="2400" dirty="0">
                <a:latin typeface="Times New Roman" panose="02020603050405020304" pitchFamily="18" charset="0"/>
                <a:cs typeface="Times New Roman" panose="02020603050405020304" pitchFamily="18" charset="0"/>
              </a:rPr>
              <a:t>dalykas, kurį žmogus gali pamatyti, yra muilo burbulo sienos</a:t>
            </a:r>
            <a:r>
              <a:rPr lang="lt-LT" sz="2400" dirty="0" smtClean="0">
                <a:latin typeface="Times New Roman" panose="02020603050405020304" pitchFamily="18" charset="0"/>
                <a:cs typeface="Times New Roman" panose="02020603050405020304" pitchFamily="18" charset="0"/>
              </a:rPr>
              <a:t>.</a:t>
            </a:r>
          </a:p>
          <a:p>
            <a:pPr marL="0" indent="0">
              <a:buNone/>
            </a:pPr>
            <a:r>
              <a:rPr lang="lt-LT" sz="2400" dirty="0" smtClean="0">
                <a:latin typeface="Times New Roman" panose="02020603050405020304" pitchFamily="18" charset="0"/>
                <a:cs typeface="Times New Roman" panose="02020603050405020304" pitchFamily="18" charset="0"/>
              </a:rPr>
              <a:t>0,001 </a:t>
            </a:r>
            <a:r>
              <a:rPr lang="lt-LT" sz="2400" dirty="0">
                <a:latin typeface="Times New Roman" panose="02020603050405020304" pitchFamily="18" charset="0"/>
                <a:cs typeface="Times New Roman" panose="02020603050405020304" pitchFamily="18" charset="0"/>
              </a:rPr>
              <a:t>sekundės - muilo burbulo sprogimo greitis</a:t>
            </a:r>
            <a:r>
              <a:rPr lang="lt-LT" sz="2400" dirty="0" smtClean="0">
                <a:latin typeface="Times New Roman" panose="02020603050405020304" pitchFamily="18" charset="0"/>
                <a:cs typeface="Times New Roman" panose="02020603050405020304" pitchFamily="18" charset="0"/>
              </a:rPr>
              <a:t>.</a:t>
            </a:r>
          </a:p>
          <a:p>
            <a:pPr marL="0" indent="0">
              <a:buNone/>
            </a:pPr>
            <a:r>
              <a:rPr lang="lt-LT" sz="2400" dirty="0" smtClean="0">
                <a:latin typeface="Times New Roman" panose="02020603050405020304" pitchFamily="18" charset="0"/>
                <a:cs typeface="Times New Roman" panose="02020603050405020304" pitchFamily="18" charset="0"/>
              </a:rPr>
              <a:t> Esant </a:t>
            </a:r>
            <a:r>
              <a:rPr lang="lt-LT" sz="2400" dirty="0">
                <a:latin typeface="Times New Roman" panose="02020603050405020304" pitchFamily="18" charset="0"/>
                <a:cs typeface="Times New Roman" panose="02020603050405020304" pitchFamily="18" charset="0"/>
              </a:rPr>
              <a:t>5000 laipsnių Celsijaus temperatūrai, geležis virsta dujinė </a:t>
            </a:r>
            <a:r>
              <a:rPr lang="lt-LT" sz="2400" dirty="0" smtClean="0">
                <a:latin typeface="Times New Roman" panose="02020603050405020304" pitchFamily="18" charset="0"/>
                <a:cs typeface="Times New Roman" panose="02020603050405020304" pitchFamily="18" charset="0"/>
              </a:rPr>
              <a:t>būsena</a:t>
            </a:r>
          </a:p>
          <a:p>
            <a:pPr marL="0" indent="0">
              <a:buNone/>
            </a:pPr>
            <a:r>
              <a:rPr lang="lt-LT" sz="2400" dirty="0" smtClean="0">
                <a:latin typeface="Times New Roman" panose="02020603050405020304" pitchFamily="18" charset="0"/>
                <a:cs typeface="Times New Roman" panose="02020603050405020304" pitchFamily="18" charset="0"/>
              </a:rPr>
              <a:t>Saulė </a:t>
            </a:r>
            <a:r>
              <a:rPr lang="lt-LT" sz="2400" dirty="0">
                <a:latin typeface="Times New Roman" panose="02020603050405020304" pitchFamily="18" charset="0"/>
                <a:cs typeface="Times New Roman" panose="02020603050405020304" pitchFamily="18" charset="0"/>
              </a:rPr>
              <a:t>per minutę pagamina daugiau energijos, nei mūsų planetai reikia ištisus metus.</a:t>
            </a:r>
            <a:br>
              <a:rPr lang="lt-LT"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07620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84" y="287383"/>
            <a:ext cx="9762470" cy="6305005"/>
          </a:xfrm>
        </p:spPr>
        <p:txBody>
          <a:bodyPr>
            <a:noAutofit/>
          </a:bodyPr>
          <a:lstStyle/>
          <a:p>
            <a:pPr marL="0" indent="0">
              <a:buNone/>
            </a:pPr>
            <a:r>
              <a:rPr lang="lt-LT" sz="3200" dirty="0">
                <a:latin typeface="Times New Roman" panose="02020603050405020304" pitchFamily="18" charset="0"/>
                <a:cs typeface="Times New Roman" panose="02020603050405020304" pitchFamily="18" charset="0"/>
              </a:rPr>
              <a:t>Granitas laikomas geriausiu garso laidininku, lyginant su oru. </a:t>
            </a:r>
            <a:r>
              <a:rPr lang="lt-LT" sz="3200" dirty="0" smtClean="0">
                <a:latin typeface="Times New Roman" panose="02020603050405020304" pitchFamily="18" charset="0"/>
                <a:cs typeface="Times New Roman" panose="02020603050405020304" pitchFamily="18" charset="0"/>
              </a:rPr>
              <a:t> </a:t>
            </a:r>
          </a:p>
          <a:p>
            <a:pPr marL="0" indent="0">
              <a:buNone/>
            </a:pPr>
            <a:r>
              <a:rPr lang="lt-LT" sz="3200" dirty="0" smtClean="0">
                <a:latin typeface="Times New Roman" panose="02020603050405020304" pitchFamily="18" charset="0"/>
                <a:cs typeface="Times New Roman" panose="02020603050405020304" pitchFamily="18" charset="0"/>
              </a:rPr>
              <a:t>Didžiausias </a:t>
            </a:r>
            <a:r>
              <a:rPr lang="lt-LT" sz="3200" dirty="0">
                <a:latin typeface="Times New Roman" panose="02020603050405020304" pitchFamily="18" charset="0"/>
                <a:cs typeface="Times New Roman" panose="02020603050405020304" pitchFamily="18" charset="0"/>
              </a:rPr>
              <a:t>platinos grynuolis sveria daugiau nei 7 kilogramus. </a:t>
            </a:r>
            <a:endParaRPr lang="lt-LT" sz="3200" dirty="0" smtClean="0">
              <a:latin typeface="Times New Roman" panose="02020603050405020304" pitchFamily="18" charset="0"/>
              <a:cs typeface="Times New Roman" panose="02020603050405020304" pitchFamily="18" charset="0"/>
            </a:endParaRPr>
          </a:p>
          <a:p>
            <a:pPr marL="0" indent="0">
              <a:buNone/>
            </a:pPr>
            <a:r>
              <a:rPr lang="lt-LT" sz="3200" dirty="0" smtClean="0">
                <a:latin typeface="Times New Roman" panose="02020603050405020304" pitchFamily="18" charset="0"/>
                <a:cs typeface="Times New Roman" panose="02020603050405020304" pitchFamily="18" charset="0"/>
              </a:rPr>
              <a:t>Josephas </a:t>
            </a:r>
            <a:r>
              <a:rPr lang="lt-LT" sz="3200" dirty="0">
                <a:latin typeface="Times New Roman" panose="02020603050405020304" pitchFamily="18" charset="0"/>
                <a:cs typeface="Times New Roman" panose="02020603050405020304" pitchFamily="18" charset="0"/>
              </a:rPr>
              <a:t>Blackas 1754 metais atrado anglies dioksidą. </a:t>
            </a:r>
          </a:p>
          <a:p>
            <a:pPr marL="0" indent="0">
              <a:buNone/>
            </a:pPr>
            <a:r>
              <a:rPr lang="lt-LT" sz="3200" dirty="0" smtClean="0">
                <a:latin typeface="Times New Roman" panose="02020603050405020304" pitchFamily="18" charset="0"/>
                <a:cs typeface="Times New Roman" panose="02020603050405020304" pitchFamily="18" charset="0"/>
              </a:rPr>
              <a:t> </a:t>
            </a:r>
            <a:r>
              <a:rPr lang="lt-LT" sz="3200" dirty="0">
                <a:latin typeface="Times New Roman" panose="02020603050405020304" pitchFamily="18" charset="0"/>
                <a:cs typeface="Times New Roman" panose="02020603050405020304" pitchFamily="18" charset="0"/>
              </a:rPr>
              <a:t>Sojos padažo įtakoje įvyksta cheminė reakcija, dėl kurios nužudyti kalmarai „šoka“ lėkštėje. </a:t>
            </a:r>
            <a:endParaRPr lang="lt-LT" sz="3200" dirty="0" smtClean="0">
              <a:latin typeface="Times New Roman" panose="02020603050405020304" pitchFamily="18" charset="0"/>
              <a:cs typeface="Times New Roman" panose="02020603050405020304" pitchFamily="18" charset="0"/>
            </a:endParaRPr>
          </a:p>
          <a:p>
            <a:pPr marL="0" indent="0">
              <a:buNone/>
            </a:pPr>
            <a:r>
              <a:rPr lang="lt-LT" sz="3200" dirty="0" smtClean="0">
                <a:latin typeface="Times New Roman" panose="02020603050405020304" pitchFamily="18" charset="0"/>
                <a:cs typeface="Times New Roman" panose="02020603050405020304" pitchFamily="18" charset="0"/>
              </a:rPr>
              <a:t>Medžiagos </a:t>
            </a:r>
            <a:r>
              <a:rPr lang="lt-LT" sz="3200" dirty="0">
                <a:latin typeface="Times New Roman" panose="02020603050405020304" pitchFamily="18" charset="0"/>
                <a:cs typeface="Times New Roman" panose="02020603050405020304" pitchFamily="18" charset="0"/>
              </a:rPr>
              <a:t>perėjimas iš kietos į dujinę būseną chemijoje vadinamas sublimacija. </a:t>
            </a:r>
            <a:endParaRPr lang="lt-LT" sz="3200" dirty="0" smtClean="0">
              <a:latin typeface="Times New Roman" panose="02020603050405020304" pitchFamily="18" charset="0"/>
              <a:cs typeface="Times New Roman" panose="02020603050405020304" pitchFamily="18" charset="0"/>
            </a:endParaRPr>
          </a:p>
          <a:p>
            <a:pPr marL="0" indent="0">
              <a:buNone/>
            </a:pPr>
            <a:r>
              <a:rPr lang="lt-LT" sz="3200" dirty="0" smtClean="0">
                <a:latin typeface="Times New Roman" panose="02020603050405020304" pitchFamily="18" charset="0"/>
                <a:cs typeface="Times New Roman" panose="02020603050405020304" pitchFamily="18" charset="0"/>
              </a:rPr>
              <a:t>Be </a:t>
            </a:r>
            <a:r>
              <a:rPr lang="lt-LT" sz="3200" dirty="0">
                <a:latin typeface="Times New Roman" panose="02020603050405020304" pitchFamily="18" charset="0"/>
                <a:cs typeface="Times New Roman" panose="02020603050405020304" pitchFamily="18" charset="0"/>
              </a:rPr>
              <a:t>gyvsidabrio kambario temperatūroje skysta medžiaga praeina francis ir galis.</a:t>
            </a:r>
            <a:br>
              <a:rPr lang="lt-LT"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61940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83" y="139337"/>
            <a:ext cx="10006147" cy="6426925"/>
          </a:xfrm>
        </p:spPr>
        <p:txBody>
          <a:bodyPr>
            <a:noAutofit/>
          </a:bodyPr>
          <a:lstStyle/>
          <a:p>
            <a:pPr marL="0" indent="0">
              <a:buNone/>
            </a:pPr>
            <a:r>
              <a:rPr lang="lt-LT" sz="2800" dirty="0">
                <a:latin typeface="Times New Roman" panose="02020603050405020304" pitchFamily="18" charset="0"/>
                <a:cs typeface="Times New Roman" panose="02020603050405020304" pitchFamily="18" charset="0"/>
              </a:rPr>
              <a:t>Vanduo, kuriame yra metano, gali užšalti esant aukštesnei nei 20 laipsnių Celsijaus temperatūrai. </a:t>
            </a:r>
            <a:endParaRPr lang="lt-LT" sz="2800" dirty="0" smtClean="0">
              <a:latin typeface="Times New Roman" panose="02020603050405020304" pitchFamily="18" charset="0"/>
              <a:cs typeface="Times New Roman" panose="02020603050405020304" pitchFamily="18" charset="0"/>
            </a:endParaRPr>
          </a:p>
          <a:p>
            <a:pPr marL="0" indent="0">
              <a:buNone/>
            </a:pPr>
            <a:r>
              <a:rPr lang="lt-LT" sz="2800" dirty="0" smtClean="0">
                <a:latin typeface="Times New Roman" panose="02020603050405020304" pitchFamily="18" charset="0"/>
                <a:cs typeface="Times New Roman" panose="02020603050405020304" pitchFamily="18" charset="0"/>
              </a:rPr>
              <a:t>Lengviausios </a:t>
            </a:r>
            <a:r>
              <a:rPr lang="lt-LT" sz="2800" dirty="0">
                <a:latin typeface="Times New Roman" panose="02020603050405020304" pitchFamily="18" charset="0"/>
                <a:cs typeface="Times New Roman" panose="02020603050405020304" pitchFamily="18" charset="0"/>
              </a:rPr>
              <a:t>dujos yra </a:t>
            </a:r>
            <a:r>
              <a:rPr lang="lt-LT" sz="2800" dirty="0" smtClean="0">
                <a:latin typeface="Times New Roman" panose="02020603050405020304" pitchFamily="18" charset="0"/>
                <a:cs typeface="Times New Roman" panose="02020603050405020304" pitchFamily="18" charset="0"/>
              </a:rPr>
              <a:t>vandenilis.</a:t>
            </a:r>
          </a:p>
          <a:p>
            <a:pPr marL="0" indent="0">
              <a:buNone/>
            </a:pPr>
            <a:r>
              <a:rPr lang="lt-LT" sz="2800" dirty="0" smtClean="0">
                <a:latin typeface="Times New Roman" panose="02020603050405020304" pitchFamily="18" charset="0"/>
                <a:cs typeface="Times New Roman" panose="02020603050405020304" pitchFamily="18" charset="0"/>
              </a:rPr>
              <a:t> </a:t>
            </a:r>
            <a:r>
              <a:rPr lang="lt-LT" sz="2800" dirty="0">
                <a:latin typeface="Times New Roman" panose="02020603050405020304" pitchFamily="18" charset="0"/>
                <a:cs typeface="Times New Roman" panose="02020603050405020304" pitchFamily="18" charset="0"/>
              </a:rPr>
              <a:t>Be to, vandenilis yra gausiausia medžiaga pasaulyje. </a:t>
            </a:r>
            <a:endParaRPr lang="lt-LT" sz="2800" dirty="0" smtClean="0">
              <a:latin typeface="Times New Roman" panose="02020603050405020304" pitchFamily="18" charset="0"/>
              <a:cs typeface="Times New Roman" panose="02020603050405020304" pitchFamily="18" charset="0"/>
            </a:endParaRPr>
          </a:p>
          <a:p>
            <a:pPr marL="0" indent="0">
              <a:buNone/>
            </a:pPr>
            <a:r>
              <a:rPr lang="lt-LT" sz="2800" dirty="0" smtClean="0">
                <a:latin typeface="Times New Roman" panose="02020603050405020304" pitchFamily="18" charset="0"/>
                <a:cs typeface="Times New Roman" panose="02020603050405020304" pitchFamily="18" charset="0"/>
              </a:rPr>
              <a:t>Ličiai </a:t>
            </a:r>
            <a:r>
              <a:rPr lang="lt-LT" sz="2800" dirty="0">
                <a:latin typeface="Times New Roman" panose="02020603050405020304" pitchFamily="18" charset="0"/>
                <a:cs typeface="Times New Roman" panose="02020603050405020304" pitchFamily="18" charset="0"/>
              </a:rPr>
              <a:t>laikomi vienu lengviausių metalų. </a:t>
            </a:r>
            <a:endParaRPr lang="lt-LT" sz="2800" dirty="0" smtClean="0">
              <a:latin typeface="Times New Roman" panose="02020603050405020304" pitchFamily="18" charset="0"/>
              <a:cs typeface="Times New Roman" panose="02020603050405020304" pitchFamily="18" charset="0"/>
            </a:endParaRPr>
          </a:p>
          <a:p>
            <a:pPr marL="0" indent="0">
              <a:buNone/>
            </a:pPr>
            <a:r>
              <a:rPr lang="lt-LT" sz="2800" dirty="0" smtClean="0">
                <a:latin typeface="Times New Roman" panose="02020603050405020304" pitchFamily="18" charset="0"/>
                <a:cs typeface="Times New Roman" panose="02020603050405020304" pitchFamily="18" charset="0"/>
              </a:rPr>
              <a:t>Sapne </a:t>
            </a:r>
            <a:r>
              <a:rPr lang="lt-LT" sz="2800" dirty="0">
                <a:latin typeface="Times New Roman" panose="02020603050405020304" pitchFamily="18" charset="0"/>
                <a:cs typeface="Times New Roman" panose="02020603050405020304" pitchFamily="18" charset="0"/>
              </a:rPr>
              <a:t>Mendelejevas atrado cheminių elementų sistemą. </a:t>
            </a:r>
            <a:endParaRPr lang="lt-LT" sz="2800" dirty="0" smtClean="0">
              <a:latin typeface="Times New Roman" panose="02020603050405020304" pitchFamily="18" charset="0"/>
              <a:cs typeface="Times New Roman" panose="02020603050405020304" pitchFamily="18" charset="0"/>
            </a:endParaRPr>
          </a:p>
          <a:p>
            <a:pPr marL="0" indent="0">
              <a:buNone/>
            </a:pPr>
            <a:r>
              <a:rPr lang="lt-LT" sz="2800" dirty="0" smtClean="0">
                <a:latin typeface="Times New Roman" panose="02020603050405020304" pitchFamily="18" charset="0"/>
                <a:cs typeface="Times New Roman" panose="02020603050405020304" pitchFamily="18" charset="0"/>
              </a:rPr>
              <a:t> </a:t>
            </a:r>
            <a:r>
              <a:rPr lang="lt-LT" sz="2800" dirty="0">
                <a:latin typeface="Times New Roman" panose="02020603050405020304" pitchFamily="18" charset="0"/>
                <a:cs typeface="Times New Roman" panose="02020603050405020304" pitchFamily="18" charset="0"/>
              </a:rPr>
              <a:t>Šalių garbei buvo pavadintas didelis skaičius cheminiai </a:t>
            </a:r>
            <a:r>
              <a:rPr lang="lt-LT" sz="2800" dirty="0" smtClean="0">
                <a:latin typeface="Times New Roman" panose="02020603050405020304" pitchFamily="18" charset="0"/>
                <a:cs typeface="Times New Roman" panose="02020603050405020304" pitchFamily="18" charset="0"/>
              </a:rPr>
              <a:t>elementai.</a:t>
            </a:r>
          </a:p>
          <a:p>
            <a:pPr marL="0" indent="0">
              <a:buNone/>
            </a:pPr>
            <a:r>
              <a:rPr lang="lt-LT" sz="2800" dirty="0" smtClean="0">
                <a:latin typeface="Times New Roman" panose="02020603050405020304" pitchFamily="18" charset="0"/>
                <a:cs typeface="Times New Roman" panose="02020603050405020304" pitchFamily="18" charset="0"/>
              </a:rPr>
              <a:t>Svogūnuose </a:t>
            </a:r>
            <a:r>
              <a:rPr lang="lt-LT" sz="2800" dirty="0">
                <a:latin typeface="Times New Roman" panose="02020603050405020304" pitchFamily="18" charset="0"/>
                <a:cs typeface="Times New Roman" panose="02020603050405020304" pitchFamily="18" charset="0"/>
              </a:rPr>
              <a:t>yra medžiagos, vadinamos siera, kuri žmonėms sukelia ašaras</a:t>
            </a:r>
            <a:r>
              <a:rPr lang="lt-LT" sz="2800" dirty="0" smtClean="0">
                <a:latin typeface="Times New Roman" panose="02020603050405020304" pitchFamily="18" charset="0"/>
                <a:cs typeface="Times New Roman" panose="02020603050405020304" pitchFamily="18" charset="0"/>
              </a:rPr>
              <a:t>.</a:t>
            </a:r>
          </a:p>
          <a:p>
            <a:pPr marL="0" indent="0">
              <a:buNone/>
            </a:pPr>
            <a:r>
              <a:rPr lang="lt-LT" sz="2800" dirty="0" smtClean="0">
                <a:latin typeface="Times New Roman" panose="02020603050405020304" pitchFamily="18" charset="0"/>
                <a:cs typeface="Times New Roman" panose="02020603050405020304" pitchFamily="18" charset="0"/>
              </a:rPr>
              <a:t> </a:t>
            </a:r>
            <a:r>
              <a:rPr lang="lt-LT" sz="2800" dirty="0">
                <a:latin typeface="Times New Roman" panose="02020603050405020304" pitchFamily="18" charset="0"/>
                <a:cs typeface="Times New Roman" panose="02020603050405020304" pitchFamily="18" charset="0"/>
              </a:rPr>
              <a:t>Indonezijoje žmonės išgauna sierą iš ugnikalnio, o tai atneša jiems didelį pelną. </a:t>
            </a:r>
            <a:r>
              <a:rPr lang="lt-LT" sz="2800" dirty="0" smtClean="0">
                <a:latin typeface="Times New Roman" panose="02020603050405020304" pitchFamily="18" charset="0"/>
                <a:cs typeface="Times New Roman" panose="02020603050405020304" pitchFamily="18" charset="0"/>
              </a:rPr>
              <a:t>Be </a:t>
            </a:r>
            <a:r>
              <a:rPr lang="lt-LT" sz="2800" dirty="0">
                <a:latin typeface="Times New Roman" panose="02020603050405020304" pitchFamily="18" charset="0"/>
                <a:cs typeface="Times New Roman" panose="02020603050405020304" pitchFamily="18" charset="0"/>
              </a:rPr>
              <a:t>to, sieros taip pat dedama į kosmetiką, skirtą probleminei odai valyti.</a:t>
            </a:r>
            <a:br>
              <a:rPr lang="lt-LT"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13162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5131" y="435428"/>
            <a:ext cx="10267405" cy="6601097"/>
          </a:xfrm>
        </p:spPr>
        <p:txBody>
          <a:bodyPr>
            <a:noAutofit/>
          </a:bodyPr>
          <a:lstStyle/>
          <a:p>
            <a:pPr marL="0" indent="0">
              <a:buNone/>
            </a:pPr>
            <a:r>
              <a:rPr lang="lt-LT" sz="3200" dirty="0">
                <a:latin typeface="Times New Roman" panose="02020603050405020304" pitchFamily="18" charset="0"/>
                <a:cs typeface="Times New Roman" panose="02020603050405020304" pitchFamily="18" charset="0"/>
              </a:rPr>
              <a:t>Ausų vaškas apsaugo žmogų nuo kenksmingų bakterijų ir mikroorganizmų</a:t>
            </a:r>
            <a:r>
              <a:rPr lang="lt-LT" sz="3200" dirty="0" smtClean="0">
                <a:latin typeface="Times New Roman" panose="02020603050405020304" pitchFamily="18" charset="0"/>
                <a:cs typeface="Times New Roman" panose="02020603050405020304" pitchFamily="18" charset="0"/>
              </a:rPr>
              <a:t>.</a:t>
            </a:r>
          </a:p>
          <a:p>
            <a:pPr marL="0" indent="0">
              <a:buNone/>
            </a:pPr>
            <a:r>
              <a:rPr lang="lt-LT" sz="3200" dirty="0" smtClean="0">
                <a:latin typeface="Times New Roman" panose="02020603050405020304" pitchFamily="18" charset="0"/>
                <a:cs typeface="Times New Roman" panose="02020603050405020304" pitchFamily="18" charset="0"/>
              </a:rPr>
              <a:t>Daugiau </a:t>
            </a:r>
            <a:r>
              <a:rPr lang="lt-LT" sz="3200" dirty="0">
                <a:latin typeface="Times New Roman" panose="02020603050405020304" pitchFamily="18" charset="0"/>
                <a:cs typeface="Times New Roman" panose="02020603050405020304" pitchFamily="18" charset="0"/>
              </a:rPr>
              <a:t>nei 100 tūkst cheminės reakcijos atsiranda kiekvieną minutę žmogaus smegenyse</a:t>
            </a:r>
            <a:r>
              <a:rPr lang="lt-LT" sz="3200" dirty="0" smtClean="0">
                <a:latin typeface="Times New Roman" panose="02020603050405020304" pitchFamily="18" charset="0"/>
                <a:cs typeface="Times New Roman" panose="02020603050405020304" pitchFamily="18" charset="0"/>
              </a:rPr>
              <a:t>.</a:t>
            </a:r>
          </a:p>
          <a:p>
            <a:pPr marL="0" indent="0">
              <a:buNone/>
            </a:pPr>
            <a:r>
              <a:rPr lang="lt-LT" sz="3200" dirty="0" smtClean="0">
                <a:latin typeface="Times New Roman" panose="02020603050405020304" pitchFamily="18" charset="0"/>
                <a:cs typeface="Times New Roman" panose="02020603050405020304" pitchFamily="18" charset="0"/>
              </a:rPr>
              <a:t>Sidabras </a:t>
            </a:r>
            <a:r>
              <a:rPr lang="lt-LT" sz="3200" dirty="0">
                <a:latin typeface="Times New Roman" panose="02020603050405020304" pitchFamily="18" charset="0"/>
                <a:cs typeface="Times New Roman" panose="02020603050405020304" pitchFamily="18" charset="0"/>
              </a:rPr>
              <a:t>yra žinomas dėl savo baktericidinių savybių, todėl jis gali išvalyti vandenį nuo virusų ir mikroorganizmų. </a:t>
            </a:r>
            <a:endParaRPr lang="lt-LT" sz="3200" dirty="0" smtClean="0">
              <a:latin typeface="Times New Roman" panose="02020603050405020304" pitchFamily="18" charset="0"/>
              <a:cs typeface="Times New Roman" panose="02020603050405020304" pitchFamily="18" charset="0"/>
            </a:endParaRPr>
          </a:p>
          <a:p>
            <a:pPr marL="0" indent="0">
              <a:buNone/>
            </a:pPr>
            <a:r>
              <a:rPr lang="lt-LT" sz="3200" dirty="0" smtClean="0">
                <a:latin typeface="Times New Roman" panose="02020603050405020304" pitchFamily="18" charset="0"/>
                <a:cs typeface="Times New Roman" panose="02020603050405020304" pitchFamily="18" charset="0"/>
              </a:rPr>
              <a:t>Geležį </a:t>
            </a:r>
            <a:r>
              <a:rPr lang="lt-LT" sz="3200" dirty="0">
                <a:latin typeface="Times New Roman" panose="02020603050405020304" pitchFamily="18" charset="0"/>
                <a:cs typeface="Times New Roman" panose="02020603050405020304" pitchFamily="18" charset="0"/>
              </a:rPr>
              <a:t>galima lengvai paversti dujomis, jei jis kaitinamas iki 5000 laipsnių Celsijaus</a:t>
            </a:r>
            <a:r>
              <a:rPr lang="lt-LT" sz="3200" dirty="0" smtClean="0">
                <a:latin typeface="Times New Roman" panose="02020603050405020304" pitchFamily="18" charset="0"/>
                <a:cs typeface="Times New Roman" panose="02020603050405020304" pitchFamily="18" charset="0"/>
              </a:rPr>
              <a:t>. </a:t>
            </a:r>
            <a:endParaRPr lang="lt-LT" sz="3200" dirty="0" smtClean="0">
              <a:latin typeface="Times New Roman" panose="02020603050405020304" pitchFamily="18" charset="0"/>
              <a:cs typeface="Times New Roman" panose="02020603050405020304" pitchFamily="18" charset="0"/>
            </a:endParaRPr>
          </a:p>
          <a:p>
            <a:pPr marL="0" indent="0">
              <a:buNone/>
            </a:pPr>
            <a:r>
              <a:rPr lang="lt-LT" sz="3200" dirty="0" smtClean="0">
                <a:latin typeface="Times New Roman" panose="02020603050405020304" pitchFamily="18" charset="0"/>
                <a:cs typeface="Times New Roman" panose="02020603050405020304" pitchFamily="18" charset="0"/>
              </a:rPr>
              <a:t>Pusė </a:t>
            </a:r>
            <a:r>
              <a:rPr lang="lt-LT" sz="3200" dirty="0">
                <a:latin typeface="Times New Roman" panose="02020603050405020304" pitchFamily="18" charset="0"/>
                <a:cs typeface="Times New Roman" panose="02020603050405020304" pitchFamily="18" charset="0"/>
              </a:rPr>
              <a:t>Saulės masės yra vandenilis. </a:t>
            </a:r>
            <a:endParaRPr lang="lt-LT" sz="3200" dirty="0" smtClean="0">
              <a:latin typeface="Times New Roman" panose="02020603050405020304" pitchFamily="18" charset="0"/>
              <a:cs typeface="Times New Roman" panose="02020603050405020304" pitchFamily="18" charset="0"/>
            </a:endParaRPr>
          </a:p>
          <a:p>
            <a:pPr marL="0" indent="0">
              <a:buNone/>
            </a:pPr>
            <a:r>
              <a:rPr lang="lt-LT" sz="3200" dirty="0" smtClean="0">
                <a:latin typeface="Times New Roman" panose="02020603050405020304" pitchFamily="18" charset="0"/>
                <a:cs typeface="Times New Roman" panose="02020603050405020304" pitchFamily="18" charset="0"/>
              </a:rPr>
              <a:t>Apie </a:t>
            </a:r>
            <a:r>
              <a:rPr lang="lt-LT" sz="3200" dirty="0">
                <a:latin typeface="Times New Roman" panose="02020603050405020304" pitchFamily="18" charset="0"/>
                <a:cs typeface="Times New Roman" panose="02020603050405020304" pitchFamily="18" charset="0"/>
              </a:rPr>
              <a:t>10 milijardų tonų aukso yra vandenynų vandenys. </a:t>
            </a:r>
            <a:endParaRPr lang="lt-LT" sz="32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4605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0297" y="165463"/>
            <a:ext cx="10084525" cy="6461759"/>
          </a:xfrm>
        </p:spPr>
        <p:txBody>
          <a:bodyPr>
            <a:noAutofit/>
          </a:bodyPr>
          <a:lstStyle/>
          <a:p>
            <a:pPr marL="0" indent="0">
              <a:buNone/>
            </a:pPr>
            <a:r>
              <a:rPr lang="lt-LT" sz="2400" dirty="0">
                <a:latin typeface="Times New Roman" panose="02020603050405020304" pitchFamily="18" charset="0"/>
                <a:cs typeface="Times New Roman" panose="02020603050405020304" pitchFamily="18" charset="0"/>
              </a:rPr>
              <a:t>Vandenilio monoksidas yra rūgštaus lietaus komponentas ir yra pavojingas visiems gyviems organizmams. </a:t>
            </a:r>
            <a:endParaRPr lang="lt-LT" sz="2400" dirty="0" smtClean="0">
              <a:latin typeface="Times New Roman" panose="02020603050405020304" pitchFamily="18" charset="0"/>
              <a:cs typeface="Times New Roman" panose="02020603050405020304" pitchFamily="18" charset="0"/>
            </a:endParaRPr>
          </a:p>
          <a:p>
            <a:pPr marL="0" indent="0">
              <a:buNone/>
            </a:pPr>
            <a:r>
              <a:rPr lang="lt-LT" sz="2400" dirty="0" smtClean="0">
                <a:latin typeface="Times New Roman" panose="02020603050405020304" pitchFamily="18" charset="0"/>
                <a:cs typeface="Times New Roman" panose="02020603050405020304" pitchFamily="18" charset="0"/>
              </a:rPr>
              <a:t>Iš </a:t>
            </a:r>
            <a:r>
              <a:rPr lang="lt-LT" sz="2400" dirty="0">
                <a:latin typeface="Times New Roman" panose="02020603050405020304" pitchFamily="18" charset="0"/>
                <a:cs typeface="Times New Roman" panose="02020603050405020304" pitchFamily="18" charset="0"/>
              </a:rPr>
              <a:t>pradžių platina buvo pigesnė už sidabrą dėl jos atsparumo ugniai. </a:t>
            </a:r>
            <a:endParaRPr lang="lt-LT" sz="2400" dirty="0" smtClean="0">
              <a:latin typeface="Times New Roman" panose="02020603050405020304" pitchFamily="18" charset="0"/>
              <a:cs typeface="Times New Roman" panose="02020603050405020304" pitchFamily="18" charset="0"/>
            </a:endParaRPr>
          </a:p>
          <a:p>
            <a:pPr marL="0" indent="0">
              <a:buNone/>
            </a:pPr>
            <a:r>
              <a:rPr lang="lt-LT" sz="2400" dirty="0" smtClean="0">
                <a:latin typeface="Times New Roman" panose="02020603050405020304" pitchFamily="18" charset="0"/>
                <a:cs typeface="Times New Roman" panose="02020603050405020304" pitchFamily="18" charset="0"/>
              </a:rPr>
              <a:t> </a:t>
            </a:r>
            <a:r>
              <a:rPr lang="lt-LT" sz="2400" dirty="0">
                <a:latin typeface="Times New Roman" panose="02020603050405020304" pitchFamily="18" charset="0"/>
                <a:cs typeface="Times New Roman" panose="02020603050405020304" pitchFamily="18" charset="0"/>
              </a:rPr>
              <a:t>Geosminas yra medžiaga, kuri po lietaus susidaro žemės paviršiuje ir sukelia būdingą kvapą. </a:t>
            </a:r>
            <a:endParaRPr lang="lt-LT" sz="2400" dirty="0" smtClean="0">
              <a:latin typeface="Times New Roman" panose="02020603050405020304" pitchFamily="18" charset="0"/>
              <a:cs typeface="Times New Roman" panose="02020603050405020304" pitchFamily="18" charset="0"/>
            </a:endParaRPr>
          </a:p>
          <a:p>
            <a:pPr marL="0" indent="0">
              <a:buNone/>
            </a:pPr>
            <a:r>
              <a:rPr lang="lt-LT" sz="2400" dirty="0" smtClean="0">
                <a:latin typeface="Times New Roman" panose="02020603050405020304" pitchFamily="18" charset="0"/>
                <a:cs typeface="Times New Roman" panose="02020603050405020304" pitchFamily="18" charset="0"/>
              </a:rPr>
              <a:t>Aleksandras </a:t>
            </a:r>
            <a:r>
              <a:rPr lang="lt-LT" sz="2400" dirty="0">
                <a:latin typeface="Times New Roman" panose="02020603050405020304" pitchFamily="18" charset="0"/>
                <a:cs typeface="Times New Roman" panose="02020603050405020304" pitchFamily="18" charset="0"/>
              </a:rPr>
              <a:t>Flemingas pirmą kartą atrado antibiotikus. </a:t>
            </a:r>
            <a:endParaRPr lang="lt-LT" sz="2400" dirty="0" smtClean="0">
              <a:latin typeface="Times New Roman" panose="02020603050405020304" pitchFamily="18" charset="0"/>
              <a:cs typeface="Times New Roman" panose="02020603050405020304" pitchFamily="18" charset="0"/>
            </a:endParaRPr>
          </a:p>
          <a:p>
            <a:pPr marL="0" indent="0">
              <a:buNone/>
            </a:pPr>
            <a:r>
              <a:rPr lang="lt-LT" sz="2400" dirty="0" smtClean="0">
                <a:latin typeface="Times New Roman" panose="02020603050405020304" pitchFamily="18" charset="0"/>
                <a:cs typeface="Times New Roman" panose="02020603050405020304" pitchFamily="18" charset="0"/>
              </a:rPr>
              <a:t>​​</a:t>
            </a:r>
            <a:r>
              <a:rPr lang="lt-LT" sz="2400" dirty="0">
                <a:latin typeface="Times New Roman" panose="02020603050405020304" pitchFamily="18" charset="0"/>
                <a:cs typeface="Times New Roman" panose="02020603050405020304" pitchFamily="18" charset="0"/>
              </a:rPr>
              <a:t>Paukščiai gali padėti nustatyti dujų nuotėkį dėl dirbtinai pridėtos žalios mėsos kvapo. </a:t>
            </a:r>
            <a:endParaRPr lang="lt-LT" sz="2400" dirty="0" smtClean="0">
              <a:latin typeface="Times New Roman" panose="02020603050405020304" pitchFamily="18" charset="0"/>
              <a:cs typeface="Times New Roman" panose="02020603050405020304" pitchFamily="18" charset="0"/>
            </a:endParaRPr>
          </a:p>
          <a:p>
            <a:pPr marL="0" indent="0">
              <a:buNone/>
            </a:pPr>
            <a:r>
              <a:rPr lang="lt-LT" sz="2400" dirty="0" smtClean="0">
                <a:latin typeface="Times New Roman" panose="02020603050405020304" pitchFamily="18" charset="0"/>
                <a:cs typeface="Times New Roman" panose="02020603050405020304" pitchFamily="18" charset="0"/>
              </a:rPr>
              <a:t>Charlesas </a:t>
            </a:r>
            <a:r>
              <a:rPr lang="lt-LT" sz="2400" dirty="0">
                <a:latin typeface="Times New Roman" panose="02020603050405020304" pitchFamily="18" charset="0"/>
                <a:cs typeface="Times New Roman" panose="02020603050405020304" pitchFamily="18" charset="0"/>
              </a:rPr>
              <a:t>Goodyearas pirmą kartą išrado gumą. </a:t>
            </a:r>
            <a:endParaRPr lang="lt-LT" sz="2400" dirty="0" smtClean="0">
              <a:latin typeface="Times New Roman" panose="02020603050405020304" pitchFamily="18" charset="0"/>
              <a:cs typeface="Times New Roman" panose="02020603050405020304" pitchFamily="18" charset="0"/>
            </a:endParaRPr>
          </a:p>
          <a:p>
            <a:pPr marL="0" indent="0">
              <a:buNone/>
            </a:pPr>
            <a:r>
              <a:rPr lang="lt-LT" sz="2400" dirty="0" smtClean="0">
                <a:latin typeface="Times New Roman" panose="02020603050405020304" pitchFamily="18" charset="0"/>
                <a:cs typeface="Times New Roman" panose="02020603050405020304" pitchFamily="18" charset="0"/>
              </a:rPr>
              <a:t>Lengviau </a:t>
            </a:r>
            <a:r>
              <a:rPr lang="lt-LT" sz="2400" dirty="0">
                <a:latin typeface="Times New Roman" panose="02020603050405020304" pitchFamily="18" charset="0"/>
                <a:cs typeface="Times New Roman" panose="02020603050405020304" pitchFamily="18" charset="0"/>
              </a:rPr>
              <a:t>gauti ledą iš karšto vandens. </a:t>
            </a:r>
            <a:endParaRPr lang="lt-LT" sz="2400" dirty="0" smtClean="0">
              <a:latin typeface="Times New Roman" panose="02020603050405020304" pitchFamily="18" charset="0"/>
              <a:cs typeface="Times New Roman" panose="02020603050405020304" pitchFamily="18" charset="0"/>
            </a:endParaRPr>
          </a:p>
          <a:p>
            <a:pPr marL="0" indent="0">
              <a:buNone/>
            </a:pPr>
            <a:r>
              <a:rPr lang="lt-LT" sz="2400" dirty="0" smtClean="0">
                <a:latin typeface="Times New Roman" panose="02020603050405020304" pitchFamily="18" charset="0"/>
                <a:cs typeface="Times New Roman" panose="02020603050405020304" pitchFamily="18" charset="0"/>
              </a:rPr>
              <a:t> </a:t>
            </a:r>
            <a:r>
              <a:rPr lang="lt-LT" sz="2400" dirty="0">
                <a:latin typeface="Times New Roman" panose="02020603050405020304" pitchFamily="18" charset="0"/>
                <a:cs typeface="Times New Roman" panose="02020603050405020304" pitchFamily="18" charset="0"/>
              </a:rPr>
              <a:t>Būtent Suomijoje yra švariausias pasaulyje vanduo. </a:t>
            </a:r>
            <a:endParaRPr lang="lt-LT" sz="2400" dirty="0" smtClean="0">
              <a:latin typeface="Times New Roman" panose="02020603050405020304" pitchFamily="18" charset="0"/>
              <a:cs typeface="Times New Roman" panose="02020603050405020304" pitchFamily="18" charset="0"/>
            </a:endParaRPr>
          </a:p>
          <a:p>
            <a:pPr marL="0" indent="0">
              <a:buNone/>
            </a:pPr>
            <a:r>
              <a:rPr lang="lt-LT" sz="2400" dirty="0" smtClean="0">
                <a:latin typeface="Times New Roman" panose="02020603050405020304" pitchFamily="18" charset="0"/>
                <a:cs typeface="Times New Roman" panose="02020603050405020304" pitchFamily="18" charset="0"/>
              </a:rPr>
              <a:t>Helis </a:t>
            </a:r>
            <a:r>
              <a:rPr lang="lt-LT" sz="2400" dirty="0">
                <a:latin typeface="Times New Roman" panose="02020603050405020304" pitchFamily="18" charset="0"/>
                <a:cs typeface="Times New Roman" panose="02020603050405020304" pitchFamily="18" charset="0"/>
              </a:rPr>
              <a:t>laikomas lengviausiu tarp tauriųjų dujų.</a:t>
            </a:r>
            <a:br>
              <a:rPr lang="lt-LT"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50237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212" y="243840"/>
            <a:ext cx="9936642" cy="6287589"/>
          </a:xfrm>
        </p:spPr>
        <p:txBody>
          <a:bodyPr>
            <a:noAutofit/>
          </a:bodyPr>
          <a:lstStyle/>
          <a:p>
            <a:pPr marL="0" indent="0">
              <a:buNone/>
            </a:pPr>
            <a:r>
              <a:rPr lang="lt-LT" sz="3200" dirty="0">
                <a:latin typeface="Times New Roman" panose="02020603050405020304" pitchFamily="18" charset="0"/>
                <a:cs typeface="Times New Roman" panose="02020603050405020304" pitchFamily="18" charset="0"/>
              </a:rPr>
              <a:t>Smaragduose yra berilio. </a:t>
            </a:r>
            <a:endParaRPr lang="lt-LT" sz="3200" dirty="0" smtClean="0">
              <a:latin typeface="Times New Roman" panose="02020603050405020304" pitchFamily="18" charset="0"/>
              <a:cs typeface="Times New Roman" panose="02020603050405020304" pitchFamily="18" charset="0"/>
            </a:endParaRPr>
          </a:p>
          <a:p>
            <a:pPr marL="0" indent="0">
              <a:buNone/>
            </a:pPr>
            <a:r>
              <a:rPr lang="lt-LT" sz="3200" dirty="0" smtClean="0">
                <a:latin typeface="Times New Roman" panose="02020603050405020304" pitchFamily="18" charset="0"/>
                <a:cs typeface="Times New Roman" panose="02020603050405020304" pitchFamily="18" charset="0"/>
              </a:rPr>
              <a:t>Nudažyti </a:t>
            </a:r>
            <a:r>
              <a:rPr lang="lt-LT" sz="3200" dirty="0">
                <a:latin typeface="Times New Roman" panose="02020603050405020304" pitchFamily="18" charset="0"/>
                <a:cs typeface="Times New Roman" panose="02020603050405020304" pitchFamily="18" charset="0"/>
              </a:rPr>
              <a:t>ugnį žalia spalva naudoti borą. </a:t>
            </a:r>
            <a:endParaRPr lang="lt-LT" sz="3200" dirty="0" smtClean="0">
              <a:latin typeface="Times New Roman" panose="02020603050405020304" pitchFamily="18" charset="0"/>
              <a:cs typeface="Times New Roman" panose="02020603050405020304" pitchFamily="18" charset="0"/>
            </a:endParaRPr>
          </a:p>
          <a:p>
            <a:pPr marL="0" indent="0">
              <a:buNone/>
            </a:pPr>
            <a:r>
              <a:rPr lang="lt-LT" sz="3200" dirty="0" smtClean="0">
                <a:latin typeface="Times New Roman" panose="02020603050405020304" pitchFamily="18" charset="0"/>
                <a:cs typeface="Times New Roman" panose="02020603050405020304" pitchFamily="18" charset="0"/>
              </a:rPr>
              <a:t>Azotas </a:t>
            </a:r>
            <a:r>
              <a:rPr lang="lt-LT" sz="3200" dirty="0">
                <a:latin typeface="Times New Roman" panose="02020603050405020304" pitchFamily="18" charset="0"/>
                <a:cs typeface="Times New Roman" panose="02020603050405020304" pitchFamily="18" charset="0"/>
              </a:rPr>
              <a:t>gali sukelti sąmonės drumstumą. </a:t>
            </a:r>
            <a:endParaRPr lang="lt-LT" sz="3200" dirty="0" smtClean="0">
              <a:latin typeface="Times New Roman" panose="02020603050405020304" pitchFamily="18" charset="0"/>
              <a:cs typeface="Times New Roman" panose="02020603050405020304" pitchFamily="18" charset="0"/>
            </a:endParaRPr>
          </a:p>
          <a:p>
            <a:pPr marL="0" indent="0">
              <a:buNone/>
            </a:pPr>
            <a:r>
              <a:rPr lang="lt-LT" sz="3200" dirty="0" smtClean="0">
                <a:latin typeface="Times New Roman" panose="02020603050405020304" pitchFamily="18" charset="0"/>
                <a:cs typeface="Times New Roman" panose="02020603050405020304" pitchFamily="18" charset="0"/>
              </a:rPr>
              <a:t>Neonas </a:t>
            </a:r>
            <a:r>
              <a:rPr lang="lt-LT" sz="3200" dirty="0">
                <a:latin typeface="Times New Roman" panose="02020603050405020304" pitchFamily="18" charset="0"/>
                <a:cs typeface="Times New Roman" panose="02020603050405020304" pitchFamily="18" charset="0"/>
              </a:rPr>
              <a:t>sugeba raudonai švytėti, jei per jį praeina srovė. </a:t>
            </a:r>
            <a:endParaRPr lang="lt-LT" sz="3200" dirty="0" smtClean="0">
              <a:latin typeface="Times New Roman" panose="02020603050405020304" pitchFamily="18" charset="0"/>
              <a:cs typeface="Times New Roman" panose="02020603050405020304" pitchFamily="18" charset="0"/>
            </a:endParaRPr>
          </a:p>
          <a:p>
            <a:pPr marL="0" indent="0">
              <a:buNone/>
            </a:pPr>
            <a:r>
              <a:rPr lang="lt-LT" sz="3200" dirty="0" smtClean="0">
                <a:latin typeface="Times New Roman" panose="02020603050405020304" pitchFamily="18" charset="0"/>
                <a:cs typeface="Times New Roman" panose="02020603050405020304" pitchFamily="18" charset="0"/>
              </a:rPr>
              <a:t>Vandenynuose </a:t>
            </a:r>
            <a:r>
              <a:rPr lang="lt-LT" sz="3200" dirty="0">
                <a:latin typeface="Times New Roman" panose="02020603050405020304" pitchFamily="18" charset="0"/>
                <a:cs typeface="Times New Roman" panose="02020603050405020304" pitchFamily="18" charset="0"/>
              </a:rPr>
              <a:t>yra daug natrio. </a:t>
            </a:r>
            <a:endParaRPr lang="lt-LT" sz="3200" dirty="0" smtClean="0">
              <a:latin typeface="Times New Roman" panose="02020603050405020304" pitchFamily="18" charset="0"/>
              <a:cs typeface="Times New Roman" panose="02020603050405020304" pitchFamily="18" charset="0"/>
            </a:endParaRPr>
          </a:p>
          <a:p>
            <a:pPr marL="0" indent="0">
              <a:buNone/>
            </a:pPr>
            <a:r>
              <a:rPr lang="lt-LT" sz="3200" dirty="0" smtClean="0">
                <a:latin typeface="Times New Roman" panose="02020603050405020304" pitchFamily="18" charset="0"/>
                <a:cs typeface="Times New Roman" panose="02020603050405020304" pitchFamily="18" charset="0"/>
              </a:rPr>
              <a:t> </a:t>
            </a:r>
            <a:r>
              <a:rPr lang="lt-LT" sz="3200" dirty="0">
                <a:latin typeface="Times New Roman" panose="02020603050405020304" pitchFamily="18" charset="0"/>
                <a:cs typeface="Times New Roman" panose="02020603050405020304" pitchFamily="18" charset="0"/>
              </a:rPr>
              <a:t>Silicis naudojamas kompiuterių mikroschemose. </a:t>
            </a:r>
            <a:endParaRPr lang="lt-LT" sz="3200" dirty="0" smtClean="0">
              <a:latin typeface="Times New Roman" panose="02020603050405020304" pitchFamily="18" charset="0"/>
              <a:cs typeface="Times New Roman" panose="02020603050405020304" pitchFamily="18" charset="0"/>
            </a:endParaRPr>
          </a:p>
          <a:p>
            <a:pPr marL="0" indent="0">
              <a:buNone/>
            </a:pPr>
            <a:r>
              <a:rPr lang="lt-LT" sz="3200" dirty="0" smtClean="0">
                <a:latin typeface="Times New Roman" panose="02020603050405020304" pitchFamily="18" charset="0"/>
                <a:cs typeface="Times New Roman" panose="02020603050405020304" pitchFamily="18" charset="0"/>
              </a:rPr>
              <a:t>Fosforas </a:t>
            </a:r>
            <a:r>
              <a:rPr lang="lt-LT" sz="3200" dirty="0">
                <a:latin typeface="Times New Roman" panose="02020603050405020304" pitchFamily="18" charset="0"/>
                <a:cs typeface="Times New Roman" panose="02020603050405020304" pitchFamily="18" charset="0"/>
              </a:rPr>
              <a:t>naudojamas degtukams gaminti</a:t>
            </a:r>
            <a:r>
              <a:rPr lang="lt-LT" sz="3200" dirty="0" smtClean="0">
                <a:latin typeface="Times New Roman" panose="02020603050405020304" pitchFamily="18" charset="0"/>
                <a:cs typeface="Times New Roman" panose="02020603050405020304" pitchFamily="18" charset="0"/>
              </a:rPr>
              <a:t>.</a:t>
            </a:r>
          </a:p>
          <a:p>
            <a:pPr marL="0" indent="0">
              <a:buNone/>
            </a:pPr>
            <a:r>
              <a:rPr lang="lt-LT" sz="3200" dirty="0" smtClean="0">
                <a:latin typeface="Times New Roman" panose="02020603050405020304" pitchFamily="18" charset="0"/>
                <a:cs typeface="Times New Roman" panose="02020603050405020304" pitchFamily="18" charset="0"/>
              </a:rPr>
              <a:t> Chloras </a:t>
            </a:r>
            <a:r>
              <a:rPr lang="lt-LT" sz="3200" dirty="0">
                <a:latin typeface="Times New Roman" panose="02020603050405020304" pitchFamily="18" charset="0"/>
                <a:cs typeface="Times New Roman" panose="02020603050405020304" pitchFamily="18" charset="0"/>
              </a:rPr>
              <a:t>gali sukelti alergines kvėpavimo reakcijas. </a:t>
            </a:r>
            <a:endParaRPr lang="lt-LT" sz="3200" dirty="0" smtClean="0">
              <a:latin typeface="Times New Roman" panose="02020603050405020304" pitchFamily="18" charset="0"/>
              <a:cs typeface="Times New Roman" panose="02020603050405020304" pitchFamily="18" charset="0"/>
            </a:endParaRPr>
          </a:p>
          <a:p>
            <a:pPr marL="0" indent="0">
              <a:buNone/>
            </a:pPr>
            <a:r>
              <a:rPr lang="lt-LT" sz="3200" dirty="0" smtClean="0">
                <a:latin typeface="Times New Roman" panose="02020603050405020304" pitchFamily="18" charset="0"/>
                <a:cs typeface="Times New Roman" panose="02020603050405020304" pitchFamily="18" charset="0"/>
              </a:rPr>
              <a:t> </a:t>
            </a:r>
            <a:r>
              <a:rPr lang="lt-LT" sz="3200" dirty="0">
                <a:latin typeface="Times New Roman" panose="02020603050405020304" pitchFamily="18" charset="0"/>
                <a:cs typeface="Times New Roman" panose="02020603050405020304" pitchFamily="18" charset="0"/>
              </a:rPr>
              <a:t>Argonas naudojamas lemputėse. </a:t>
            </a:r>
            <a:endParaRPr lang="lt-LT" sz="3200" dirty="0" smtClean="0">
              <a:latin typeface="Times New Roman" panose="02020603050405020304" pitchFamily="18" charset="0"/>
              <a:cs typeface="Times New Roman" panose="02020603050405020304" pitchFamily="18" charset="0"/>
            </a:endParaRPr>
          </a:p>
          <a:p>
            <a:pPr marL="0" indent="0">
              <a:buNone/>
            </a:pPr>
            <a:r>
              <a:rPr lang="lt-LT" sz="3200" dirty="0" smtClean="0">
                <a:latin typeface="Times New Roman" panose="02020603050405020304" pitchFamily="18" charset="0"/>
                <a:cs typeface="Times New Roman" panose="02020603050405020304" pitchFamily="18" charset="0"/>
              </a:rPr>
              <a:t>Kalis </a:t>
            </a:r>
            <a:r>
              <a:rPr lang="lt-LT" sz="3200" dirty="0">
                <a:latin typeface="Times New Roman" panose="02020603050405020304" pitchFamily="18" charset="0"/>
                <a:cs typeface="Times New Roman" panose="02020603050405020304" pitchFamily="18" charset="0"/>
              </a:rPr>
              <a:t>gali degti violetine ugnimi.</a:t>
            </a:r>
            <a:br>
              <a:rPr lang="lt-LT"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30366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0" y="95794"/>
            <a:ext cx="9806013" cy="6152605"/>
          </a:xfrm>
        </p:spPr>
        <p:txBody>
          <a:bodyPr>
            <a:normAutofit/>
          </a:bodyPr>
          <a:lstStyle/>
          <a:p>
            <a:pPr marL="0" indent="0">
              <a:buNone/>
            </a:pPr>
            <a:r>
              <a:rPr lang="lt-LT" sz="2800" dirty="0">
                <a:latin typeface="Times New Roman" panose="02020603050405020304" pitchFamily="18" charset="0"/>
                <a:cs typeface="Times New Roman" panose="02020603050405020304" pitchFamily="18" charset="0"/>
              </a:rPr>
              <a:t>Didelis kalcio kiekis randamas pieno produktuose. </a:t>
            </a:r>
            <a:endParaRPr lang="lt-LT" sz="2800" dirty="0" smtClean="0">
              <a:latin typeface="Times New Roman" panose="02020603050405020304" pitchFamily="18" charset="0"/>
              <a:cs typeface="Times New Roman" panose="02020603050405020304" pitchFamily="18" charset="0"/>
            </a:endParaRPr>
          </a:p>
          <a:p>
            <a:pPr marL="0" indent="0">
              <a:buNone/>
            </a:pPr>
            <a:r>
              <a:rPr lang="lt-LT" sz="2800" dirty="0" smtClean="0">
                <a:latin typeface="Times New Roman" panose="02020603050405020304" pitchFamily="18" charset="0"/>
                <a:cs typeface="Times New Roman" panose="02020603050405020304" pitchFamily="18" charset="0"/>
              </a:rPr>
              <a:t>„Scandium</a:t>
            </a:r>
            <a:r>
              <a:rPr lang="lt-LT" sz="2800" dirty="0">
                <a:latin typeface="Times New Roman" panose="02020603050405020304" pitchFamily="18" charset="0"/>
                <a:cs typeface="Times New Roman" panose="02020603050405020304" pitchFamily="18" charset="0"/>
              </a:rPr>
              <a:t>“ naudojamas beisbolo lazdoms gaminti, o tai pagerina jų atsparumą smūgiams. </a:t>
            </a:r>
            <a:endParaRPr lang="lt-LT" sz="2800" dirty="0" smtClean="0">
              <a:latin typeface="Times New Roman" panose="02020603050405020304" pitchFamily="18" charset="0"/>
              <a:cs typeface="Times New Roman" panose="02020603050405020304" pitchFamily="18" charset="0"/>
            </a:endParaRPr>
          </a:p>
          <a:p>
            <a:pPr marL="0" indent="0">
              <a:buNone/>
            </a:pPr>
            <a:r>
              <a:rPr lang="lt-LT" sz="2800" dirty="0" smtClean="0">
                <a:latin typeface="Times New Roman" panose="02020603050405020304" pitchFamily="18" charset="0"/>
                <a:cs typeface="Times New Roman" panose="02020603050405020304" pitchFamily="18" charset="0"/>
              </a:rPr>
              <a:t>Papuošalams </a:t>
            </a:r>
            <a:r>
              <a:rPr lang="lt-LT" sz="2800" dirty="0">
                <a:latin typeface="Times New Roman" panose="02020603050405020304" pitchFamily="18" charset="0"/>
                <a:cs typeface="Times New Roman" panose="02020603050405020304" pitchFamily="18" charset="0"/>
              </a:rPr>
              <a:t>kurti naudojamas titanas. </a:t>
            </a:r>
            <a:endParaRPr lang="lt-LT" sz="2800" dirty="0" smtClean="0">
              <a:latin typeface="Times New Roman" panose="02020603050405020304" pitchFamily="18" charset="0"/>
              <a:cs typeface="Times New Roman" panose="02020603050405020304" pitchFamily="18" charset="0"/>
            </a:endParaRPr>
          </a:p>
          <a:p>
            <a:pPr marL="0" indent="0">
              <a:buNone/>
            </a:pPr>
            <a:r>
              <a:rPr lang="lt-LT" sz="2800" dirty="0" smtClean="0">
                <a:latin typeface="Times New Roman" panose="02020603050405020304" pitchFamily="18" charset="0"/>
                <a:cs typeface="Times New Roman" panose="02020603050405020304" pitchFamily="18" charset="0"/>
              </a:rPr>
              <a:t>Vanadis </a:t>
            </a:r>
            <a:r>
              <a:rPr lang="lt-LT" sz="2800" dirty="0">
                <a:latin typeface="Times New Roman" panose="02020603050405020304" pitchFamily="18" charset="0"/>
                <a:cs typeface="Times New Roman" panose="02020603050405020304" pitchFamily="18" charset="0"/>
              </a:rPr>
              <a:t>naudojamas plienui tvirtinti. </a:t>
            </a:r>
            <a:endParaRPr lang="lt-LT" sz="2800" dirty="0" smtClean="0">
              <a:latin typeface="Times New Roman" panose="02020603050405020304" pitchFamily="18" charset="0"/>
              <a:cs typeface="Times New Roman" panose="02020603050405020304" pitchFamily="18" charset="0"/>
            </a:endParaRPr>
          </a:p>
          <a:p>
            <a:pPr marL="0" indent="0">
              <a:buNone/>
            </a:pPr>
            <a:r>
              <a:rPr lang="lt-LT" sz="2800" dirty="0" smtClean="0">
                <a:latin typeface="Times New Roman" panose="02020603050405020304" pitchFamily="18" charset="0"/>
                <a:cs typeface="Times New Roman" panose="02020603050405020304" pitchFamily="18" charset="0"/>
              </a:rPr>
              <a:t> </a:t>
            </a:r>
            <a:r>
              <a:rPr lang="lt-LT" sz="2800" dirty="0">
                <a:latin typeface="Times New Roman" panose="02020603050405020304" pitchFamily="18" charset="0"/>
                <a:cs typeface="Times New Roman" panose="02020603050405020304" pitchFamily="18" charset="0"/>
              </a:rPr>
              <a:t>Retus automobilius dažnai puošė chromas. </a:t>
            </a:r>
            <a:endParaRPr lang="lt-LT" sz="2800" dirty="0" smtClean="0">
              <a:latin typeface="Times New Roman" panose="02020603050405020304" pitchFamily="18" charset="0"/>
              <a:cs typeface="Times New Roman" panose="02020603050405020304" pitchFamily="18" charset="0"/>
            </a:endParaRPr>
          </a:p>
          <a:p>
            <a:pPr marL="0" indent="0">
              <a:buNone/>
            </a:pPr>
            <a:r>
              <a:rPr lang="lt-LT" sz="2800" dirty="0" smtClean="0">
                <a:latin typeface="Times New Roman" panose="02020603050405020304" pitchFamily="18" charset="0"/>
                <a:cs typeface="Times New Roman" panose="02020603050405020304" pitchFamily="18" charset="0"/>
              </a:rPr>
              <a:t>Manganas </a:t>
            </a:r>
            <a:r>
              <a:rPr lang="lt-LT" sz="2800" dirty="0">
                <a:latin typeface="Times New Roman" panose="02020603050405020304" pitchFamily="18" charset="0"/>
                <a:cs typeface="Times New Roman" panose="02020603050405020304" pitchFamily="18" charset="0"/>
              </a:rPr>
              <a:t>gali sukelti organizmo apsinuodijimą. </a:t>
            </a:r>
            <a:endParaRPr lang="lt-LT" sz="2800" dirty="0" smtClean="0">
              <a:latin typeface="Times New Roman" panose="02020603050405020304" pitchFamily="18" charset="0"/>
              <a:cs typeface="Times New Roman" panose="02020603050405020304" pitchFamily="18" charset="0"/>
            </a:endParaRPr>
          </a:p>
          <a:p>
            <a:pPr marL="0" indent="0">
              <a:buNone/>
            </a:pPr>
            <a:r>
              <a:rPr lang="lt-LT" sz="2800" dirty="0" smtClean="0">
                <a:latin typeface="Times New Roman" panose="02020603050405020304" pitchFamily="18" charset="0"/>
                <a:cs typeface="Times New Roman" panose="02020603050405020304" pitchFamily="18" charset="0"/>
              </a:rPr>
              <a:t>Kobaltas </a:t>
            </a:r>
            <a:r>
              <a:rPr lang="lt-LT" sz="2800" dirty="0">
                <a:latin typeface="Times New Roman" panose="02020603050405020304" pitchFamily="18" charset="0"/>
                <a:cs typeface="Times New Roman" panose="02020603050405020304" pitchFamily="18" charset="0"/>
              </a:rPr>
              <a:t>naudojamas magnetams gaminti. </a:t>
            </a:r>
            <a:endParaRPr lang="lt-LT" sz="2800" dirty="0" smtClean="0">
              <a:latin typeface="Times New Roman" panose="02020603050405020304" pitchFamily="18" charset="0"/>
              <a:cs typeface="Times New Roman" panose="02020603050405020304" pitchFamily="18" charset="0"/>
            </a:endParaRPr>
          </a:p>
          <a:p>
            <a:pPr marL="0" indent="0">
              <a:buNone/>
            </a:pPr>
            <a:r>
              <a:rPr lang="lt-LT" sz="2800" dirty="0" smtClean="0">
                <a:latin typeface="Times New Roman" panose="02020603050405020304" pitchFamily="18" charset="0"/>
                <a:cs typeface="Times New Roman" panose="02020603050405020304" pitchFamily="18" charset="0"/>
              </a:rPr>
              <a:t>Nikelis </a:t>
            </a:r>
            <a:r>
              <a:rPr lang="lt-LT" sz="2800" dirty="0">
                <a:latin typeface="Times New Roman" panose="02020603050405020304" pitchFamily="18" charset="0"/>
                <a:cs typeface="Times New Roman" panose="02020603050405020304" pitchFamily="18" charset="0"/>
              </a:rPr>
              <a:t>naudojamas žaliam stiklui gaminti. </a:t>
            </a:r>
            <a:endParaRPr lang="lt-LT" sz="2800" dirty="0" smtClean="0">
              <a:latin typeface="Times New Roman" panose="02020603050405020304" pitchFamily="18" charset="0"/>
              <a:cs typeface="Times New Roman" panose="02020603050405020304" pitchFamily="18" charset="0"/>
            </a:endParaRPr>
          </a:p>
          <a:p>
            <a:pPr marL="0" indent="0">
              <a:buNone/>
            </a:pPr>
            <a:r>
              <a:rPr lang="lt-LT" sz="2800" dirty="0" smtClean="0">
                <a:latin typeface="Times New Roman" panose="02020603050405020304" pitchFamily="18" charset="0"/>
                <a:cs typeface="Times New Roman" panose="02020603050405020304" pitchFamily="18" charset="0"/>
              </a:rPr>
              <a:t>Norėdami </a:t>
            </a:r>
            <a:r>
              <a:rPr lang="lt-LT" sz="2800" dirty="0">
                <a:latin typeface="Times New Roman" panose="02020603050405020304" pitchFamily="18" charset="0"/>
                <a:cs typeface="Times New Roman" panose="02020603050405020304" pitchFamily="18" charset="0"/>
              </a:rPr>
              <a:t>padidinti plieno tarnavimo laiką, į jį įpilama cinko.</a:t>
            </a:r>
            <a:br>
              <a:rPr lang="lt-LT"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77153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464" y="261258"/>
            <a:ext cx="9884390" cy="5987142"/>
          </a:xfrm>
        </p:spPr>
        <p:txBody>
          <a:bodyPr>
            <a:normAutofit/>
          </a:bodyPr>
          <a:lstStyle/>
          <a:p>
            <a:pPr marL="0" indent="0">
              <a:buNone/>
            </a:pPr>
            <a:r>
              <a:rPr lang="lt-LT" sz="2800" dirty="0">
                <a:latin typeface="Times New Roman" panose="02020603050405020304" pitchFamily="18" charset="0"/>
                <a:cs typeface="Times New Roman" panose="02020603050405020304" pitchFamily="18" charset="0"/>
              </a:rPr>
              <a:t>Šaukštai, kuriuose yra galio, gali ištirpti karštas vanduo. </a:t>
            </a:r>
            <a:endParaRPr lang="lt-LT" sz="2800" dirty="0" smtClean="0">
              <a:latin typeface="Times New Roman" panose="02020603050405020304" pitchFamily="18" charset="0"/>
              <a:cs typeface="Times New Roman" panose="02020603050405020304" pitchFamily="18" charset="0"/>
            </a:endParaRPr>
          </a:p>
          <a:p>
            <a:pPr marL="0" indent="0">
              <a:buNone/>
            </a:pPr>
            <a:r>
              <a:rPr lang="lt-LT" sz="2800" dirty="0" smtClean="0">
                <a:latin typeface="Times New Roman" panose="02020603050405020304" pitchFamily="18" charset="0"/>
                <a:cs typeface="Times New Roman" panose="02020603050405020304" pitchFamily="18" charset="0"/>
              </a:rPr>
              <a:t>Toksiška </a:t>
            </a:r>
            <a:r>
              <a:rPr lang="lt-LT" sz="2800" dirty="0">
                <a:latin typeface="Times New Roman" panose="02020603050405020304" pitchFamily="18" charset="0"/>
                <a:cs typeface="Times New Roman" panose="02020603050405020304" pitchFamily="18" charset="0"/>
              </a:rPr>
              <a:t>medžiaga yra arsenas, iš kurio gaminami nuodai žiurkėms. </a:t>
            </a:r>
            <a:endParaRPr lang="lt-LT" sz="2800" dirty="0" smtClean="0">
              <a:latin typeface="Times New Roman" panose="02020603050405020304" pitchFamily="18" charset="0"/>
              <a:cs typeface="Times New Roman" panose="02020603050405020304" pitchFamily="18" charset="0"/>
            </a:endParaRPr>
          </a:p>
          <a:p>
            <a:pPr marL="0" indent="0">
              <a:buNone/>
            </a:pPr>
            <a:r>
              <a:rPr lang="lt-LT" sz="2800" dirty="0" smtClean="0">
                <a:latin typeface="Times New Roman" panose="02020603050405020304" pitchFamily="18" charset="0"/>
                <a:cs typeface="Times New Roman" panose="02020603050405020304" pitchFamily="18" charset="0"/>
              </a:rPr>
              <a:t>Bromas </a:t>
            </a:r>
            <a:r>
              <a:rPr lang="lt-LT" sz="2800" dirty="0">
                <a:latin typeface="Times New Roman" panose="02020603050405020304" pitchFamily="18" charset="0"/>
                <a:cs typeface="Times New Roman" panose="02020603050405020304" pitchFamily="18" charset="0"/>
              </a:rPr>
              <a:t>gali ištirpti kambario temperatūroje. </a:t>
            </a:r>
            <a:endParaRPr lang="lt-LT" sz="2800" dirty="0" smtClean="0">
              <a:latin typeface="Times New Roman" panose="02020603050405020304" pitchFamily="18" charset="0"/>
              <a:cs typeface="Times New Roman" panose="02020603050405020304" pitchFamily="18" charset="0"/>
            </a:endParaRPr>
          </a:p>
          <a:p>
            <a:pPr marL="0" indent="0">
              <a:buNone/>
            </a:pPr>
            <a:r>
              <a:rPr lang="lt-LT" sz="2800" dirty="0" smtClean="0">
                <a:latin typeface="Times New Roman" panose="02020603050405020304" pitchFamily="18" charset="0"/>
                <a:cs typeface="Times New Roman" panose="02020603050405020304" pitchFamily="18" charset="0"/>
              </a:rPr>
              <a:t>Raudonasis </a:t>
            </a:r>
            <a:r>
              <a:rPr lang="lt-LT" sz="2800" dirty="0">
                <a:latin typeface="Times New Roman" panose="02020603050405020304" pitchFamily="18" charset="0"/>
                <a:cs typeface="Times New Roman" panose="02020603050405020304" pitchFamily="18" charset="0"/>
              </a:rPr>
              <a:t>fejerverkas gaminamas iš stroncio. </a:t>
            </a:r>
            <a:endParaRPr lang="lt-LT" sz="2800" dirty="0" smtClean="0">
              <a:latin typeface="Times New Roman" panose="02020603050405020304" pitchFamily="18" charset="0"/>
              <a:cs typeface="Times New Roman" panose="02020603050405020304" pitchFamily="18" charset="0"/>
            </a:endParaRPr>
          </a:p>
          <a:p>
            <a:pPr marL="0" indent="0">
              <a:buNone/>
            </a:pPr>
            <a:r>
              <a:rPr lang="lt-LT" sz="2800" dirty="0" smtClean="0">
                <a:latin typeface="Times New Roman" panose="02020603050405020304" pitchFamily="18" charset="0"/>
                <a:cs typeface="Times New Roman" panose="02020603050405020304" pitchFamily="18" charset="0"/>
              </a:rPr>
              <a:t> </a:t>
            </a:r>
            <a:r>
              <a:rPr lang="lt-LT" sz="2800" dirty="0">
                <a:latin typeface="Times New Roman" panose="02020603050405020304" pitchFamily="18" charset="0"/>
                <a:cs typeface="Times New Roman" panose="02020603050405020304" pitchFamily="18" charset="0"/>
              </a:rPr>
              <a:t>Molibdenas naudojamas galingiems įrankiams gaminti. </a:t>
            </a:r>
            <a:endParaRPr lang="lt-LT" sz="2800" dirty="0" smtClean="0">
              <a:latin typeface="Times New Roman" panose="02020603050405020304" pitchFamily="18" charset="0"/>
              <a:cs typeface="Times New Roman" panose="02020603050405020304" pitchFamily="18" charset="0"/>
            </a:endParaRPr>
          </a:p>
          <a:p>
            <a:pPr marL="0" indent="0">
              <a:buNone/>
            </a:pPr>
            <a:r>
              <a:rPr lang="lt-LT" sz="2800" dirty="0" smtClean="0">
                <a:latin typeface="Times New Roman" panose="02020603050405020304" pitchFamily="18" charset="0"/>
                <a:cs typeface="Times New Roman" panose="02020603050405020304" pitchFamily="18" charset="0"/>
              </a:rPr>
              <a:t>Technetis </a:t>
            </a:r>
            <a:r>
              <a:rPr lang="lt-LT" sz="2800" dirty="0">
                <a:latin typeface="Times New Roman" panose="02020603050405020304" pitchFamily="18" charset="0"/>
                <a:cs typeface="Times New Roman" panose="02020603050405020304" pitchFamily="18" charset="0"/>
              </a:rPr>
              <a:t>naudojamas rentgeno spinduliuose. </a:t>
            </a:r>
            <a:endParaRPr lang="lt-LT" sz="2800" dirty="0" smtClean="0">
              <a:latin typeface="Times New Roman" panose="02020603050405020304" pitchFamily="18" charset="0"/>
              <a:cs typeface="Times New Roman" panose="02020603050405020304" pitchFamily="18" charset="0"/>
            </a:endParaRPr>
          </a:p>
          <a:p>
            <a:pPr marL="0" indent="0">
              <a:buNone/>
            </a:pPr>
            <a:r>
              <a:rPr lang="lt-LT" sz="2800" dirty="0" smtClean="0">
                <a:latin typeface="Times New Roman" panose="02020603050405020304" pitchFamily="18" charset="0"/>
                <a:cs typeface="Times New Roman" panose="02020603050405020304" pitchFamily="18" charset="0"/>
              </a:rPr>
              <a:t> </a:t>
            </a:r>
            <a:r>
              <a:rPr lang="lt-LT" sz="2800" dirty="0">
                <a:latin typeface="Times New Roman" panose="02020603050405020304" pitchFamily="18" charset="0"/>
                <a:cs typeface="Times New Roman" panose="02020603050405020304" pitchFamily="18" charset="0"/>
              </a:rPr>
              <a:t>Rutenis naudojamas papuošalų gamyboje</a:t>
            </a:r>
            <a:r>
              <a:rPr lang="lt-LT" sz="2800" dirty="0" smtClean="0">
                <a:latin typeface="Times New Roman" panose="02020603050405020304" pitchFamily="18" charset="0"/>
                <a:cs typeface="Times New Roman" panose="02020603050405020304" pitchFamily="18" charset="0"/>
              </a:rPr>
              <a:t>.</a:t>
            </a:r>
          </a:p>
          <a:p>
            <a:pPr marL="0" indent="0">
              <a:buNone/>
            </a:pPr>
            <a:r>
              <a:rPr lang="lt-LT" sz="2800" dirty="0" smtClean="0">
                <a:latin typeface="Times New Roman" panose="02020603050405020304" pitchFamily="18" charset="0"/>
                <a:cs typeface="Times New Roman" panose="02020603050405020304" pitchFamily="18" charset="0"/>
              </a:rPr>
              <a:t>  </a:t>
            </a:r>
            <a:r>
              <a:rPr lang="lt-LT" sz="2800" dirty="0">
                <a:latin typeface="Times New Roman" panose="02020603050405020304" pitchFamily="18" charset="0"/>
                <a:cs typeface="Times New Roman" panose="02020603050405020304" pitchFamily="18" charset="0"/>
              </a:rPr>
              <a:t>Rodis turi neįtikėtinai gražų natūralų blizgesį</a:t>
            </a:r>
            <a:r>
              <a:rPr lang="lt-LT" sz="2800" dirty="0" smtClean="0">
                <a:latin typeface="Times New Roman" panose="02020603050405020304" pitchFamily="18" charset="0"/>
                <a:cs typeface="Times New Roman" panose="02020603050405020304" pitchFamily="18" charset="0"/>
              </a:rPr>
              <a:t>.</a:t>
            </a:r>
          </a:p>
          <a:p>
            <a:pPr marL="0" indent="0">
              <a:buNone/>
            </a:pPr>
            <a:r>
              <a:rPr lang="lt-LT" sz="2800" dirty="0" smtClean="0">
                <a:latin typeface="Times New Roman" panose="02020603050405020304" pitchFamily="18" charset="0"/>
                <a:cs typeface="Times New Roman" panose="02020603050405020304" pitchFamily="18" charset="0"/>
              </a:rPr>
              <a:t>  </a:t>
            </a:r>
            <a:r>
              <a:rPr lang="lt-LT" sz="2800" dirty="0">
                <a:latin typeface="Times New Roman" panose="02020603050405020304" pitchFamily="18" charset="0"/>
                <a:cs typeface="Times New Roman" panose="02020603050405020304" pitchFamily="18" charset="0"/>
              </a:rPr>
              <a:t>Kai kuriuose pigmentiniuose dažuose naudojamas kadmis.</a:t>
            </a:r>
            <a:br>
              <a:rPr lang="lt-LT"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9345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1258" y="400594"/>
            <a:ext cx="10067108" cy="5847805"/>
          </a:xfrm>
        </p:spPr>
        <p:txBody>
          <a:bodyPr>
            <a:normAutofit/>
          </a:bodyPr>
          <a:lstStyle/>
          <a:p>
            <a:pPr marL="0" indent="0">
              <a:buNone/>
            </a:pPr>
            <a:r>
              <a:rPr lang="lt-LT" sz="3600" dirty="0">
                <a:latin typeface="Times New Roman" panose="02020603050405020304" pitchFamily="18" charset="0"/>
                <a:cs typeface="Times New Roman" panose="02020603050405020304" pitchFamily="18" charset="0"/>
              </a:rPr>
              <a:t>Viename kiaušinyje yra 0,65 mg vitamino A, 75-125 TV vitamino D, visi B grupės vitaminai (ypač daug vitamino B6 - 1 mg ir B2 - 0,44 mg), vitaminų E ir K, labai daug fosforo - apie 93 mg, kalcio - 27 mg, geležies - 1-3 mg. Vitaminų ir mineralinių medžiagų daugiau trynyje ir aišku - vasarą.</a:t>
            </a:r>
            <a:br>
              <a:rPr lang="lt-LT" sz="3600" dirty="0">
                <a:latin typeface="Times New Roman" panose="02020603050405020304" pitchFamily="18" charset="0"/>
                <a:cs typeface="Times New Roman" panose="02020603050405020304" pitchFamily="18" charset="0"/>
              </a:rPr>
            </a:br>
            <a:r>
              <a:rPr lang="lt-LT" sz="3600" dirty="0">
                <a:latin typeface="Times New Roman" panose="02020603050405020304" pitchFamily="18" charset="0"/>
                <a:cs typeface="Times New Roman" panose="02020603050405020304" pitchFamily="18" charset="0"/>
              </a:rPr>
              <a:t>Mikroelementai. Kiaušinyje yra ir mikroelementų - jodo, vario, kobalto ir kt.</a:t>
            </a:r>
            <a:br>
              <a:rPr lang="lt-LT" sz="3600" dirty="0">
                <a:latin typeface="Times New Roman" panose="02020603050405020304" pitchFamily="18" charset="0"/>
                <a:cs typeface="Times New Roman" panose="02020603050405020304" pitchFamily="18" charset="0"/>
              </a:rPr>
            </a:br>
            <a:r>
              <a:rPr lang="lt-LT" sz="3600" dirty="0">
                <a:latin typeface="Times New Roman" panose="02020603050405020304" pitchFamily="18" charset="0"/>
                <a:cs typeface="Times New Roman" panose="02020603050405020304" pitchFamily="18" charset="0"/>
              </a:rPr>
              <a:t>Cholesterolis ir lecitinas. Vienas kiaušinio trynys turi 250 mg cholesterolio ir tai sudaro 1-2 proc. trynio.</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927368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391886"/>
            <a:ext cx="9866973" cy="6365965"/>
          </a:xfrm>
        </p:spPr>
        <p:txBody>
          <a:bodyPr>
            <a:noAutofit/>
          </a:bodyPr>
          <a:lstStyle/>
          <a:p>
            <a:pPr marL="0" indent="0">
              <a:buNone/>
            </a:pPr>
            <a:r>
              <a:rPr lang="lt-LT" sz="2800" dirty="0">
                <a:latin typeface="Times New Roman" panose="02020603050405020304" pitchFamily="18" charset="0"/>
                <a:cs typeface="Times New Roman" panose="02020603050405020304" pitchFamily="18" charset="0"/>
              </a:rPr>
              <a:t>Indis sulenkęs gali skleisti atšiaurų garsą. </a:t>
            </a:r>
            <a:endParaRPr lang="lt-LT" sz="2800" dirty="0" smtClean="0">
              <a:latin typeface="Times New Roman" panose="02020603050405020304" pitchFamily="18" charset="0"/>
              <a:cs typeface="Times New Roman" panose="02020603050405020304" pitchFamily="18" charset="0"/>
            </a:endParaRPr>
          </a:p>
          <a:p>
            <a:pPr marL="0" indent="0">
              <a:buNone/>
            </a:pPr>
            <a:r>
              <a:rPr lang="lt-LT" sz="2800" dirty="0" smtClean="0">
                <a:latin typeface="Times New Roman" panose="02020603050405020304" pitchFamily="18" charset="0"/>
                <a:cs typeface="Times New Roman" panose="02020603050405020304" pitchFamily="18" charset="0"/>
              </a:rPr>
              <a:t>Gamybai </a:t>
            </a:r>
            <a:r>
              <a:rPr lang="lt-LT" sz="2800" dirty="0">
                <a:latin typeface="Times New Roman" panose="02020603050405020304" pitchFamily="18" charset="0"/>
                <a:cs typeface="Times New Roman" panose="02020603050405020304" pitchFamily="18" charset="0"/>
              </a:rPr>
              <a:t>atominiai ginklai naudoti uraną</a:t>
            </a:r>
            <a:r>
              <a:rPr lang="lt-LT" sz="2800" dirty="0" smtClean="0">
                <a:latin typeface="Times New Roman" panose="02020603050405020304" pitchFamily="18" charset="0"/>
                <a:cs typeface="Times New Roman" panose="02020603050405020304" pitchFamily="18" charset="0"/>
              </a:rPr>
              <a:t>.</a:t>
            </a:r>
          </a:p>
          <a:p>
            <a:pPr marL="0" indent="0">
              <a:buNone/>
            </a:pPr>
            <a:r>
              <a:rPr lang="lt-LT" sz="2800" dirty="0" smtClean="0">
                <a:latin typeface="Times New Roman" panose="02020603050405020304" pitchFamily="18" charset="0"/>
                <a:cs typeface="Times New Roman" panose="02020603050405020304" pitchFamily="18" charset="0"/>
              </a:rPr>
              <a:t> </a:t>
            </a:r>
            <a:r>
              <a:rPr lang="lt-LT" sz="2800" dirty="0">
                <a:latin typeface="Times New Roman" panose="02020603050405020304" pitchFamily="18" charset="0"/>
                <a:cs typeface="Times New Roman" panose="02020603050405020304" pitchFamily="18" charset="0"/>
              </a:rPr>
              <a:t>„Americium“ naudojamas dūmų detektoriuose</a:t>
            </a:r>
            <a:r>
              <a:rPr lang="lt-LT" sz="2800" dirty="0" smtClean="0">
                <a:latin typeface="Times New Roman" panose="02020603050405020304" pitchFamily="18" charset="0"/>
                <a:cs typeface="Times New Roman" panose="02020603050405020304" pitchFamily="18" charset="0"/>
              </a:rPr>
              <a:t>.</a:t>
            </a:r>
          </a:p>
          <a:p>
            <a:pPr marL="0" indent="0">
              <a:buNone/>
            </a:pPr>
            <a:r>
              <a:rPr lang="lt-LT" sz="2800" dirty="0" smtClean="0">
                <a:latin typeface="Times New Roman" panose="02020603050405020304" pitchFamily="18" charset="0"/>
                <a:cs typeface="Times New Roman" panose="02020603050405020304" pitchFamily="18" charset="0"/>
              </a:rPr>
              <a:t> </a:t>
            </a:r>
            <a:r>
              <a:rPr lang="lt-LT" sz="2800" dirty="0">
                <a:latin typeface="Times New Roman" panose="02020603050405020304" pitchFamily="18" charset="0"/>
                <a:cs typeface="Times New Roman" panose="02020603050405020304" pitchFamily="18" charset="0"/>
              </a:rPr>
              <a:t>Eduardas Benediktas netyčia išrado smūgiams atsparų stiklą, kuris dabar plačiai naudojamas įvairiose pramonės šakose</a:t>
            </a:r>
            <a:r>
              <a:rPr lang="lt-LT" sz="2800" dirty="0" smtClean="0">
                <a:latin typeface="Times New Roman" panose="02020603050405020304" pitchFamily="18" charset="0"/>
                <a:cs typeface="Times New Roman" panose="02020603050405020304" pitchFamily="18" charset="0"/>
              </a:rPr>
              <a:t>.</a:t>
            </a:r>
          </a:p>
          <a:p>
            <a:pPr marL="0" indent="0">
              <a:buNone/>
            </a:pPr>
            <a:r>
              <a:rPr lang="lt-LT" sz="2800" dirty="0" smtClean="0">
                <a:latin typeface="Times New Roman" panose="02020603050405020304" pitchFamily="18" charset="0"/>
                <a:cs typeface="Times New Roman" panose="02020603050405020304" pitchFamily="18" charset="0"/>
              </a:rPr>
              <a:t> Radonas </a:t>
            </a:r>
            <a:r>
              <a:rPr lang="lt-LT" sz="2800" dirty="0">
                <a:latin typeface="Times New Roman" panose="02020603050405020304" pitchFamily="18" charset="0"/>
                <a:cs typeface="Times New Roman" panose="02020603050405020304" pitchFamily="18" charset="0"/>
              </a:rPr>
              <a:t>laikomas rečiausiu elementu atmosferoje</a:t>
            </a:r>
            <a:r>
              <a:rPr lang="lt-LT" sz="2800" dirty="0" smtClean="0">
                <a:latin typeface="Times New Roman" panose="02020603050405020304" pitchFamily="18" charset="0"/>
                <a:cs typeface="Times New Roman" panose="02020603050405020304" pitchFamily="18" charset="0"/>
              </a:rPr>
              <a:t>.</a:t>
            </a:r>
          </a:p>
          <a:p>
            <a:pPr marL="0" indent="0">
              <a:buNone/>
            </a:pPr>
            <a:r>
              <a:rPr lang="lt-LT" sz="2800" dirty="0" smtClean="0">
                <a:latin typeface="Times New Roman" panose="02020603050405020304" pitchFamily="18" charset="0"/>
                <a:cs typeface="Times New Roman" panose="02020603050405020304" pitchFamily="18" charset="0"/>
              </a:rPr>
              <a:t> Volframas </a:t>
            </a:r>
            <a:r>
              <a:rPr lang="lt-LT" sz="2800" dirty="0">
                <a:latin typeface="Times New Roman" panose="02020603050405020304" pitchFamily="18" charset="0"/>
                <a:cs typeface="Times New Roman" panose="02020603050405020304" pitchFamily="18" charset="0"/>
              </a:rPr>
              <a:t>turi daugiausiai aukštos temperatūros verdamas. </a:t>
            </a:r>
            <a:endParaRPr lang="lt-LT" sz="2800" dirty="0" smtClean="0">
              <a:latin typeface="Times New Roman" panose="02020603050405020304" pitchFamily="18" charset="0"/>
              <a:cs typeface="Times New Roman" panose="02020603050405020304" pitchFamily="18" charset="0"/>
            </a:endParaRPr>
          </a:p>
          <a:p>
            <a:pPr marL="0" indent="0">
              <a:buNone/>
            </a:pPr>
            <a:r>
              <a:rPr lang="lt-LT" sz="2800" dirty="0" smtClean="0">
                <a:latin typeface="Times New Roman" panose="02020603050405020304" pitchFamily="18" charset="0"/>
                <a:cs typeface="Times New Roman" panose="02020603050405020304" pitchFamily="18" charset="0"/>
              </a:rPr>
              <a:t>Merkurijus </a:t>
            </a:r>
            <a:r>
              <a:rPr lang="lt-LT" sz="2800" dirty="0">
                <a:latin typeface="Times New Roman" panose="02020603050405020304" pitchFamily="18" charset="0"/>
                <a:cs typeface="Times New Roman" panose="02020603050405020304" pitchFamily="18" charset="0"/>
              </a:rPr>
              <a:t>turi daugiausiai žema temperatūra lydymosi. </a:t>
            </a:r>
            <a:endParaRPr lang="lt-LT" sz="2800" dirty="0" smtClean="0">
              <a:latin typeface="Times New Roman" panose="02020603050405020304" pitchFamily="18" charset="0"/>
              <a:cs typeface="Times New Roman" panose="02020603050405020304" pitchFamily="18" charset="0"/>
            </a:endParaRPr>
          </a:p>
          <a:p>
            <a:pPr marL="0" indent="0">
              <a:buNone/>
            </a:pPr>
            <a:r>
              <a:rPr lang="lt-LT" sz="2800" dirty="0" smtClean="0">
                <a:latin typeface="Times New Roman" panose="02020603050405020304" pitchFamily="18" charset="0"/>
                <a:cs typeface="Times New Roman" panose="02020603050405020304" pitchFamily="18" charset="0"/>
              </a:rPr>
              <a:t>Argoną </a:t>
            </a:r>
            <a:r>
              <a:rPr lang="lt-LT" sz="2800" dirty="0">
                <a:latin typeface="Times New Roman" panose="02020603050405020304" pitchFamily="18" charset="0"/>
                <a:cs typeface="Times New Roman" panose="02020603050405020304" pitchFamily="18" charset="0"/>
              </a:rPr>
              <a:t>atrado anglų fizikas estafetė 1894 m. </a:t>
            </a:r>
            <a:endParaRPr lang="lt-LT" sz="2800" dirty="0" smtClean="0">
              <a:latin typeface="Times New Roman" panose="02020603050405020304" pitchFamily="18" charset="0"/>
              <a:cs typeface="Times New Roman" panose="02020603050405020304" pitchFamily="18" charset="0"/>
            </a:endParaRPr>
          </a:p>
          <a:p>
            <a:pPr marL="0" indent="0">
              <a:buNone/>
            </a:pPr>
            <a:r>
              <a:rPr lang="lt-LT" sz="2800" dirty="0" smtClean="0">
                <a:latin typeface="Times New Roman" panose="02020603050405020304" pitchFamily="18" charset="0"/>
                <a:cs typeface="Times New Roman" panose="02020603050405020304" pitchFamily="18" charset="0"/>
              </a:rPr>
              <a:t>Kanarėliai </a:t>
            </a:r>
            <a:r>
              <a:rPr lang="lt-LT" sz="2800" dirty="0">
                <a:latin typeface="Times New Roman" panose="02020603050405020304" pitchFamily="18" charset="0"/>
                <a:cs typeface="Times New Roman" panose="02020603050405020304" pitchFamily="18" charset="0"/>
              </a:rPr>
              <a:t>jaučia metano buvimą ore, todėl jie naudojami dujų nuotėkiui nustatyti. </a:t>
            </a:r>
            <a:endParaRPr lang="lt-LT" sz="2800" dirty="0" smtClean="0">
              <a:latin typeface="Times New Roman" panose="02020603050405020304" pitchFamily="18" charset="0"/>
              <a:cs typeface="Times New Roman" panose="02020603050405020304" pitchFamily="18" charset="0"/>
            </a:endParaRPr>
          </a:p>
          <a:p>
            <a:pPr marL="0" indent="0">
              <a:buNone/>
            </a:pPr>
            <a:r>
              <a:rPr lang="lt-LT" sz="2800" dirty="0" smtClean="0">
                <a:latin typeface="Times New Roman" panose="02020603050405020304" pitchFamily="18" charset="0"/>
                <a:cs typeface="Times New Roman" panose="02020603050405020304" pitchFamily="18" charset="0"/>
              </a:rPr>
              <a:t>Maži </a:t>
            </a:r>
            <a:r>
              <a:rPr lang="lt-LT" sz="2800" dirty="0">
                <a:latin typeface="Times New Roman" panose="02020603050405020304" pitchFamily="18" charset="0"/>
                <a:cs typeface="Times New Roman" panose="02020603050405020304" pitchFamily="18" charset="0"/>
              </a:rPr>
              <a:t>metanolio kiekiai gali sukelti aklumą.</a:t>
            </a:r>
            <a:br>
              <a:rPr lang="lt-LT"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32521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9966" y="200298"/>
            <a:ext cx="9980023" cy="6048102"/>
          </a:xfrm>
        </p:spPr>
        <p:txBody>
          <a:bodyPr>
            <a:noAutofit/>
          </a:bodyPr>
          <a:lstStyle/>
          <a:p>
            <a:pPr marL="0" indent="0">
              <a:buNone/>
            </a:pPr>
            <a:endParaRPr lang="lt-LT" sz="2800" dirty="0" smtClean="0">
              <a:latin typeface="Times New Roman" panose="02020603050405020304" pitchFamily="18" charset="0"/>
              <a:cs typeface="Times New Roman" panose="02020603050405020304" pitchFamily="18" charset="0"/>
            </a:endParaRPr>
          </a:p>
          <a:p>
            <a:pPr marL="0" indent="0">
              <a:buNone/>
            </a:pPr>
            <a:r>
              <a:rPr lang="lt-LT" sz="2800" dirty="0" smtClean="0">
                <a:latin typeface="Times New Roman" panose="02020603050405020304" pitchFamily="18" charset="0"/>
                <a:cs typeface="Times New Roman" panose="02020603050405020304" pitchFamily="18" charset="0"/>
              </a:rPr>
              <a:t>Fluoras </a:t>
            </a:r>
            <a:r>
              <a:rPr lang="lt-LT" sz="2800" dirty="0">
                <a:latin typeface="Times New Roman" panose="02020603050405020304" pitchFamily="18" charset="0"/>
                <a:cs typeface="Times New Roman" panose="02020603050405020304" pitchFamily="18" charset="0"/>
              </a:rPr>
              <a:t>aktyviai reaguoja su beveik visomis medžiagomis. </a:t>
            </a:r>
            <a:endParaRPr lang="lt-LT" sz="2800" dirty="0" smtClean="0">
              <a:latin typeface="Times New Roman" panose="02020603050405020304" pitchFamily="18" charset="0"/>
              <a:cs typeface="Times New Roman" panose="02020603050405020304" pitchFamily="18" charset="0"/>
            </a:endParaRPr>
          </a:p>
          <a:p>
            <a:pPr marL="0" indent="0">
              <a:buNone/>
            </a:pPr>
            <a:r>
              <a:rPr lang="lt-LT" sz="2800" dirty="0" smtClean="0">
                <a:latin typeface="Times New Roman" panose="02020603050405020304" pitchFamily="18" charset="0"/>
                <a:cs typeface="Times New Roman" panose="02020603050405020304" pitchFamily="18" charset="0"/>
              </a:rPr>
              <a:t> </a:t>
            </a:r>
            <a:r>
              <a:rPr lang="lt-LT" sz="2800" dirty="0">
                <a:latin typeface="Times New Roman" panose="02020603050405020304" pitchFamily="18" charset="0"/>
                <a:cs typeface="Times New Roman" panose="02020603050405020304" pitchFamily="18" charset="0"/>
              </a:rPr>
              <a:t>Apie trisdešimt cheminių elementų yra žmogaus kūno dalis</a:t>
            </a:r>
            <a:r>
              <a:rPr lang="lt-LT" sz="2800" dirty="0" smtClean="0">
                <a:latin typeface="Times New Roman" panose="02020603050405020304" pitchFamily="18" charset="0"/>
                <a:cs typeface="Times New Roman" panose="02020603050405020304" pitchFamily="18" charset="0"/>
              </a:rPr>
              <a:t>.</a:t>
            </a:r>
          </a:p>
          <a:p>
            <a:pPr marL="0" indent="0">
              <a:buNone/>
            </a:pPr>
            <a:r>
              <a:rPr lang="lt-LT" sz="2800" dirty="0" smtClean="0">
                <a:latin typeface="Times New Roman" panose="02020603050405020304" pitchFamily="18" charset="0"/>
                <a:cs typeface="Times New Roman" panose="02020603050405020304" pitchFamily="18" charset="0"/>
              </a:rPr>
              <a:t>  Kasdienybėje žmogus </a:t>
            </a:r>
            <a:r>
              <a:rPr lang="lt-LT" sz="2800" dirty="0">
                <a:latin typeface="Times New Roman" panose="02020603050405020304" pitchFamily="18" charset="0"/>
                <a:cs typeface="Times New Roman" panose="02020603050405020304" pitchFamily="18" charset="0"/>
              </a:rPr>
              <a:t>dažnai susiduria su druskos hidrolize, pavyzdžiui, skalbdamas drabužius. </a:t>
            </a:r>
            <a:endParaRPr lang="lt-LT" sz="2800" dirty="0" smtClean="0">
              <a:latin typeface="Times New Roman" panose="02020603050405020304" pitchFamily="18" charset="0"/>
              <a:cs typeface="Times New Roman" panose="02020603050405020304" pitchFamily="18" charset="0"/>
            </a:endParaRPr>
          </a:p>
          <a:p>
            <a:pPr marL="0" indent="0">
              <a:buNone/>
            </a:pPr>
            <a:r>
              <a:rPr lang="lt-LT" sz="2800" dirty="0" smtClean="0">
                <a:latin typeface="Times New Roman" panose="02020603050405020304" pitchFamily="18" charset="0"/>
                <a:cs typeface="Times New Roman" panose="02020603050405020304" pitchFamily="18" charset="0"/>
              </a:rPr>
              <a:t>Dėl </a:t>
            </a:r>
            <a:r>
              <a:rPr lang="lt-LT" sz="2800" dirty="0">
                <a:latin typeface="Times New Roman" panose="02020603050405020304" pitchFamily="18" charset="0"/>
                <a:cs typeface="Times New Roman" panose="02020603050405020304" pitchFamily="18" charset="0"/>
              </a:rPr>
              <a:t>oksidacijos reakcijos ant tarpeklių ir karjerų sienų atsiranda spalvų raštai. </a:t>
            </a:r>
            <a:r>
              <a:rPr lang="lt-LT" sz="2800" dirty="0" smtClean="0">
                <a:latin typeface="Times New Roman" panose="02020603050405020304" pitchFamily="18" charset="0"/>
                <a:cs typeface="Times New Roman" panose="02020603050405020304" pitchFamily="18" charset="0"/>
              </a:rPr>
              <a:t> </a:t>
            </a:r>
          </a:p>
          <a:p>
            <a:pPr marL="0" indent="0">
              <a:buNone/>
            </a:pPr>
            <a:r>
              <a:rPr lang="lt-LT" sz="2800" dirty="0" smtClean="0">
                <a:latin typeface="Times New Roman" panose="02020603050405020304" pitchFamily="18" charset="0"/>
                <a:cs typeface="Times New Roman" panose="02020603050405020304" pitchFamily="18" charset="0"/>
              </a:rPr>
              <a:t>Karštu </a:t>
            </a:r>
            <a:r>
              <a:rPr lang="lt-LT" sz="2800" dirty="0">
                <a:latin typeface="Times New Roman" panose="02020603050405020304" pitchFamily="18" charset="0"/>
                <a:cs typeface="Times New Roman" panose="02020603050405020304" pitchFamily="18" charset="0"/>
              </a:rPr>
              <a:t>vandeniu neįmanoma pašalinti dėmių iš baltyminių produktų</a:t>
            </a:r>
            <a:r>
              <a:rPr lang="lt-LT" sz="2800" dirty="0" smtClean="0">
                <a:latin typeface="Times New Roman" panose="02020603050405020304" pitchFamily="18" charset="0"/>
                <a:cs typeface="Times New Roman" panose="02020603050405020304" pitchFamily="18" charset="0"/>
              </a:rPr>
              <a:t>.</a:t>
            </a:r>
          </a:p>
          <a:p>
            <a:pPr marL="0" indent="0">
              <a:buNone/>
            </a:pPr>
            <a:r>
              <a:rPr lang="lt-LT" sz="2800" dirty="0" smtClean="0">
                <a:latin typeface="Times New Roman" panose="02020603050405020304" pitchFamily="18" charset="0"/>
                <a:cs typeface="Times New Roman" panose="02020603050405020304" pitchFamily="18" charset="0"/>
              </a:rPr>
              <a:t> Sausas </a:t>
            </a:r>
            <a:r>
              <a:rPr lang="lt-LT" sz="2800" dirty="0">
                <a:latin typeface="Times New Roman" panose="02020603050405020304" pitchFamily="18" charset="0"/>
                <a:cs typeface="Times New Roman" panose="02020603050405020304" pitchFamily="18" charset="0"/>
              </a:rPr>
              <a:t>ledas yra kieta anglies dioksido forma. </a:t>
            </a:r>
            <a:r>
              <a:rPr lang="lt-LT" sz="2800" dirty="0" smtClean="0">
                <a:latin typeface="Times New Roman" panose="02020603050405020304" pitchFamily="18" charset="0"/>
                <a:cs typeface="Times New Roman" panose="02020603050405020304" pitchFamily="18" charset="0"/>
              </a:rPr>
              <a:t> </a:t>
            </a:r>
            <a:endParaRPr lang="lt-LT" sz="2800" dirty="0" smtClean="0">
              <a:latin typeface="Times New Roman" panose="02020603050405020304" pitchFamily="18" charset="0"/>
              <a:cs typeface="Times New Roman" panose="02020603050405020304" pitchFamily="18" charset="0"/>
            </a:endParaRPr>
          </a:p>
          <a:p>
            <a:pPr marL="0" indent="0">
              <a:buNone/>
            </a:pPr>
            <a:r>
              <a:rPr lang="lt-LT" sz="2800" dirty="0" smtClean="0">
                <a:latin typeface="Times New Roman" panose="02020603050405020304" pitchFamily="18" charset="0"/>
                <a:cs typeface="Times New Roman" panose="02020603050405020304" pitchFamily="18" charset="0"/>
              </a:rPr>
              <a:t>Pasitelkus </a:t>
            </a:r>
            <a:r>
              <a:rPr lang="lt-LT" sz="2800" dirty="0">
                <a:latin typeface="Times New Roman" panose="02020603050405020304" pitchFamily="18" charset="0"/>
                <a:cs typeface="Times New Roman" panose="02020603050405020304" pitchFamily="18" charset="0"/>
              </a:rPr>
              <a:t>anglies dioksidą, galima gauti daug kitų medžiagų. </a:t>
            </a:r>
            <a:endParaRPr lang="lt-LT" sz="2800" dirty="0" smtClean="0">
              <a:latin typeface="Times New Roman" panose="02020603050405020304" pitchFamily="18" charset="0"/>
              <a:cs typeface="Times New Roman" panose="02020603050405020304" pitchFamily="18" charset="0"/>
            </a:endParaRPr>
          </a:p>
          <a:p>
            <a:pPr marL="0" indent="0">
              <a:buNone/>
            </a:pPr>
            <a:r>
              <a:rPr lang="lt-LT" sz="2800" dirty="0">
                <a:latin typeface="Times New Roman" panose="02020603050405020304" pitchFamily="18" charset="0"/>
                <a:cs typeface="Times New Roman" panose="02020603050405020304" pitchFamily="18" charset="0"/>
              </a:rPr>
              <a:t/>
            </a:r>
            <a:br>
              <a:rPr lang="lt-LT"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4908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8344" y="400594"/>
            <a:ext cx="9797142" cy="5847805"/>
          </a:xfrm>
        </p:spPr>
        <p:txBody>
          <a:bodyPr>
            <a:normAutofit/>
          </a:bodyPr>
          <a:lstStyle/>
          <a:p>
            <a:pPr marL="0" indent="0">
              <a:buNone/>
            </a:pPr>
            <a:r>
              <a:rPr lang="lt-LT" sz="3600" dirty="0">
                <a:latin typeface="Times New Roman" panose="02020603050405020304" pitchFamily="18" charset="0"/>
                <a:cs typeface="Times New Roman" panose="02020603050405020304" pitchFamily="18" charset="0"/>
              </a:rPr>
              <a:t>Geriausiai virškinami skystai virti kiaušiniai, kai yra įvykusi pirminė baltymo denatūracija. Be to, valgant skystai virtus kiaušinius, geriau pasisavinami vitaminai, tačiau iškyla pavojus susirgti salmonelioze. Todėl norint valgyti žalius ar skystai virtus kiaušinius, reikia būti įsitikinus, kad vištos yra sveikos.</a:t>
            </a:r>
            <a:br>
              <a:rPr lang="lt-LT" sz="3600" dirty="0">
                <a:latin typeface="Times New Roman" panose="02020603050405020304" pitchFamily="18" charset="0"/>
                <a:cs typeface="Times New Roman" panose="02020603050405020304" pitchFamily="18" charset="0"/>
              </a:rPr>
            </a:br>
            <a:r>
              <a:rPr lang="lt-LT" sz="3600" dirty="0">
                <a:latin typeface="Times New Roman" panose="02020603050405020304" pitchFamily="18" charset="0"/>
                <a:cs typeface="Times New Roman" panose="02020603050405020304" pitchFamily="18" charset="0"/>
              </a:rPr>
              <a:t>Esant abejonėms, kiaušinius reikia virti ilgiau (kietai), nekepti neplaktos kiaušinienės, nevartoti žalių kiaušinių šaltiems patiekalams ruošti.</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03760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887" y="357052"/>
            <a:ext cx="10093234" cy="6191794"/>
          </a:xfrm>
        </p:spPr>
        <p:txBody>
          <a:bodyPr>
            <a:normAutofit fontScale="85000" lnSpcReduction="20000"/>
          </a:bodyPr>
          <a:lstStyle/>
          <a:p>
            <a:pPr marL="0" indent="0">
              <a:buNone/>
            </a:pPr>
            <a:r>
              <a:rPr lang="lt-LT" sz="4800" dirty="0">
                <a:latin typeface="Times New Roman" panose="02020603050405020304" pitchFamily="18" charset="0"/>
                <a:cs typeface="Times New Roman" panose="02020603050405020304" pitchFamily="18" charset="0"/>
              </a:rPr>
              <a:t>Pradėkime nuo didžiausią vertę turinčios kiaušinio dalies – trynio, kuriame sutelkta 100 proc. visų kiaušinio sudėtyje esančių riebaluose tirpių vitaminų A, D, E, K ir karotenoidų – liuteino ir zeaksantino – kiekio. Trynyje sutelkta 90 proc. kiaušinio sudėtyje esančio kalcio, geležies, cinko, tiamino, folio rūgšties, vitaminų B6 ir B12 kiekio. Taigi vos 10 proc. visų šių mikroelementų tenka kiaušinio baltymui.</a:t>
            </a:r>
            <a:br>
              <a:rPr lang="lt-LT" sz="4800" dirty="0">
                <a:latin typeface="Times New Roman" panose="02020603050405020304" pitchFamily="18" charset="0"/>
                <a:cs typeface="Times New Roman" panose="02020603050405020304" pitchFamily="18" charset="0"/>
              </a:rPr>
            </a:br>
            <a:r>
              <a:rPr lang="lt-LT" sz="4800" dirty="0">
                <a:latin typeface="Times New Roman" panose="02020603050405020304" pitchFamily="18" charset="0"/>
                <a:cs typeface="Times New Roman" panose="02020603050405020304" pitchFamily="18" charset="0"/>
              </a:rPr>
              <a:t/>
            </a:r>
            <a:br>
              <a:rPr lang="lt-LT" sz="4800" dirty="0">
                <a:latin typeface="Times New Roman" panose="02020603050405020304" pitchFamily="18" charset="0"/>
                <a:cs typeface="Times New Roman" panose="02020603050405020304" pitchFamily="18" charset="0"/>
              </a:rPr>
            </a:br>
            <a:r>
              <a:rPr lang="lt-LT" dirty="0"/>
              <a:t/>
            </a:r>
            <a:br>
              <a:rPr lang="lt-LT" dirty="0"/>
            </a:br>
            <a:endParaRPr lang="en-US" dirty="0"/>
          </a:p>
        </p:txBody>
      </p:sp>
    </p:spTree>
    <p:extLst>
      <p:ext uri="{BB962C8B-B14F-4D97-AF65-F5344CB8AC3E}">
        <p14:creationId xmlns:p14="http://schemas.microsoft.com/office/powerpoint/2010/main" val="21663816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5430" y="383177"/>
            <a:ext cx="9640550" cy="6161313"/>
          </a:xfrm>
        </p:spPr>
        <p:txBody>
          <a:bodyPr>
            <a:noAutofit/>
          </a:bodyPr>
          <a:lstStyle/>
          <a:p>
            <a:pPr marL="0" indent="0">
              <a:buNone/>
            </a:pPr>
            <a:r>
              <a:rPr lang="lt-LT" sz="4400" dirty="0">
                <a:latin typeface="Times New Roman" panose="02020603050405020304" pitchFamily="18" charset="0"/>
                <a:cs typeface="Times New Roman" panose="02020603050405020304" pitchFamily="18" charset="0"/>
              </a:rPr>
              <a:t>Tiesa, baltymų trynyje mažiau nei baltyme (2,7 ir 3,5 g), bet tik todėl, kad baltymo kiekis kiaušinyje didesnis nei trynio. Kur kas svarbiau yra tai, kad trynyje baltymai sutelkti kartu su naudingaisiais riebalais, o baltyme – atskirai. Vartodami baltymų be riebalų eikvojame organizme esančio vitamino A atsargas ir skatiname celiulito atsiradimą.</a:t>
            </a:r>
            <a:br>
              <a:rPr lang="lt-LT" sz="4400" dirty="0">
                <a:latin typeface="Times New Roman" panose="02020603050405020304" pitchFamily="18" charset="0"/>
                <a:cs typeface="Times New Roman" panose="02020603050405020304" pitchFamily="18" charset="0"/>
              </a:rPr>
            </a:br>
            <a:r>
              <a:rPr lang="lt-LT" sz="4400" dirty="0">
                <a:latin typeface="Times New Roman" panose="02020603050405020304" pitchFamily="18" charset="0"/>
                <a:cs typeface="Times New Roman" panose="02020603050405020304" pitchFamily="18" charset="0"/>
              </a:rPr>
              <a:t/>
            </a:r>
            <a:br>
              <a:rPr lang="lt-LT" sz="4400" dirty="0">
                <a:latin typeface="Times New Roman" panose="02020603050405020304" pitchFamily="18" charset="0"/>
                <a:cs typeface="Times New Roman" panose="02020603050405020304" pitchFamily="18" charset="0"/>
              </a:rPr>
            </a:b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40813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163</TotalTime>
  <Words>2375</Words>
  <Application>Microsoft Office PowerPoint</Application>
  <PresentationFormat>Widescreen</PresentationFormat>
  <Paragraphs>181</Paragraphs>
  <Slides>61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61</vt:i4>
      </vt:variant>
    </vt:vector>
  </HeadingPairs>
  <TitlesOfParts>
    <vt:vector size="66" baseType="lpstr">
      <vt:lpstr>Arial</vt:lpstr>
      <vt:lpstr>Century Gothic</vt:lpstr>
      <vt:lpstr>Times New Roman</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Kodėl žmogus nori kreidos?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Laimute</dc:creator>
  <cp:lastModifiedBy>Laimute</cp:lastModifiedBy>
  <cp:revision>22</cp:revision>
  <dcterms:created xsi:type="dcterms:W3CDTF">2021-08-26T12:13:14Z</dcterms:created>
  <dcterms:modified xsi:type="dcterms:W3CDTF">2021-09-01T11:25:28Z</dcterms:modified>
</cp:coreProperties>
</file>