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6" r:id="rId2"/>
    <p:sldId id="295" r:id="rId3"/>
    <p:sldId id="256" r:id="rId4"/>
    <p:sldId id="257" r:id="rId5"/>
    <p:sldId id="275" r:id="rId6"/>
    <p:sldId id="297" r:id="rId7"/>
    <p:sldId id="258" r:id="rId8"/>
    <p:sldId id="260" r:id="rId9"/>
    <p:sldId id="261" r:id="rId10"/>
    <p:sldId id="262" r:id="rId11"/>
    <p:sldId id="263" r:id="rId12"/>
    <p:sldId id="264" r:id="rId13"/>
    <p:sldId id="259" r:id="rId14"/>
    <p:sldId id="266" r:id="rId15"/>
    <p:sldId id="265" r:id="rId16"/>
    <p:sldId id="268" r:id="rId17"/>
    <p:sldId id="269" r:id="rId18"/>
    <p:sldId id="271" r:id="rId19"/>
    <p:sldId id="272" r:id="rId20"/>
    <p:sldId id="267" r:id="rId21"/>
    <p:sldId id="273" r:id="rId22"/>
    <p:sldId id="276" r:id="rId23"/>
    <p:sldId id="277" r:id="rId24"/>
    <p:sldId id="278" r:id="rId25"/>
    <p:sldId id="279" r:id="rId26"/>
    <p:sldId id="280" r:id="rId27"/>
    <p:sldId id="274" r:id="rId28"/>
    <p:sldId id="281" r:id="rId29"/>
    <p:sldId id="282" r:id="rId30"/>
    <p:sldId id="283" r:id="rId31"/>
    <p:sldId id="284" r:id="rId32"/>
    <p:sldId id="285" r:id="rId33"/>
    <p:sldId id="286" r:id="rId34"/>
    <p:sldId id="303" r:id="rId35"/>
    <p:sldId id="304" r:id="rId36"/>
    <p:sldId id="291" r:id="rId37"/>
    <p:sldId id="292" r:id="rId38"/>
    <p:sldId id="293" r:id="rId39"/>
    <p:sldId id="294" r:id="rId40"/>
    <p:sldId id="298" r:id="rId41"/>
    <p:sldId id="287" r:id="rId42"/>
    <p:sldId id="300" r:id="rId43"/>
    <p:sldId id="288" r:id="rId44"/>
    <p:sldId id="299" r:id="rId45"/>
    <p:sldId id="290" r:id="rId46"/>
    <p:sldId id="301" r:id="rId47"/>
    <p:sldId id="302" r:id="rId48"/>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3" d="100"/>
          <a:sy n="83" d="100"/>
        </p:scale>
        <p:origin x="893"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endParaRPr lang="en-US" dirty="0"/>
          </a:p>
        </p:txBody>
      </p:sp>
      <p:sp>
        <p:nvSpPr>
          <p:cNvPr id="4" name="Date Placeholder 3"/>
          <p:cNvSpPr>
            <a:spLocks noGrp="1"/>
          </p:cNvSpPr>
          <p:nvPr>
            <p:ph type="dt" sz="half" idx="10"/>
          </p:nvPr>
        </p:nvSpPr>
        <p:spPr/>
        <p:txBody>
          <a:bodyPr/>
          <a:lstStyle/>
          <a:p>
            <a:fld id="{79AF7919-AAAA-4207-A78B-3634BAE8A041}" type="datetimeFigureOut">
              <a:rPr lang="lt-LT" smtClean="0"/>
              <a:t>2021-12-29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48C9CB1-DE8C-4FBC-9A22-CC721DE60CF9}" type="slidenum">
              <a:rPr lang="lt-LT" smtClean="0"/>
              <a:t>‹#›</a:t>
            </a:fld>
            <a:endParaRPr lang="lt-LT"/>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lt-LT"/>
              <a:t>Spustelėję redag. ruoš. pavad. stilių</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e Placeholder 3"/>
          <p:cNvSpPr>
            <a:spLocks noGrp="1"/>
          </p:cNvSpPr>
          <p:nvPr>
            <p:ph type="dt" sz="half" idx="10"/>
          </p:nvPr>
        </p:nvSpPr>
        <p:spPr/>
        <p:txBody>
          <a:bodyPr/>
          <a:lstStyle/>
          <a:p>
            <a:fld id="{79AF7919-AAAA-4207-A78B-3634BAE8A041}" type="datetimeFigureOut">
              <a:rPr lang="lt-LT" smtClean="0"/>
              <a:t>2021-12-29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lt-LT"/>
              <a:t>Spustelėję redag. ruoš. pavad. stilių</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10"/>
          </p:nvPr>
        </p:nvSpPr>
        <p:spPr/>
        <p:txBody>
          <a:bodyPr/>
          <a:lstStyle/>
          <a:p>
            <a:fld id="{79AF7919-AAAA-4207-A78B-3634BAE8A041}" type="datetimeFigureOut">
              <a:rPr lang="lt-LT" smtClean="0"/>
              <a:t>2021-12-29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AF7919-AAAA-4207-A78B-3634BAE8A041}" type="datetimeFigureOut">
              <a:rPr lang="lt-LT" smtClean="0"/>
              <a:t>2021-12-29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48C9CB1-DE8C-4FBC-9A22-CC721DE60CF9}" type="slidenum">
              <a:rPr lang="lt-LT" smtClean="0"/>
              <a:t>‹#›</a:t>
            </a:fld>
            <a:endParaRPr lang="lt-LT"/>
          </a:p>
        </p:txBody>
      </p:sp>
      <p:sp>
        <p:nvSpPr>
          <p:cNvPr id="8" name="Title 7"/>
          <p:cNvSpPr>
            <a:spLocks noGrp="1"/>
          </p:cNvSpPr>
          <p:nvPr>
            <p:ph type="title"/>
          </p:nvPr>
        </p:nvSpPr>
        <p:spPr/>
        <p:txBody>
          <a:bodyPr/>
          <a:lstStyle/>
          <a:p>
            <a:r>
              <a:rPr lang="lt-LT"/>
              <a:t>Spustelėję redag. ruoš. pavad. stilių</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lt-LT"/>
              <a:t>Spustelėję redag. ruoš. pavad. stilių</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79AF7919-AAAA-4207-A78B-3634BAE8A041}" type="datetimeFigureOut">
              <a:rPr lang="lt-LT" smtClean="0"/>
              <a:t>2021-12-29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AF7919-AAAA-4207-A78B-3634BAE8A041}" type="datetimeFigureOut">
              <a:rPr lang="lt-LT" smtClean="0"/>
              <a:t>2021-12-29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48C9CB1-DE8C-4FBC-9A22-CC721DE60CF9}" type="slidenum">
              <a:rPr lang="lt-LT" smtClean="0"/>
              <a:t>‹#›</a:t>
            </a:fld>
            <a:endParaRPr lang="lt-LT"/>
          </a:p>
        </p:txBody>
      </p:sp>
      <p:sp>
        <p:nvSpPr>
          <p:cNvPr id="8" name="Title 7"/>
          <p:cNvSpPr>
            <a:spLocks noGrp="1"/>
          </p:cNvSpPr>
          <p:nvPr>
            <p:ph type="title"/>
          </p:nvPr>
        </p:nvSpPr>
        <p:spPr/>
        <p:txBody>
          <a:bodyPr/>
          <a:lstStyle/>
          <a:p>
            <a:r>
              <a:rPr lang="lt-LT"/>
              <a:t>Spustelėję redag. ruoš. pavad. stilių</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lt-LT"/>
              <a:t>Spustelėję redag. ruoš. teksto stilių</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7" name="Date Placeholder 6"/>
          <p:cNvSpPr>
            <a:spLocks noGrp="1"/>
          </p:cNvSpPr>
          <p:nvPr>
            <p:ph type="dt" sz="half" idx="10"/>
          </p:nvPr>
        </p:nvSpPr>
        <p:spPr/>
        <p:txBody>
          <a:bodyPr/>
          <a:lstStyle/>
          <a:p>
            <a:fld id="{79AF7919-AAAA-4207-A78B-3634BAE8A041}" type="datetimeFigureOut">
              <a:rPr lang="lt-LT" smtClean="0"/>
              <a:t>2021-12-29</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548C9CB1-DE8C-4FBC-9A22-CC721DE60CF9}" type="slidenum">
              <a:rPr lang="lt-LT" smtClean="0"/>
              <a:t>‹#›</a:t>
            </a:fld>
            <a:endParaRPr lang="lt-LT"/>
          </a:p>
        </p:txBody>
      </p:sp>
      <p:sp>
        <p:nvSpPr>
          <p:cNvPr id="10" name="Title 9"/>
          <p:cNvSpPr>
            <a:spLocks noGrp="1"/>
          </p:cNvSpPr>
          <p:nvPr>
            <p:ph type="title"/>
          </p:nvPr>
        </p:nvSpPr>
        <p:spPr/>
        <p:txBody>
          <a:bodyPr/>
          <a:lstStyle/>
          <a:p>
            <a:r>
              <a:rPr lang="lt-LT"/>
              <a:t>Spustelėję redag. ruoš. pavad. stilių</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79AF7919-AAAA-4207-A78B-3634BAE8A041}" type="datetimeFigureOut">
              <a:rPr lang="lt-LT" smtClean="0"/>
              <a:t>2021-12-29</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F7919-AAAA-4207-A78B-3634BAE8A041}" type="datetimeFigureOut">
              <a:rPr lang="lt-LT" smtClean="0"/>
              <a:t>2021-12-29</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lt-LT"/>
              <a:t>Spustelėję redag. ruoš. pavad. stilių</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79AF7919-AAAA-4207-A78B-3634BAE8A041}" type="datetimeFigureOut">
              <a:rPr lang="lt-LT" smtClean="0"/>
              <a:t>2021-12-29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48C9CB1-DE8C-4FBC-9A22-CC721DE60CF9}" type="slidenum">
              <a:rPr lang="lt-LT" smtClean="0"/>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79AF7919-AAAA-4207-A78B-3634BAE8A041}" type="datetimeFigureOut">
              <a:rPr lang="lt-LT" smtClean="0"/>
              <a:t>2021-12-29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48C9CB1-DE8C-4FBC-9A22-CC721DE60CF9}" type="slidenum">
              <a:rPr lang="lt-LT" smtClean="0"/>
              <a:t>‹#›</a:t>
            </a:fld>
            <a:endParaRPr lang="lt-LT"/>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lt-LT"/>
              <a:t>Spustelėję redag. ruoš. pavad. stilių</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lt-LT"/>
              <a:t>Spustelėję redag. ruoš. pavad. stilių</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9AF7919-AAAA-4207-A78B-3634BAE8A041}" type="datetimeFigureOut">
              <a:rPr lang="lt-LT" smtClean="0"/>
              <a:t>2021-12-29</a:t>
            </a:fld>
            <a:endParaRPr lang="lt-LT"/>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lt-LT"/>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48C9CB1-DE8C-4FBC-9A22-CC721DE60CF9}" type="slidenum">
              <a:rPr lang="lt-LT" smtClean="0"/>
              <a:t>‹#›</a:t>
            </a:fld>
            <a:endParaRPr lang="lt-L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0"/>
            <a:ext cx="9180512" cy="6858000"/>
          </a:xfrm>
          <a:prstGeom prst="rect">
            <a:avLst/>
          </a:prstGeom>
        </p:spPr>
      </p:pic>
    </p:spTree>
    <p:extLst>
      <p:ext uri="{BB962C8B-B14F-4D97-AF65-F5344CB8AC3E}">
        <p14:creationId xmlns:p14="http://schemas.microsoft.com/office/powerpoint/2010/main" val="3386422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580112" y="4770284"/>
            <a:ext cx="3134494" cy="196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4734602"/>
            <a:ext cx="2608597" cy="212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6632"/>
            <a:ext cx="297588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14198"/>
            <a:ext cx="3475679" cy="445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602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731520"/>
            <a:ext cx="8568952" cy="5793824"/>
          </a:xfrm>
        </p:spPr>
        <p:txBody>
          <a:bodyPr>
            <a:normAutofit/>
          </a:bodyPr>
          <a:lstStyle/>
          <a:p>
            <a:pPr marL="45720" indent="0">
              <a:buNone/>
            </a:pPr>
            <a:r>
              <a:rPr lang="lt-LT" sz="8000" b="1" i="1" dirty="0">
                <a:latin typeface="Times New Roman" panose="02020603050405020304" pitchFamily="18" charset="0"/>
                <a:cs typeface="Times New Roman" panose="02020603050405020304" pitchFamily="18" charset="0"/>
              </a:rPr>
              <a:t>Sudėtiniai</a:t>
            </a:r>
            <a:r>
              <a:rPr lang="lt-LT" sz="8000" b="1" dirty="0">
                <a:latin typeface="Times New Roman" panose="02020603050405020304" pitchFamily="18" charset="0"/>
                <a:cs typeface="Times New Roman" panose="02020603050405020304" pitchFamily="18" charset="0"/>
              </a:rPr>
              <a:t> – kilę iš </a:t>
            </a:r>
            <a:r>
              <a:rPr lang="lt-LT" sz="8000" b="1" dirty="0" err="1">
                <a:latin typeface="Times New Roman" panose="02020603050405020304" pitchFamily="18" charset="0"/>
                <a:cs typeface="Times New Roman" panose="02020603050405020304" pitchFamily="18" charset="0"/>
              </a:rPr>
              <a:t>tankiažiedžio</a:t>
            </a:r>
            <a:r>
              <a:rPr lang="lt-LT" sz="8000" b="1" dirty="0">
                <a:latin typeface="Times New Roman" panose="02020603050405020304" pitchFamily="18" charset="0"/>
                <a:cs typeface="Times New Roman" panose="02020603050405020304" pitchFamily="18" charset="0"/>
              </a:rPr>
              <a:t> žiedyno. </a:t>
            </a:r>
          </a:p>
        </p:txBody>
      </p:sp>
    </p:spTree>
    <p:extLst>
      <p:ext uri="{BB962C8B-B14F-4D97-AF65-F5344CB8AC3E}">
        <p14:creationId xmlns:p14="http://schemas.microsoft.com/office/powerpoint/2010/main" val="300773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833643" cy="561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56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712968" cy="6336704"/>
          </a:xfrm>
        </p:spPr>
        <p:txBody>
          <a:bodyPr/>
          <a:lstStyle/>
          <a:p>
            <a:pPr marL="45720" indent="0" algn="ctr">
              <a:buNone/>
            </a:pPr>
            <a:r>
              <a:rPr lang="lt-LT" sz="6000" b="1" dirty="0">
                <a:latin typeface="Times New Roman" panose="02020603050405020304" pitchFamily="18" charset="0"/>
                <a:cs typeface="Times New Roman" panose="02020603050405020304" pitchFamily="18" charset="0"/>
              </a:rPr>
              <a:t>Skirstymas pagal apyvaisio pobūdį</a:t>
            </a:r>
          </a:p>
          <a:p>
            <a:pPr marL="45720" indent="0">
              <a:buNone/>
            </a:pPr>
            <a:r>
              <a:rPr lang="lt-LT" sz="4800" b="1" i="1" dirty="0">
                <a:latin typeface="Times New Roman" panose="02020603050405020304" pitchFamily="18" charset="0"/>
                <a:cs typeface="Times New Roman" panose="02020603050405020304" pitchFamily="18" charset="0"/>
              </a:rPr>
              <a:t>Sausieji vaisiai </a:t>
            </a:r>
            <a:r>
              <a:rPr lang="lt-LT" sz="3600" b="1" dirty="0">
                <a:latin typeface="Times New Roman" panose="02020603050405020304" pitchFamily="18" charset="0"/>
                <a:cs typeface="Times New Roman" panose="02020603050405020304" pitchFamily="18" charset="0"/>
              </a:rPr>
              <a:t>- nunokę turi apie 10-15 proc. vandens. Apyvaisis apsaugo jaunas sėklas nuo išdžiūvimo ir įvairių pažeidimų. Tuo pačiu jis padeda išbyrėti pribrendusioms sėkloms (jam plyštant, susiraitant, sutrupant).</a:t>
            </a:r>
          </a:p>
          <a:p>
            <a:pPr marL="45720" indent="0">
              <a:buNone/>
            </a:pPr>
            <a:endParaRPr lang="lt-LT" dirty="0"/>
          </a:p>
          <a:p>
            <a:endParaRPr lang="lt-LT" dirty="0"/>
          </a:p>
        </p:txBody>
      </p:sp>
    </p:spTree>
    <p:extLst>
      <p:ext uri="{BB962C8B-B14F-4D97-AF65-F5344CB8AC3E}">
        <p14:creationId xmlns:p14="http://schemas.microsoft.com/office/powerpoint/2010/main" val="212260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3053390" cy="22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583" y="404664"/>
            <a:ext cx="380166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429000"/>
            <a:ext cx="4304646" cy="248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746748"/>
            <a:ext cx="3540899" cy="216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92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332656"/>
            <a:ext cx="8712968" cy="6264696"/>
          </a:xfrm>
        </p:spPr>
        <p:txBody>
          <a:bodyPr>
            <a:normAutofit/>
          </a:bodyPr>
          <a:lstStyle/>
          <a:p>
            <a:pPr marL="45720" indent="0" algn="ctr">
              <a:buNone/>
            </a:pPr>
            <a:r>
              <a:rPr lang="fi-FI" sz="6600" b="1" dirty="0">
                <a:latin typeface="Times New Roman" panose="02020603050405020304" pitchFamily="18" charset="0"/>
                <a:cs typeface="Times New Roman" panose="02020603050405020304" pitchFamily="18" charset="0"/>
              </a:rPr>
              <a:t>Atsidarantys vaisiai</a:t>
            </a:r>
            <a:endParaRPr lang="lt-LT" sz="6600" b="1" dirty="0">
              <a:latin typeface="Times New Roman" panose="02020603050405020304" pitchFamily="18" charset="0"/>
              <a:cs typeface="Times New Roman" panose="02020603050405020304" pitchFamily="18" charset="0"/>
            </a:endParaRPr>
          </a:p>
          <a:p>
            <a:pPr marL="45720" indent="0">
              <a:buNone/>
            </a:pPr>
            <a:r>
              <a:rPr lang="lt-LT" sz="5400" b="1" dirty="0">
                <a:latin typeface="Times New Roman" panose="02020603050405020304" pitchFamily="18" charset="0"/>
                <a:cs typeface="Times New Roman" panose="02020603050405020304" pitchFamily="18" charset="0"/>
              </a:rPr>
              <a:t>Ankštis – </a:t>
            </a:r>
            <a:r>
              <a:rPr lang="lt-LT" sz="5400" dirty="0">
                <a:latin typeface="Times New Roman" panose="02020603050405020304" pitchFamily="18" charset="0"/>
                <a:cs typeface="Times New Roman" panose="02020603050405020304" pitchFamily="18" charset="0"/>
              </a:rPr>
              <a:t>vaisius </a:t>
            </a:r>
            <a:r>
              <a:rPr lang="lt-LT" sz="5400" dirty="0" err="1">
                <a:latin typeface="Times New Roman" panose="02020603050405020304" pitchFamily="18" charset="0"/>
                <a:cs typeface="Times New Roman" panose="02020603050405020304" pitchFamily="18" charset="0"/>
              </a:rPr>
              <a:t>vienalizdis</a:t>
            </a:r>
            <a:r>
              <a:rPr lang="lt-LT" sz="5400" dirty="0">
                <a:latin typeface="Times New Roman" panose="02020603050405020304" pitchFamily="18" charset="0"/>
                <a:cs typeface="Times New Roman" panose="02020603050405020304" pitchFamily="18" charset="0"/>
              </a:rPr>
              <a:t>, atsidaro dviem išilginiais plyšiais.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980509"/>
            <a:ext cx="4104456" cy="229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597637"/>
            <a:ext cx="3312368" cy="274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12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784976" cy="6408712"/>
          </a:xfrm>
        </p:spPr>
        <p:txBody>
          <a:bodyPr>
            <a:normAutofit/>
          </a:bodyPr>
          <a:lstStyle/>
          <a:p>
            <a:pPr marL="45720" indent="0">
              <a:buNone/>
            </a:pPr>
            <a:r>
              <a:rPr lang="lt-LT" sz="6000" b="1" dirty="0">
                <a:latin typeface="Times New Roman" panose="02020603050405020304" pitchFamily="18" charset="0"/>
                <a:cs typeface="Times New Roman" panose="02020603050405020304" pitchFamily="18" charset="0"/>
              </a:rPr>
              <a:t>Ankštara</a:t>
            </a:r>
            <a:r>
              <a:rPr lang="lt-LT" sz="6000" dirty="0">
                <a:latin typeface="Times New Roman" panose="02020603050405020304" pitchFamily="18" charset="0"/>
                <a:cs typeface="Times New Roman" panose="02020603050405020304" pitchFamily="18" charset="0"/>
              </a:rPr>
              <a:t> (</a:t>
            </a:r>
            <a:r>
              <a:rPr lang="lt-LT" sz="6000" dirty="0" err="1">
                <a:latin typeface="Times New Roman" panose="02020603050405020304" pitchFamily="18" charset="0"/>
                <a:cs typeface="Times New Roman" panose="02020603050405020304" pitchFamily="18" charset="0"/>
              </a:rPr>
              <a:t>ankštarėlė</a:t>
            </a:r>
            <a:r>
              <a:rPr lang="lt-LT" sz="6000" dirty="0">
                <a:latin typeface="Times New Roman" panose="02020603050405020304" pitchFamily="18" charset="0"/>
                <a:cs typeface="Times New Roman" panose="02020603050405020304" pitchFamily="18" charset="0"/>
              </a:rPr>
              <a:t>) – dvilizdžiai pailgi vaisiai. Prinokus sėklos pasilieka prikibusios prie pertvaros.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933056"/>
            <a:ext cx="6120680"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39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712968" cy="6408712"/>
          </a:xfrm>
        </p:spPr>
        <p:txBody>
          <a:bodyPr>
            <a:noAutofit/>
          </a:bodyPr>
          <a:lstStyle/>
          <a:p>
            <a:pPr marL="45720" indent="0">
              <a:buNone/>
            </a:pPr>
            <a:r>
              <a:rPr lang="lt-LT" sz="6000" b="1" dirty="0">
                <a:latin typeface="Times New Roman" panose="02020603050405020304" pitchFamily="18" charset="0"/>
                <a:cs typeface="Times New Roman" panose="02020603050405020304" pitchFamily="18" charset="0"/>
              </a:rPr>
              <a:t>Dėžutė – </a:t>
            </a:r>
            <a:r>
              <a:rPr lang="lt-LT" sz="6000" dirty="0">
                <a:latin typeface="Times New Roman" panose="02020603050405020304" pitchFamily="18" charset="0"/>
                <a:cs typeface="Times New Roman" panose="02020603050405020304" pitchFamily="18" charset="0"/>
              </a:rPr>
              <a:t>pailgos ar apskritos formos vaisius. Nunokęs atsidaro išilginiais plyšiais arba skylutėmis viršutinėje dėžutės dalyje. </a:t>
            </a:r>
          </a:p>
        </p:txBody>
      </p:sp>
    </p:spTree>
    <p:extLst>
      <p:ext uri="{BB962C8B-B14F-4D97-AF65-F5344CB8AC3E}">
        <p14:creationId xmlns:p14="http://schemas.microsoft.com/office/powerpoint/2010/main" val="621285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373502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046" y="116632"/>
            <a:ext cx="4694434" cy="627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436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260648"/>
            <a:ext cx="8712968" cy="3945592"/>
          </a:xfrm>
        </p:spPr>
        <p:txBody>
          <a:bodyPr>
            <a:noAutofit/>
          </a:bodyPr>
          <a:lstStyle/>
          <a:p>
            <a:pPr marL="45720" indent="0">
              <a:buNone/>
            </a:pPr>
            <a:r>
              <a:rPr lang="lt-LT" sz="5400" b="1" dirty="0" err="1">
                <a:latin typeface="Times New Roman" panose="02020603050405020304" pitchFamily="18" charset="0"/>
                <a:cs typeface="Times New Roman" panose="02020603050405020304" pitchFamily="18" charset="0"/>
              </a:rPr>
              <a:t>Lapvaisis</a:t>
            </a:r>
            <a:r>
              <a:rPr lang="lt-LT" sz="5400" b="1" dirty="0">
                <a:latin typeface="Times New Roman" panose="02020603050405020304" pitchFamily="18" charset="0"/>
                <a:cs typeface="Times New Roman" panose="02020603050405020304" pitchFamily="18" charset="0"/>
              </a:rPr>
              <a:t> -</a:t>
            </a:r>
            <a:r>
              <a:rPr lang="lt-LT" sz="5400" dirty="0">
                <a:latin typeface="Times New Roman" panose="02020603050405020304" pitchFamily="18" charset="0"/>
                <a:cs typeface="Times New Roman" panose="02020603050405020304" pitchFamily="18" charset="0"/>
              </a:rPr>
              <a:t>sudarytas iš vieno lizdo, kuriame daug sėklų. Prinokus, plyšta išilgai ir sėklos išbyra.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61048"/>
            <a:ext cx="4086349" cy="275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521213"/>
            <a:ext cx="3692033" cy="323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4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332656"/>
            <a:ext cx="8784976" cy="6048672"/>
          </a:xfrm>
        </p:spPr>
        <p:txBody>
          <a:bodyPr/>
          <a:lstStyle/>
          <a:p>
            <a:pPr marL="502920" indent="-457200">
              <a:buAutoNum type="arabicPeriod"/>
            </a:pPr>
            <a:r>
              <a:rPr lang="lt-LT" sz="5400" b="1" dirty="0">
                <a:latin typeface="Times New Roman" panose="02020603050405020304" pitchFamily="18" charset="0"/>
                <a:cs typeface="Times New Roman" panose="02020603050405020304" pitchFamily="18" charset="0"/>
              </a:rPr>
              <a:t>Ką vadiname apdulkinimu?</a:t>
            </a:r>
          </a:p>
          <a:p>
            <a:pPr marL="502920" indent="-457200">
              <a:buAutoNum type="arabicPeriod"/>
            </a:pPr>
            <a:r>
              <a:rPr lang="lt-LT" sz="5400" b="1" dirty="0">
                <a:latin typeface="Times New Roman" panose="02020603050405020304" pitchFamily="18" charset="0"/>
                <a:cs typeface="Times New Roman" panose="02020603050405020304" pitchFamily="18" charset="0"/>
              </a:rPr>
              <a:t>Kokie yra apdulkinimo būdai?</a:t>
            </a:r>
          </a:p>
          <a:p>
            <a:pPr marL="502920" indent="-457200">
              <a:buAutoNum type="arabicPeriod"/>
            </a:pPr>
            <a:r>
              <a:rPr lang="lt-LT" sz="5400" b="1" dirty="0">
                <a:latin typeface="Times New Roman" panose="02020603050405020304" pitchFamily="18" charset="0"/>
                <a:cs typeface="Times New Roman" panose="02020603050405020304" pitchFamily="18" charset="0"/>
              </a:rPr>
              <a:t>Ką vadiname apvaisinimu?</a:t>
            </a:r>
          </a:p>
          <a:p>
            <a:pPr marL="502920" indent="-457200">
              <a:buAutoNum type="arabicPeriod"/>
            </a:pPr>
            <a:endParaRPr lang="lt-LT" dirty="0"/>
          </a:p>
          <a:p>
            <a:endParaRPr lang="en-US" dirty="0"/>
          </a:p>
        </p:txBody>
      </p:sp>
    </p:spTree>
    <p:extLst>
      <p:ext uri="{BB962C8B-B14F-4D97-AF65-F5344CB8AC3E}">
        <p14:creationId xmlns:p14="http://schemas.microsoft.com/office/powerpoint/2010/main" val="16032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332656"/>
            <a:ext cx="8640960" cy="6264696"/>
          </a:xfrm>
        </p:spPr>
        <p:txBody>
          <a:bodyPr/>
          <a:lstStyle/>
          <a:p>
            <a:pPr marL="45720" indent="0">
              <a:buNone/>
            </a:pPr>
            <a:r>
              <a:rPr lang="fi-FI" sz="4800" b="1" dirty="0">
                <a:latin typeface="Times New Roman" panose="02020603050405020304" pitchFamily="18" charset="0"/>
                <a:cs typeface="Times New Roman" panose="02020603050405020304" pitchFamily="18" charset="0"/>
              </a:rPr>
              <a:t>Skeltavaisiai</a:t>
            </a:r>
            <a:r>
              <a:rPr lang="lt-LT" sz="4800" b="1" dirty="0">
                <a:latin typeface="Times New Roman" panose="02020603050405020304" pitchFamily="18" charset="0"/>
                <a:cs typeface="Times New Roman" panose="02020603050405020304" pitchFamily="18" charset="0"/>
              </a:rPr>
              <a:t> -</a:t>
            </a:r>
            <a:r>
              <a:rPr lang="lt-LT" sz="4800" dirty="0">
                <a:latin typeface="Times New Roman" panose="02020603050405020304" pitchFamily="18" charset="0"/>
                <a:cs typeface="Times New Roman" panose="02020603050405020304" pitchFamily="18" charset="0"/>
              </a:rPr>
              <a:t> skyla išilgai arba į dvi dalis arba nunokę vaisiai lūžta skersai į tiek dalių, kiek yra sėklų. </a:t>
            </a:r>
            <a:endParaRPr lang="fi-FI"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645532"/>
            <a:ext cx="3384376" cy="421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85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260648"/>
            <a:ext cx="8640960" cy="6408712"/>
          </a:xfrm>
        </p:spPr>
        <p:txBody>
          <a:bodyPr>
            <a:normAutofit/>
          </a:bodyPr>
          <a:lstStyle/>
          <a:p>
            <a:pPr marL="45720" indent="0" algn="ctr">
              <a:buNone/>
            </a:pPr>
            <a:r>
              <a:rPr lang="lt-LT" sz="6000" b="1" dirty="0">
                <a:latin typeface="Times New Roman" panose="02020603050405020304" pitchFamily="18" charset="0"/>
                <a:cs typeface="Times New Roman" panose="02020603050405020304" pitchFamily="18" charset="0"/>
              </a:rPr>
              <a:t>Uždarieji vaisiai</a:t>
            </a:r>
          </a:p>
          <a:p>
            <a:pPr marL="45720" indent="0">
              <a:buNone/>
            </a:pPr>
            <a:r>
              <a:rPr lang="lt-LT" sz="6000" b="1" i="1" dirty="0">
                <a:latin typeface="Times New Roman" panose="02020603050405020304" pitchFamily="18" charset="0"/>
                <a:cs typeface="Times New Roman" panose="02020603050405020304" pitchFamily="18" charset="0"/>
              </a:rPr>
              <a:t>Gilė</a:t>
            </a:r>
            <a:r>
              <a:rPr lang="lt-LT" sz="6000" b="1" dirty="0">
                <a:latin typeface="Times New Roman" panose="02020603050405020304" pitchFamily="18" charset="0"/>
                <a:cs typeface="Times New Roman" panose="02020603050405020304" pitchFamily="18" charset="0"/>
              </a:rPr>
              <a:t> – stambus </a:t>
            </a:r>
            <a:r>
              <a:rPr lang="lt-LT" sz="6000" b="1" dirty="0" err="1">
                <a:latin typeface="Times New Roman" panose="02020603050405020304" pitchFamily="18" charset="0"/>
                <a:cs typeface="Times New Roman" panose="02020603050405020304" pitchFamily="18" charset="0"/>
              </a:rPr>
              <a:t>vienasėklis</a:t>
            </a:r>
            <a:r>
              <a:rPr lang="lt-LT" sz="6000" b="1" dirty="0">
                <a:latin typeface="Times New Roman" panose="02020603050405020304" pitchFamily="18" charset="0"/>
                <a:cs typeface="Times New Roman" panose="02020603050405020304" pitchFamily="18" charset="0"/>
              </a:rPr>
              <a:t> vaisius su storu kietu </a:t>
            </a:r>
          </a:p>
          <a:p>
            <a:pPr marL="45720" indent="0">
              <a:buNone/>
            </a:pPr>
            <a:r>
              <a:rPr lang="lt-LT" sz="6000" b="1" dirty="0">
                <a:latin typeface="Times New Roman" panose="02020603050405020304" pitchFamily="18" charset="0"/>
                <a:cs typeface="Times New Roman" panose="02020603050405020304" pitchFamily="18" charset="0"/>
              </a:rPr>
              <a:t>apvalkalu.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187032"/>
            <a:ext cx="3895700" cy="339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185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476672"/>
            <a:ext cx="8712968" cy="6120680"/>
          </a:xfrm>
        </p:spPr>
        <p:txBody>
          <a:bodyPr>
            <a:normAutofit/>
          </a:bodyPr>
          <a:lstStyle/>
          <a:p>
            <a:pPr marL="45720" indent="0">
              <a:buNone/>
            </a:pPr>
            <a:r>
              <a:rPr lang="lt-LT" sz="6000" b="1" dirty="0">
                <a:latin typeface="Times New Roman" panose="02020603050405020304" pitchFamily="18" charset="0"/>
                <a:cs typeface="Times New Roman" panose="02020603050405020304" pitchFamily="18" charset="0"/>
              </a:rPr>
              <a:t>Grūdas (</a:t>
            </a:r>
            <a:r>
              <a:rPr lang="lt-LT" sz="6000" b="1" dirty="0" err="1">
                <a:latin typeface="Times New Roman" panose="02020603050405020304" pitchFamily="18" charset="0"/>
                <a:cs typeface="Times New Roman" panose="02020603050405020304" pitchFamily="18" charset="0"/>
              </a:rPr>
              <a:t>Grūdvaisis</a:t>
            </a:r>
            <a:r>
              <a:rPr lang="lt-LT" sz="6000" b="1" dirty="0">
                <a:latin typeface="Times New Roman" panose="02020603050405020304" pitchFamily="18" charset="0"/>
                <a:cs typeface="Times New Roman" panose="02020603050405020304" pitchFamily="18" charset="0"/>
              </a:rPr>
              <a:t>) – </a:t>
            </a:r>
            <a:r>
              <a:rPr lang="lt-LT" sz="6000" dirty="0" err="1">
                <a:latin typeface="Times New Roman" panose="02020603050405020304" pitchFamily="18" charset="0"/>
                <a:cs typeface="Times New Roman" panose="02020603050405020304" pitchFamily="18" charset="0"/>
              </a:rPr>
              <a:t>vienasėklis</a:t>
            </a:r>
            <a:r>
              <a:rPr lang="lt-LT" sz="6000" dirty="0">
                <a:latin typeface="Times New Roman" panose="02020603050405020304" pitchFamily="18" charset="0"/>
                <a:cs typeface="Times New Roman" panose="02020603050405020304" pitchFamily="18" charset="0"/>
              </a:rPr>
              <a:t> vaisius, apyvaisis suaugęs </a:t>
            </a:r>
          </a:p>
          <a:p>
            <a:pPr marL="45720" indent="0">
              <a:buNone/>
            </a:pPr>
            <a:r>
              <a:rPr lang="lt-LT" sz="6000" dirty="0">
                <a:latin typeface="Times New Roman" panose="02020603050405020304" pitchFamily="18" charset="0"/>
                <a:cs typeface="Times New Roman" panose="02020603050405020304" pitchFamily="18" charset="0"/>
              </a:rPr>
              <a:t>su sėklos luobele.</a:t>
            </a:r>
          </a:p>
          <a:p>
            <a:endParaRPr lang="lt-LT" sz="6000" b="1" dirty="0">
              <a:latin typeface="Times New Roman" panose="02020603050405020304" pitchFamily="18" charset="0"/>
              <a:cs typeface="Times New Roman" panose="02020603050405020304" pitchFamily="18" charset="0"/>
            </a:endParaRPr>
          </a:p>
          <a:p>
            <a:endParaRPr lang="lt-LT"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556792"/>
            <a:ext cx="2801668" cy="460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53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332656"/>
            <a:ext cx="8496944" cy="6048672"/>
          </a:xfrm>
        </p:spPr>
        <p:txBody>
          <a:bodyPr>
            <a:normAutofit/>
          </a:bodyPr>
          <a:lstStyle/>
          <a:p>
            <a:pPr marL="45720" indent="0">
              <a:buNone/>
            </a:pPr>
            <a:r>
              <a:rPr lang="lt-LT" sz="5400" b="1" dirty="0">
                <a:latin typeface="Times New Roman" panose="02020603050405020304" pitchFamily="18" charset="0"/>
                <a:cs typeface="Times New Roman" panose="02020603050405020304" pitchFamily="18" charset="0"/>
              </a:rPr>
              <a:t>Lukštavaisis – </a:t>
            </a:r>
            <a:r>
              <a:rPr lang="lt-LT" sz="5400" dirty="0" err="1">
                <a:latin typeface="Times New Roman" panose="02020603050405020304" pitchFamily="18" charset="0"/>
                <a:cs typeface="Times New Roman" panose="02020603050405020304" pitchFamily="18" charset="0"/>
              </a:rPr>
              <a:t>vienasėklis</a:t>
            </a:r>
            <a:r>
              <a:rPr lang="lt-LT" sz="5400" dirty="0">
                <a:latin typeface="Times New Roman" panose="02020603050405020304" pitchFamily="18" charset="0"/>
                <a:cs typeface="Times New Roman" panose="02020603050405020304" pitchFamily="18" charset="0"/>
              </a:rPr>
              <a:t> vaisius su netvirtu apvalkalu, todėl sėklos lengvai išlukštenamos.</a:t>
            </a:r>
          </a:p>
          <a:p>
            <a:endParaRPr lang="lt-LT" sz="5400" b="1"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909693"/>
            <a:ext cx="3799309" cy="379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906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404664"/>
            <a:ext cx="8568952" cy="6264696"/>
          </a:xfrm>
        </p:spPr>
        <p:txBody>
          <a:bodyPr>
            <a:normAutofit/>
          </a:bodyPr>
          <a:lstStyle/>
          <a:p>
            <a:pPr marL="45720" indent="0">
              <a:buNone/>
            </a:pPr>
            <a:r>
              <a:rPr lang="lt-LT" sz="7200" b="1" dirty="0">
                <a:latin typeface="Times New Roman" panose="02020603050405020304" pitchFamily="18" charset="0"/>
                <a:cs typeface="Times New Roman" panose="02020603050405020304" pitchFamily="18" charset="0"/>
              </a:rPr>
              <a:t>Riešutas – </a:t>
            </a:r>
            <a:r>
              <a:rPr lang="lt-LT" sz="7200" dirty="0">
                <a:latin typeface="Times New Roman" panose="02020603050405020304" pitchFamily="18" charset="0"/>
                <a:cs typeface="Times New Roman" panose="02020603050405020304" pitchFamily="18" charset="0"/>
              </a:rPr>
              <a:t>stambus </a:t>
            </a:r>
            <a:r>
              <a:rPr lang="lt-LT" sz="7200" dirty="0" err="1">
                <a:latin typeface="Times New Roman" panose="02020603050405020304" pitchFamily="18" charset="0"/>
                <a:cs typeface="Times New Roman" panose="02020603050405020304" pitchFamily="18" charset="0"/>
              </a:rPr>
              <a:t>vienasėklis</a:t>
            </a:r>
            <a:r>
              <a:rPr lang="lt-LT" sz="7200" dirty="0">
                <a:latin typeface="Times New Roman" panose="02020603050405020304" pitchFamily="18" charset="0"/>
                <a:cs typeface="Times New Roman" panose="02020603050405020304" pitchFamily="18" charset="0"/>
              </a:rPr>
              <a:t> vaisius su kietu kevalu.</a:t>
            </a:r>
          </a:p>
          <a:p>
            <a:pPr marL="45720" indent="0">
              <a:buNone/>
            </a:pPr>
            <a:endParaRPr lang="lt-LT" sz="7200" dirty="0">
              <a:latin typeface="Times New Roman" panose="02020603050405020304" pitchFamily="18" charset="0"/>
              <a:cs typeface="Times New Roman" panose="02020603050405020304" pitchFamily="18" charset="0"/>
            </a:endParaRPr>
          </a:p>
          <a:p>
            <a:pPr marL="45720" indent="0">
              <a:buNone/>
            </a:pPr>
            <a:endParaRPr lang="lt-LT" sz="7200" dirty="0">
              <a:latin typeface="Times New Roman" panose="02020603050405020304" pitchFamily="18" charset="0"/>
              <a:cs typeface="Times New Roman" panose="02020603050405020304" pitchFamily="18" charset="0"/>
            </a:endParaRPr>
          </a:p>
          <a:p>
            <a:pPr marL="45720" indent="0">
              <a:buNone/>
            </a:pPr>
            <a:endParaRPr lang="lt-LT" sz="72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924944"/>
            <a:ext cx="3724672" cy="372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777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856984" cy="6336704"/>
          </a:xfrm>
        </p:spPr>
        <p:txBody>
          <a:bodyPr>
            <a:normAutofit/>
          </a:bodyPr>
          <a:lstStyle/>
          <a:p>
            <a:pPr marL="45720" indent="0">
              <a:buNone/>
            </a:pPr>
            <a:r>
              <a:rPr lang="lt-LT" sz="4000" b="1" dirty="0">
                <a:latin typeface="Times New Roman" panose="02020603050405020304" pitchFamily="18" charset="0"/>
                <a:cs typeface="Times New Roman" panose="02020603050405020304" pitchFamily="18" charset="0"/>
              </a:rPr>
              <a:t>Riešutėlis -  </a:t>
            </a:r>
            <a:r>
              <a:rPr lang="lt-LT" sz="4000" dirty="0">
                <a:latin typeface="Times New Roman" panose="02020603050405020304" pitchFamily="18" charset="0"/>
                <a:cs typeface="Times New Roman" panose="02020603050405020304" pitchFamily="18" charset="0"/>
              </a:rPr>
              <a:t>sausasis uždarasis vaisius. Prinokę lieka uždari, o apyvaisis plyšta tik pradėjus dygti sėklai. </a:t>
            </a:r>
          </a:p>
          <a:p>
            <a:pPr marL="45720" indent="0">
              <a:buNone/>
            </a:pPr>
            <a:r>
              <a:rPr lang="lt-LT" sz="4000" dirty="0">
                <a:latin typeface="Times New Roman" panose="02020603050405020304" pitchFamily="18" charset="0"/>
                <a:cs typeface="Times New Roman" panose="02020603050405020304" pitchFamily="18" charset="0"/>
              </a:rPr>
              <a:t>Paprastojo apynio vaisiai sutelkti į kankorėžį panašiose varpose.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573016"/>
            <a:ext cx="3673793" cy="31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3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404664"/>
            <a:ext cx="8568952" cy="6264696"/>
          </a:xfrm>
        </p:spPr>
        <p:txBody>
          <a:bodyPr/>
          <a:lstStyle/>
          <a:p>
            <a:pPr marL="45720" indent="0">
              <a:buNone/>
            </a:pPr>
            <a:r>
              <a:rPr lang="lt-LT" sz="4800" b="1" dirty="0" err="1">
                <a:latin typeface="Times New Roman" panose="02020603050405020304" pitchFamily="18" charset="0"/>
                <a:cs typeface="Times New Roman" panose="02020603050405020304" pitchFamily="18" charset="0"/>
              </a:rPr>
              <a:t>Sparnavaisis</a:t>
            </a:r>
            <a:r>
              <a:rPr lang="lt-LT" sz="4800" b="1" dirty="0">
                <a:latin typeface="Times New Roman" panose="02020603050405020304" pitchFamily="18" charset="0"/>
                <a:cs typeface="Times New Roman" panose="02020603050405020304" pitchFamily="18" charset="0"/>
              </a:rPr>
              <a:t> – </a:t>
            </a:r>
            <a:r>
              <a:rPr lang="lt-LT" sz="4800" dirty="0">
                <a:latin typeface="Times New Roman" panose="02020603050405020304" pitchFamily="18" charset="0"/>
                <a:cs typeface="Times New Roman" panose="02020603050405020304" pitchFamily="18" charset="0"/>
              </a:rPr>
              <a:t>panašus į lukštavaisį, tik su sparneliais, kurie padeda vaisiams išplisti vėjo pagalba.</a:t>
            </a:r>
            <a:endParaRPr lang="lt-LT" dirty="0"/>
          </a:p>
          <a:p>
            <a:endParaRPr lang="lt-LT"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924944"/>
            <a:ext cx="4919093" cy="368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04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332656"/>
            <a:ext cx="8640960" cy="6264696"/>
          </a:xfrm>
        </p:spPr>
        <p:txBody>
          <a:bodyPr>
            <a:normAutofit/>
          </a:bodyPr>
          <a:lstStyle/>
          <a:p>
            <a:pPr marL="45720" indent="0">
              <a:buNone/>
            </a:pPr>
            <a:r>
              <a:rPr lang="lt-LT" sz="4800" b="1" dirty="0">
                <a:latin typeface="Times New Roman" panose="02020603050405020304" pitchFamily="18" charset="0"/>
                <a:cs typeface="Times New Roman" panose="02020603050405020304" pitchFamily="18" charset="0"/>
              </a:rPr>
              <a:t>Sultingieji vaisiai </a:t>
            </a:r>
            <a:r>
              <a:rPr lang="lt-LT" sz="4800" dirty="0">
                <a:latin typeface="Times New Roman" panose="02020603050405020304" pitchFamily="18" charset="0"/>
                <a:cs typeface="Times New Roman" panose="02020603050405020304" pitchFamily="18" charset="0"/>
              </a:rPr>
              <a:t>yra ryškiai spalvoti. Apyvaisis sudarytas iš dviejų arba trijų sluoksnių. Jei yra du sluoksniai, tai vidinis sultingas, o išorinis – sausas , jei trys sluoksniai – vidinis kietas, vidurinis sultingas, išorinis sausas.</a:t>
            </a:r>
          </a:p>
          <a:p>
            <a:pPr marL="45720" indent="0">
              <a:buNone/>
            </a:pPr>
            <a:endParaRPr lang="lt-LT"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699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332656"/>
            <a:ext cx="8784976" cy="6192688"/>
          </a:xfrm>
        </p:spPr>
        <p:txBody>
          <a:bodyPr>
            <a:normAutofit/>
          </a:bodyPr>
          <a:lstStyle/>
          <a:p>
            <a:pPr marL="45720" indent="0">
              <a:buNone/>
            </a:pPr>
            <a:r>
              <a:rPr lang="lt-LT" sz="6600" b="1" dirty="0" err="1">
                <a:latin typeface="Times New Roman" panose="02020603050405020304" pitchFamily="18" charset="0"/>
                <a:cs typeface="Times New Roman" panose="02020603050405020304" pitchFamily="18" charset="0"/>
              </a:rPr>
              <a:t>Agurkvaisis</a:t>
            </a:r>
            <a:r>
              <a:rPr lang="lt-LT" sz="6600" b="1" dirty="0">
                <a:latin typeface="Times New Roman" panose="02020603050405020304" pitchFamily="18" charset="0"/>
                <a:cs typeface="Times New Roman" panose="02020603050405020304" pitchFamily="18" charset="0"/>
              </a:rPr>
              <a:t> – </a:t>
            </a:r>
            <a:r>
              <a:rPr lang="lt-LT" sz="6600" dirty="0">
                <a:latin typeface="Times New Roman" panose="02020603050405020304" pitchFamily="18" charset="0"/>
                <a:cs typeface="Times New Roman" panose="02020603050405020304" pitchFamily="18" charset="0"/>
              </a:rPr>
              <a:t>stambaus vaisiaus vidus sultingas, apyvaisis kietas.</a:t>
            </a:r>
          </a:p>
          <a:p>
            <a:endParaRPr lang="lt-L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385" y="3356992"/>
            <a:ext cx="4838675" cy="322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986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06371" y="260648"/>
            <a:ext cx="8784976" cy="6408712"/>
          </a:xfrm>
        </p:spPr>
        <p:txBody>
          <a:bodyPr>
            <a:normAutofit/>
          </a:bodyPr>
          <a:lstStyle/>
          <a:p>
            <a:pPr marL="45720" indent="0">
              <a:buNone/>
            </a:pPr>
            <a:r>
              <a:rPr lang="lt-LT" sz="5400" b="1" dirty="0" err="1">
                <a:latin typeface="Times New Roman" panose="02020603050405020304" pitchFamily="18" charset="0"/>
                <a:cs typeface="Times New Roman" panose="02020603050405020304" pitchFamily="18" charset="0"/>
              </a:rPr>
              <a:t>Citrinvaisis</a:t>
            </a:r>
            <a:r>
              <a:rPr lang="lt-LT" sz="5400" b="1" dirty="0">
                <a:latin typeface="Times New Roman" panose="02020603050405020304" pitchFamily="18" charset="0"/>
                <a:cs typeface="Times New Roman" panose="02020603050405020304" pitchFamily="18" charset="0"/>
              </a:rPr>
              <a:t> – </a:t>
            </a:r>
            <a:r>
              <a:rPr lang="lt-LT" sz="5400" dirty="0">
                <a:latin typeface="Times New Roman" panose="02020603050405020304" pitchFamily="18" charset="0"/>
                <a:cs typeface="Times New Roman" panose="02020603050405020304" pitchFamily="18" charset="0"/>
              </a:rPr>
              <a:t>išorinis sluoksnis spalvotas, vidurinis sausas, vidinis sultingas.</a:t>
            </a:r>
            <a:endParaRPr lang="lt-LT"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068960"/>
            <a:ext cx="4457663" cy="296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641" y="3033666"/>
            <a:ext cx="4280551" cy="281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64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lstStyle/>
          <a:p>
            <a:pPr marL="182880" indent="0">
              <a:buNone/>
            </a:pPr>
            <a:r>
              <a:rPr lang="lt-LT" dirty="0">
                <a:latin typeface="Times New Roman" panose="02020603050405020304" pitchFamily="18" charset="0"/>
                <a:cs typeface="Times New Roman" panose="02020603050405020304" pitchFamily="18" charset="0"/>
              </a:rPr>
              <a:t>VAISIAI IR SĖKLOS</a:t>
            </a:r>
          </a:p>
        </p:txBody>
      </p:sp>
    </p:spTree>
    <p:extLst>
      <p:ext uri="{BB962C8B-B14F-4D97-AF65-F5344CB8AC3E}">
        <p14:creationId xmlns:p14="http://schemas.microsoft.com/office/powerpoint/2010/main" val="3476074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188640"/>
            <a:ext cx="8784976" cy="6408712"/>
          </a:xfrm>
        </p:spPr>
        <p:txBody>
          <a:bodyPr>
            <a:normAutofit/>
          </a:bodyPr>
          <a:lstStyle/>
          <a:p>
            <a:pPr marL="45720" indent="0">
              <a:buNone/>
            </a:pPr>
            <a:r>
              <a:rPr lang="lt-LT" sz="4400" b="1" dirty="0">
                <a:latin typeface="Times New Roman" panose="02020603050405020304" pitchFamily="18" charset="0"/>
                <a:cs typeface="Times New Roman" panose="02020603050405020304" pitchFamily="18" charset="0"/>
              </a:rPr>
              <a:t>Kaulavaisis – </a:t>
            </a:r>
            <a:r>
              <a:rPr lang="lt-LT" sz="4400" dirty="0">
                <a:latin typeface="Times New Roman" panose="02020603050405020304" pitchFamily="18" charset="0"/>
                <a:cs typeface="Times New Roman" panose="02020603050405020304" pitchFamily="18" charset="0"/>
              </a:rPr>
              <a:t>vaisiaus viduje yra kietas kauliukas:</a:t>
            </a:r>
          </a:p>
          <a:p>
            <a:pPr marL="45720" indent="0">
              <a:buNone/>
            </a:pPr>
            <a:r>
              <a:rPr lang="lt-LT" sz="4400" b="1" dirty="0" err="1">
                <a:latin typeface="Times New Roman" panose="02020603050405020304" pitchFamily="18" charset="0"/>
                <a:cs typeface="Times New Roman" panose="02020603050405020304" pitchFamily="18" charset="0"/>
              </a:rPr>
              <a:t>vienasėklis</a:t>
            </a:r>
            <a:r>
              <a:rPr lang="lt-LT" sz="4400" b="1" dirty="0">
                <a:latin typeface="Times New Roman" panose="02020603050405020304" pitchFamily="18" charset="0"/>
                <a:cs typeface="Times New Roman" panose="02020603050405020304" pitchFamily="18" charset="0"/>
              </a:rPr>
              <a:t>:</a:t>
            </a:r>
          </a:p>
          <a:p>
            <a:pPr marL="45720" indent="0">
              <a:buNone/>
            </a:pPr>
            <a:endParaRPr lang="lt-LT" sz="4400" b="1" dirty="0">
              <a:latin typeface="Times New Roman" panose="02020603050405020304" pitchFamily="18" charset="0"/>
              <a:cs typeface="Times New Roman" panose="02020603050405020304" pitchFamily="18" charset="0"/>
            </a:endParaRPr>
          </a:p>
          <a:p>
            <a:pPr marL="45720" indent="0">
              <a:buNone/>
            </a:pPr>
            <a:r>
              <a:rPr lang="lt-LT" sz="4400" b="1" dirty="0" err="1">
                <a:latin typeface="Times New Roman" panose="02020603050405020304" pitchFamily="18" charset="0"/>
                <a:cs typeface="Times New Roman" panose="02020603050405020304" pitchFamily="18" charset="0"/>
              </a:rPr>
              <a:t>daugiasėklis</a:t>
            </a:r>
            <a:r>
              <a:rPr lang="lt-LT" sz="4400" b="1" dirty="0">
                <a:latin typeface="Times New Roman" panose="02020603050405020304" pitchFamily="18" charset="0"/>
                <a:cs typeface="Times New Roman" panose="02020603050405020304" pitchFamily="18" charset="0"/>
              </a:rPr>
              <a:t>:</a:t>
            </a:r>
          </a:p>
          <a:p>
            <a:endParaRPr lang="lt-LT" sz="4400" b="1"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268760"/>
            <a:ext cx="3075204" cy="216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9" y="3933056"/>
            <a:ext cx="3854202" cy="256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399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856984" cy="6408712"/>
          </a:xfrm>
        </p:spPr>
        <p:txBody>
          <a:bodyPr>
            <a:normAutofit/>
          </a:bodyPr>
          <a:lstStyle/>
          <a:p>
            <a:pPr marL="45720" indent="0">
              <a:buNone/>
            </a:pPr>
            <a:r>
              <a:rPr lang="lt-LT" sz="6000" b="1" dirty="0" err="1">
                <a:latin typeface="Times New Roman" panose="02020603050405020304" pitchFamily="18" charset="0"/>
                <a:cs typeface="Times New Roman" panose="02020603050405020304" pitchFamily="18" charset="0"/>
              </a:rPr>
              <a:t>Obuolėlis</a:t>
            </a:r>
            <a:r>
              <a:rPr lang="lt-LT" sz="6000" b="1" dirty="0">
                <a:latin typeface="Times New Roman" panose="02020603050405020304" pitchFamily="18" charset="0"/>
                <a:cs typeface="Times New Roman" panose="02020603050405020304" pitchFamily="18" charset="0"/>
              </a:rPr>
              <a:t> – </a:t>
            </a:r>
            <a:r>
              <a:rPr lang="lt-LT" sz="6000" dirty="0">
                <a:latin typeface="Times New Roman" panose="02020603050405020304" pitchFamily="18" charset="0"/>
                <a:cs typeface="Times New Roman" panose="02020603050405020304" pitchFamily="18" charset="0"/>
              </a:rPr>
              <a:t>obuolio pavidalo mažas vaisius.</a:t>
            </a:r>
          </a:p>
          <a:p>
            <a:endParaRPr lang="lt-LT" sz="6000"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492896"/>
            <a:ext cx="5812904" cy="38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56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260648"/>
            <a:ext cx="8784976" cy="6336704"/>
          </a:xfrm>
        </p:spPr>
        <p:txBody>
          <a:bodyPr>
            <a:normAutofit/>
          </a:bodyPr>
          <a:lstStyle/>
          <a:p>
            <a:pPr marL="45720" indent="0">
              <a:buNone/>
            </a:pPr>
            <a:r>
              <a:rPr lang="lt-LT" sz="6600" b="1" dirty="0">
                <a:latin typeface="Times New Roman" panose="02020603050405020304" pitchFamily="18" charset="0"/>
                <a:cs typeface="Times New Roman" panose="02020603050405020304" pitchFamily="18" charset="0"/>
              </a:rPr>
              <a:t>Obuolys.</a:t>
            </a:r>
          </a:p>
          <a:p>
            <a:pPr marL="45720" indent="0">
              <a:buNone/>
            </a:pPr>
            <a:endParaRPr lang="lt-LT" sz="6600" b="1" dirty="0">
              <a:latin typeface="Times New Roman" panose="02020603050405020304" pitchFamily="18" charset="0"/>
              <a:cs typeface="Times New Roman" panose="02020603050405020304" pitchFamily="18" charset="0"/>
            </a:endParaRPr>
          </a:p>
          <a:p>
            <a:endParaRPr lang="lt-L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70888"/>
            <a:ext cx="3652664" cy="210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060" y="692696"/>
            <a:ext cx="2453258" cy="245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9549" y="3645024"/>
            <a:ext cx="3119343" cy="263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678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179512" y="332656"/>
            <a:ext cx="8856984" cy="6192688"/>
          </a:xfrm>
        </p:spPr>
        <p:txBody>
          <a:bodyPr>
            <a:normAutofit/>
          </a:bodyPr>
          <a:lstStyle/>
          <a:p>
            <a:pPr marL="45720" indent="0">
              <a:buNone/>
            </a:pPr>
            <a:r>
              <a:rPr lang="lt-LT" sz="5400" b="1" dirty="0">
                <a:latin typeface="Times New Roman" panose="02020603050405020304" pitchFamily="18" charset="0"/>
                <a:cs typeface="Times New Roman" panose="02020603050405020304" pitchFamily="18" charset="0"/>
              </a:rPr>
              <a:t>Uoga – </a:t>
            </a:r>
            <a:r>
              <a:rPr lang="lt-LT" sz="5400" dirty="0" err="1">
                <a:latin typeface="Times New Roman" panose="02020603050405020304" pitchFamily="18" charset="0"/>
                <a:cs typeface="Times New Roman" panose="02020603050405020304" pitchFamily="18" charset="0"/>
              </a:rPr>
              <a:t>daugiasėklis</a:t>
            </a:r>
            <a:r>
              <a:rPr lang="lt-LT" sz="5400" dirty="0">
                <a:latin typeface="Times New Roman" panose="02020603050405020304" pitchFamily="18" charset="0"/>
                <a:cs typeface="Times New Roman" panose="02020603050405020304" pitchFamily="18" charset="0"/>
              </a:rPr>
              <a:t> sultingas vaisius be kauliuko.</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83568" y="2041202"/>
            <a:ext cx="3359046" cy="224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2782" y="4386070"/>
            <a:ext cx="2285815" cy="228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72816"/>
            <a:ext cx="2508870" cy="250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4386070"/>
            <a:ext cx="3126643" cy="202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686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lt-LT" sz="5400" dirty="0">
                <a:latin typeface="Times New Roman" panose="02020603050405020304" pitchFamily="18" charset="0"/>
                <a:cs typeface="Times New Roman" panose="02020603050405020304" pitchFamily="18" charset="0"/>
              </a:rPr>
              <a:t>VAISIŲ TYRIMAS</a:t>
            </a:r>
            <a:endParaRPr lang="en-US" sz="5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2"/>
          <a:stretch>
            <a:fillRect/>
          </a:stretch>
        </p:blipFill>
        <p:spPr>
          <a:xfrm>
            <a:off x="467544" y="332656"/>
            <a:ext cx="7076256" cy="4039512"/>
          </a:xfrm>
          <a:prstGeom prst="rect">
            <a:avLst/>
          </a:prstGeom>
        </p:spPr>
      </p:pic>
    </p:spTree>
    <p:extLst>
      <p:ext uri="{BB962C8B-B14F-4D97-AF65-F5344CB8AC3E}">
        <p14:creationId xmlns:p14="http://schemas.microsoft.com/office/powerpoint/2010/main" val="1804984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lt-LT" sz="5400" dirty="0">
                <a:latin typeface="Times New Roman" panose="02020603050405020304" pitchFamily="18" charset="0"/>
                <a:cs typeface="Times New Roman" panose="02020603050405020304" pitchFamily="18" charset="0"/>
              </a:rPr>
              <a:t>SĖKLOS TYRIMAS</a:t>
            </a:r>
            <a:endParaRPr lang="en-US" sz="54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2"/>
          <a:stretch>
            <a:fillRect/>
          </a:stretch>
        </p:blipFill>
        <p:spPr>
          <a:xfrm>
            <a:off x="899592" y="332656"/>
            <a:ext cx="5616624" cy="3874219"/>
          </a:xfrm>
          <a:prstGeom prst="rect">
            <a:avLst/>
          </a:prstGeom>
        </p:spPr>
      </p:pic>
    </p:spTree>
    <p:extLst>
      <p:ext uri="{BB962C8B-B14F-4D97-AF65-F5344CB8AC3E}">
        <p14:creationId xmlns:p14="http://schemas.microsoft.com/office/powerpoint/2010/main" val="516225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260648"/>
            <a:ext cx="8712968" cy="6408712"/>
          </a:xfrm>
        </p:spPr>
        <p:txBody>
          <a:bodyPr>
            <a:normAutofit/>
          </a:bodyPr>
          <a:lstStyle/>
          <a:p>
            <a:pPr marL="45720" indent="0">
              <a:buNone/>
            </a:pPr>
            <a:r>
              <a:rPr lang="lt-LT" sz="4800" dirty="0">
                <a:solidFill>
                  <a:schemeClr val="tx1"/>
                </a:solidFill>
                <a:latin typeface="Times New Roman" panose="02020603050405020304" pitchFamily="18" charset="0"/>
                <a:cs typeface="Times New Roman" panose="02020603050405020304" pitchFamily="18" charset="0"/>
              </a:rPr>
              <a:t>Šiltėjantis pavasario oras kviečia pradėti pavasario žemės darbus. Vienas iš svarbiausių darbų-pasodinti pasėti sėklas, kad iš jų užaugtų augalai: gėlės, daržovės. Nors sėklytė maža, iš jų gali užaugti ir kai kas labai didelio.  Pavyzdžiui: moliūgas arba pušis.</a:t>
            </a:r>
          </a:p>
          <a:p>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334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503" y="44624"/>
            <a:ext cx="8859861" cy="4161616"/>
          </a:xfrm>
        </p:spPr>
        <p:txBody>
          <a:bodyPr>
            <a:normAutofit/>
          </a:bodyPr>
          <a:lstStyle/>
          <a:p>
            <a:pPr marL="45720" indent="0">
              <a:buNone/>
            </a:pPr>
            <a:r>
              <a:rPr lang="lt-LT" b="1" dirty="0">
                <a:solidFill>
                  <a:schemeClr val="tx2">
                    <a:lumMod val="75000"/>
                  </a:schemeClr>
                </a:solidFill>
                <a:latin typeface="Times New Roman" panose="02020603050405020304" pitchFamily="18" charset="0"/>
                <a:cs typeface="Times New Roman" panose="02020603050405020304" pitchFamily="18" charset="0"/>
              </a:rPr>
              <a:t>Ko reikia, kad augalas užaugtų?</a:t>
            </a:r>
          </a:p>
          <a:p>
            <a:pPr marL="45720" indent="0">
              <a:buNone/>
            </a:pPr>
            <a:r>
              <a:rPr lang="lt-LT" dirty="0"/>
              <a:t>Pirmiausiai reikia sėklas </a:t>
            </a:r>
            <a:r>
              <a:rPr lang="lt-LT" b="1" dirty="0"/>
              <a:t>pasėti</a:t>
            </a:r>
            <a:r>
              <a:rPr lang="lt-LT" dirty="0"/>
              <a:t>-sėklos sėjamos į žemę, pavasarį.</a:t>
            </a:r>
          </a:p>
          <a:p>
            <a:pPr marL="45720" indent="0">
              <a:buNone/>
            </a:pPr>
            <a:r>
              <a:rPr lang="lt-LT" dirty="0"/>
              <a:t>Sėklas reikia </a:t>
            </a:r>
            <a:r>
              <a:rPr lang="lt-LT" b="1" dirty="0"/>
              <a:t>palaistyti</a:t>
            </a:r>
            <a:r>
              <a:rPr lang="lt-LT" dirty="0"/>
              <a:t>.</a:t>
            </a:r>
          </a:p>
          <a:p>
            <a:pPr marL="45720" indent="0">
              <a:buNone/>
            </a:pPr>
            <a:r>
              <a:rPr lang="lt-LT" dirty="0"/>
              <a:t>Nuo drėgmės išbrinkusios sėklos sudygsta.</a:t>
            </a:r>
          </a:p>
          <a:p>
            <a:pPr marL="45720" indent="0">
              <a:buNone/>
            </a:pPr>
            <a:r>
              <a:rPr lang="lt-LT" dirty="0"/>
              <a:t>Sėklai sudygti reikia </a:t>
            </a:r>
            <a:r>
              <a:rPr lang="lt-LT" b="1" dirty="0">
                <a:latin typeface="Times New Roman" panose="02020603050405020304" pitchFamily="18" charset="0"/>
                <a:cs typeface="Times New Roman" panose="02020603050405020304" pitchFamily="18" charset="0"/>
              </a:rPr>
              <a:t>saulės šviesos bei oro</a:t>
            </a:r>
            <a:r>
              <a:rPr lang="lt-LT" dirty="0"/>
              <a:t>.</a:t>
            </a:r>
            <a:r>
              <a:rPr lang="lt-LT" b="1" dirty="0">
                <a:solidFill>
                  <a:srgbClr val="FFFF00"/>
                </a:solidFill>
              </a:rPr>
              <a:t>.</a:t>
            </a:r>
          </a:p>
          <a:p>
            <a:pPr marL="45720" indent="0">
              <a:buNone/>
            </a:pPr>
            <a:r>
              <a:rPr lang="lt-LT" dirty="0"/>
              <a:t>Kuomet augalas pradeda augti, jo šaknelės skverbiasi gilyn į žemę, o daigelis stiebiasi aukštyn į saulę.</a:t>
            </a:r>
          </a:p>
          <a:p>
            <a:endParaRPr lang="lt-LT" dirty="0"/>
          </a:p>
          <a:p>
            <a:endParaRPr lang="en-US" dirty="0"/>
          </a:p>
        </p:txBody>
      </p:sp>
      <p:pic>
        <p:nvPicPr>
          <p:cNvPr id="4" name="Picture 3"/>
          <p:cNvPicPr>
            <a:picLocks noChangeAspect="1"/>
          </p:cNvPicPr>
          <p:nvPr/>
        </p:nvPicPr>
        <p:blipFill>
          <a:blip r:embed="rId2"/>
          <a:stretch>
            <a:fillRect/>
          </a:stretch>
        </p:blipFill>
        <p:spPr>
          <a:xfrm>
            <a:off x="395536" y="3542530"/>
            <a:ext cx="1713124" cy="1707028"/>
          </a:xfrm>
          <a:prstGeom prst="rect">
            <a:avLst/>
          </a:prstGeom>
        </p:spPr>
      </p:pic>
      <p:pic>
        <p:nvPicPr>
          <p:cNvPr id="5" name="Picture 4"/>
          <p:cNvPicPr>
            <a:picLocks noChangeAspect="1"/>
          </p:cNvPicPr>
          <p:nvPr/>
        </p:nvPicPr>
        <p:blipFill>
          <a:blip r:embed="rId3"/>
          <a:stretch>
            <a:fillRect/>
          </a:stretch>
        </p:blipFill>
        <p:spPr>
          <a:xfrm>
            <a:off x="2592640" y="4581128"/>
            <a:ext cx="1944793" cy="1536325"/>
          </a:xfrm>
          <a:prstGeom prst="rect">
            <a:avLst/>
          </a:prstGeom>
        </p:spPr>
      </p:pic>
      <p:pic>
        <p:nvPicPr>
          <p:cNvPr id="6" name="Picture 5"/>
          <p:cNvPicPr>
            <a:picLocks noChangeAspect="1"/>
          </p:cNvPicPr>
          <p:nvPr/>
        </p:nvPicPr>
        <p:blipFill>
          <a:blip r:embed="rId4"/>
          <a:stretch>
            <a:fillRect/>
          </a:stretch>
        </p:blipFill>
        <p:spPr>
          <a:xfrm>
            <a:off x="4644008" y="3032532"/>
            <a:ext cx="1597290" cy="1688738"/>
          </a:xfrm>
          <a:prstGeom prst="rect">
            <a:avLst/>
          </a:prstGeom>
        </p:spPr>
      </p:pic>
      <p:pic>
        <p:nvPicPr>
          <p:cNvPr id="7" name="Picture 6"/>
          <p:cNvPicPr>
            <a:picLocks noChangeAspect="1"/>
          </p:cNvPicPr>
          <p:nvPr/>
        </p:nvPicPr>
        <p:blipFill>
          <a:blip r:embed="rId5"/>
          <a:stretch>
            <a:fillRect/>
          </a:stretch>
        </p:blipFill>
        <p:spPr>
          <a:xfrm>
            <a:off x="6804248" y="4797152"/>
            <a:ext cx="2091109" cy="1682642"/>
          </a:xfrm>
          <a:prstGeom prst="rect">
            <a:avLst/>
          </a:prstGeom>
        </p:spPr>
      </p:pic>
    </p:spTree>
    <p:extLst>
      <p:ext uri="{BB962C8B-B14F-4D97-AF65-F5344CB8AC3E}">
        <p14:creationId xmlns:p14="http://schemas.microsoft.com/office/powerpoint/2010/main" val="1235654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0"/>
            <a:ext cx="9144000" cy="7029400"/>
          </a:xfrm>
          <a:prstGeom prst="rect">
            <a:avLst/>
          </a:prstGeom>
        </p:spPr>
      </p:pic>
    </p:spTree>
    <p:extLst>
      <p:ext uri="{BB962C8B-B14F-4D97-AF65-F5344CB8AC3E}">
        <p14:creationId xmlns:p14="http://schemas.microsoft.com/office/powerpoint/2010/main" val="184569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3528" y="116632"/>
            <a:ext cx="8496944" cy="6408712"/>
          </a:xfrm>
        </p:spPr>
        <p:txBody>
          <a:bodyPr>
            <a:normAutofit/>
          </a:bodyPr>
          <a:lstStyle/>
          <a:p>
            <a:pPr marL="45720" indent="0">
              <a:buNone/>
            </a:pPr>
            <a:r>
              <a:rPr lang="lt-LT" sz="4000" b="1" dirty="0">
                <a:latin typeface="Times New Roman" panose="02020603050405020304" pitchFamily="18" charset="0"/>
                <a:cs typeface="Times New Roman" panose="02020603050405020304" pitchFamily="18" charset="0"/>
              </a:rPr>
              <a:t>Tipinė sėkla yra sudaryta iš dviejų pagrindinių dalių:</a:t>
            </a:r>
          </a:p>
          <a:p>
            <a:endParaRPr lang="lt-LT" sz="4000" b="1" dirty="0">
              <a:latin typeface="Times New Roman" panose="02020603050405020304" pitchFamily="18" charset="0"/>
              <a:cs typeface="Times New Roman" panose="02020603050405020304" pitchFamily="18" charset="0"/>
            </a:endParaRPr>
          </a:p>
          <a:p>
            <a:pPr marL="45720" indent="0">
              <a:buNone/>
            </a:pPr>
            <a:r>
              <a:rPr lang="lt-LT" sz="4000" b="1" dirty="0">
                <a:latin typeface="Times New Roman" panose="02020603050405020304" pitchFamily="18" charset="0"/>
                <a:cs typeface="Times New Roman" panose="02020603050405020304" pitchFamily="18" charset="0"/>
              </a:rPr>
              <a:t>embriono</a:t>
            </a:r>
          </a:p>
          <a:p>
            <a:pPr marL="45720" indent="0">
              <a:buNone/>
            </a:pPr>
            <a:r>
              <a:rPr lang="lt-LT" sz="4000" b="1" dirty="0">
                <a:latin typeface="Times New Roman" panose="02020603050405020304" pitchFamily="18" charset="0"/>
                <a:cs typeface="Times New Roman" panose="02020603050405020304" pitchFamily="18" charset="0"/>
              </a:rPr>
              <a:t>seklos luobelės</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07904" y="2276872"/>
            <a:ext cx="5203229" cy="4283070"/>
          </a:xfrm>
          <a:prstGeom prst="rect">
            <a:avLst/>
          </a:prstGeom>
        </p:spPr>
      </p:pic>
    </p:spTree>
    <p:extLst>
      <p:ext uri="{BB962C8B-B14F-4D97-AF65-F5344CB8AC3E}">
        <p14:creationId xmlns:p14="http://schemas.microsoft.com/office/powerpoint/2010/main" val="149144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251520" y="260648"/>
            <a:ext cx="8712968" cy="6264696"/>
          </a:xfrm>
        </p:spPr>
        <p:txBody>
          <a:bodyPr>
            <a:normAutofit/>
          </a:bodyPr>
          <a:lstStyle/>
          <a:p>
            <a:pPr marL="45720" indent="0">
              <a:buNone/>
            </a:pPr>
            <a:r>
              <a:rPr lang="lt-LT" sz="3600" dirty="0">
                <a:latin typeface="Times New Roman" panose="02020603050405020304" pitchFamily="18" charset="0"/>
                <a:cs typeface="Times New Roman" panose="02020603050405020304" pitchFamily="18" charset="0"/>
              </a:rPr>
              <a:t>Vaisius sudarytas iš apyvaisio ir sėklų. Jis formuojasi iš peržydėjusio žiedo dalies – stipriai padidėjusios mezginės, gaubiančios sėklas. Brandindami sėklas augalai išnaudoja daug energijos.</a:t>
            </a:r>
          </a:p>
          <a:p>
            <a:endParaRPr lang="lt-L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068960"/>
            <a:ext cx="4496968" cy="335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386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476672"/>
            <a:ext cx="8856984" cy="5262979"/>
          </a:xfrm>
          <a:prstGeom prst="rect">
            <a:avLst/>
          </a:prstGeom>
        </p:spPr>
        <p:txBody>
          <a:bodyPr wrap="square">
            <a:spAutoFit/>
          </a:bodyPr>
          <a:lstStyle/>
          <a:p>
            <a:r>
              <a:rPr lang="lt-LT" sz="4800" dirty="0">
                <a:latin typeface="Times New Roman" panose="02020603050405020304" pitchFamily="18" charset="0"/>
                <a:cs typeface="Times New Roman" panose="02020603050405020304" pitchFamily="18" charset="0"/>
              </a:rPr>
              <a:t>Sėkla sudaryta iš gemalo, maisto medžiagų sandėlio jaunam daigui maitintis ir iš luobelės. Gemalas vystosi iš apvaisintos kiaušialąstės. Zigota tuoj apsitraukia celiuliozine sienele ir pradeda dalytis.</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424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99392"/>
            <a:ext cx="9252520" cy="7056784"/>
          </a:xfrm>
          <a:prstGeom prst="rect">
            <a:avLst/>
          </a:prstGeom>
        </p:spPr>
      </p:pic>
    </p:spTree>
    <p:extLst>
      <p:ext uri="{BB962C8B-B14F-4D97-AF65-F5344CB8AC3E}">
        <p14:creationId xmlns:p14="http://schemas.microsoft.com/office/powerpoint/2010/main" val="3981568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260648"/>
            <a:ext cx="8784976" cy="6264696"/>
          </a:xfrm>
        </p:spPr>
        <p:txBody>
          <a:bodyPr>
            <a:normAutofit/>
          </a:bodyPr>
          <a:lstStyle/>
          <a:p>
            <a:pPr marL="45720" indent="0">
              <a:buNone/>
            </a:pPr>
            <a:r>
              <a:rPr lang="lt-LT" sz="5400" b="1" i="1" dirty="0">
                <a:latin typeface="Times New Roman" panose="02020603050405020304" pitchFamily="18" charset="0"/>
                <a:cs typeface="Times New Roman" panose="02020603050405020304" pitchFamily="18" charset="0"/>
              </a:rPr>
              <a:t>Dviskilčių</a:t>
            </a:r>
            <a:r>
              <a:rPr lang="lt-LT" sz="5400" b="1" dirty="0">
                <a:latin typeface="Times New Roman" panose="02020603050405020304" pitchFamily="18" charset="0"/>
                <a:cs typeface="Times New Roman" panose="02020603050405020304" pitchFamily="18" charset="0"/>
              </a:rPr>
              <a:t> augalų gemalas iš pradžių išleidžia aiškiai įžiūrimą šaknelę , dvi sėklaskiltes ir tarp jų įsiterpusį pumpurėlį , sudarytą iš lapų pradmenų ir stiebo augimo kūgelio. </a:t>
            </a:r>
          </a:p>
          <a:p>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339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89909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9512" y="260648"/>
            <a:ext cx="8856984" cy="6336704"/>
          </a:xfrm>
        </p:spPr>
        <p:txBody>
          <a:bodyPr>
            <a:normAutofit/>
          </a:bodyPr>
          <a:lstStyle/>
          <a:p>
            <a:pPr marL="45720" indent="0">
              <a:buNone/>
            </a:pPr>
            <a:r>
              <a:rPr lang="lt-LT" sz="5400" b="1" i="1" dirty="0">
                <a:latin typeface="Times New Roman" panose="02020603050405020304" pitchFamily="18" charset="0"/>
                <a:cs typeface="Times New Roman" panose="02020603050405020304" pitchFamily="18" charset="0"/>
              </a:rPr>
              <a:t>Vienaskilčių</a:t>
            </a:r>
            <a:r>
              <a:rPr lang="lt-LT" sz="5400" b="1" dirty="0"/>
              <a:t> augalų subrendusios sėklos gemalą taip pat sudaro šaknelė ir pumpurėlis. Šaknelę gaubia šakniamakštė, o pumpurėlį – diegiamakštė.</a:t>
            </a:r>
          </a:p>
          <a:p>
            <a:endParaRPr lang="en-US" sz="5400" b="1" dirty="0"/>
          </a:p>
        </p:txBody>
      </p:sp>
    </p:spTree>
    <p:extLst>
      <p:ext uri="{BB962C8B-B14F-4D97-AF65-F5344CB8AC3E}">
        <p14:creationId xmlns:p14="http://schemas.microsoft.com/office/powerpoint/2010/main" val="162757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27298" y="0"/>
            <a:ext cx="9116702" cy="6858000"/>
          </a:xfrm>
          <a:prstGeom prst="rect">
            <a:avLst/>
          </a:prstGeom>
        </p:spPr>
      </p:pic>
    </p:spTree>
    <p:extLst>
      <p:ext uri="{BB962C8B-B14F-4D97-AF65-F5344CB8AC3E}">
        <p14:creationId xmlns:p14="http://schemas.microsoft.com/office/powerpoint/2010/main" val="6465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22152" y="0"/>
            <a:ext cx="9121848" cy="6858000"/>
          </a:xfrm>
          <a:prstGeom prst="rect">
            <a:avLst/>
          </a:prstGeom>
        </p:spPr>
      </p:pic>
    </p:spTree>
    <p:extLst>
      <p:ext uri="{BB962C8B-B14F-4D97-AF65-F5344CB8AC3E}">
        <p14:creationId xmlns:p14="http://schemas.microsoft.com/office/powerpoint/2010/main" val="275346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19184"/>
            <a:ext cx="9144000" cy="6838816"/>
          </a:xfrm>
          <a:prstGeom prst="rect">
            <a:avLst/>
          </a:prstGeom>
        </p:spPr>
      </p:pic>
    </p:spTree>
    <p:extLst>
      <p:ext uri="{BB962C8B-B14F-4D97-AF65-F5344CB8AC3E}">
        <p14:creationId xmlns:p14="http://schemas.microsoft.com/office/powerpoint/2010/main" val="318024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167383"/>
            <a:ext cx="8712968" cy="6552728"/>
          </a:xfrm>
        </p:spPr>
        <p:txBody>
          <a:bodyPr>
            <a:normAutofit/>
          </a:bodyPr>
          <a:lstStyle/>
          <a:p>
            <a:pPr marL="45720" indent="0">
              <a:buNone/>
            </a:pPr>
            <a:r>
              <a:rPr lang="lt-LT" dirty="0"/>
              <a:t>Augalai turi įvairių priemonių vaisiams ir sėkloms platintis. Juos išplatina vėjas, vanduo ir gyvūnai. Dažniausiai ryškių spalvų arba skanūs vaisiai privilioja gyvūnus, ir taip sėklos nukeliauja tolyn. Iš nunykusių žiedo dalių kartais lieka įvairiai pakitę dariniai: plaukelių kuokštai –</a:t>
            </a:r>
            <a:r>
              <a:rPr lang="lt-LT" b="1" dirty="0"/>
              <a:t> </a:t>
            </a:r>
            <a:r>
              <a:rPr lang="lt-LT" b="1" dirty="0" err="1"/>
              <a:t>skistukai</a:t>
            </a:r>
            <a:r>
              <a:rPr lang="lt-LT" dirty="0"/>
              <a:t> – vėjo išnešiojami vaisiai, </a:t>
            </a:r>
          </a:p>
          <a:p>
            <a:pPr marL="45720" indent="0">
              <a:buNone/>
            </a:pPr>
            <a:endParaRPr lang="lt-LT" dirty="0"/>
          </a:p>
          <a:p>
            <a:pPr marL="45720" indent="0">
              <a:buNone/>
            </a:pPr>
            <a:endParaRPr lang="lt-LT" dirty="0"/>
          </a:p>
          <a:p>
            <a:pPr marL="45720" indent="0">
              <a:buNone/>
            </a:pPr>
            <a:endParaRPr lang="lt-LT" dirty="0"/>
          </a:p>
          <a:p>
            <a:pPr marL="45720" indent="0">
              <a:buNone/>
            </a:pPr>
            <a:endParaRPr lang="lt-LT" dirty="0"/>
          </a:p>
          <a:p>
            <a:pPr marL="45720" indent="0">
              <a:buNone/>
            </a:pPr>
            <a:r>
              <a:rPr lang="lt-LT" b="1" dirty="0"/>
              <a:t>kabliukai</a:t>
            </a:r>
            <a:r>
              <a:rPr lang="lt-LT" dirty="0"/>
              <a:t>, kuriais prisitvirtina prie gyvūno kailio ar plunksnų ir taip išplatinami .</a:t>
            </a:r>
          </a:p>
          <a:p>
            <a:endParaRPr lang="lt-L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1958753"/>
            <a:ext cx="2966864" cy="185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293096"/>
            <a:ext cx="3617602" cy="218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84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9872" y="476672"/>
            <a:ext cx="201622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latin typeface="Times New Roman" panose="02020603050405020304" pitchFamily="18" charset="0"/>
                <a:cs typeface="Times New Roman" panose="02020603050405020304" pitchFamily="18" charset="0"/>
              </a:rPr>
              <a:t>Vaisiai</a:t>
            </a:r>
            <a:endParaRPr lang="en-US" sz="32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a:off x="1907704" y="1052736"/>
            <a:ext cx="1872208"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004048" y="1052736"/>
            <a:ext cx="1800200"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5536" y="1844824"/>
            <a:ext cx="208823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0152" y="1916832"/>
            <a:ext cx="230425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395536" y="2564904"/>
            <a:ext cx="432048" cy="8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31640" y="2564904"/>
            <a:ext cx="0"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07704" y="2492896"/>
            <a:ext cx="432048"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436096" y="2636912"/>
            <a:ext cx="792088"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588224" y="2636912"/>
            <a:ext cx="144016" cy="158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308304" y="2636912"/>
            <a:ext cx="288032" cy="1080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56376" y="2636912"/>
            <a:ext cx="792088"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40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188640"/>
            <a:ext cx="8568952" cy="6153864"/>
          </a:xfrm>
        </p:spPr>
        <p:txBody>
          <a:bodyPr>
            <a:normAutofit/>
          </a:bodyPr>
          <a:lstStyle/>
          <a:p>
            <a:pPr marL="45720" indent="0" algn="ctr">
              <a:buNone/>
            </a:pPr>
            <a:r>
              <a:rPr lang="lt-LT" sz="5400" b="1" dirty="0">
                <a:latin typeface="Times New Roman" panose="02020603050405020304" pitchFamily="18" charset="0"/>
                <a:cs typeface="Times New Roman" panose="02020603050405020304" pitchFamily="18" charset="0"/>
              </a:rPr>
              <a:t>Skirstymas pagal kilmę:</a:t>
            </a:r>
          </a:p>
          <a:p>
            <a:pPr marL="45720" indent="0">
              <a:buNone/>
            </a:pPr>
            <a:r>
              <a:rPr lang="lt-LT" sz="8000" b="1" i="1" dirty="0">
                <a:latin typeface="Times New Roman" panose="02020603050405020304" pitchFamily="18" charset="0"/>
                <a:cs typeface="Times New Roman" panose="02020603050405020304" pitchFamily="18" charset="0"/>
              </a:rPr>
              <a:t>Paprastieji</a:t>
            </a:r>
            <a:r>
              <a:rPr lang="lt-LT" sz="8000" b="1" dirty="0">
                <a:latin typeface="Times New Roman" panose="02020603050405020304" pitchFamily="18" charset="0"/>
                <a:cs typeface="Times New Roman" panose="02020603050405020304" pitchFamily="18" charset="0"/>
              </a:rPr>
              <a:t> – išauga iš žiedo su viena piestele.  </a:t>
            </a:r>
          </a:p>
          <a:p>
            <a:endParaRPr lang="lt-LT" sz="8000" dirty="0">
              <a:latin typeface="Times New Roman" panose="02020603050405020304" pitchFamily="18" charset="0"/>
              <a:cs typeface="Times New Roman" panose="02020603050405020304" pitchFamily="18" charset="0"/>
            </a:endParaRPr>
          </a:p>
          <a:p>
            <a:endParaRPr lang="lt-LT" dirty="0"/>
          </a:p>
        </p:txBody>
      </p:sp>
    </p:spTree>
    <p:extLst>
      <p:ext uri="{BB962C8B-B14F-4D97-AF65-F5344CB8AC3E}">
        <p14:creationId xmlns:p14="http://schemas.microsoft.com/office/powerpoint/2010/main" val="1218087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31640" y="404664"/>
            <a:ext cx="2808312" cy="239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848" y="404664"/>
            <a:ext cx="3839144" cy="263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356992"/>
            <a:ext cx="333037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101" y="3789040"/>
            <a:ext cx="3943242" cy="199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92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3"/>
          </p:nvPr>
        </p:nvSpPr>
        <p:spPr>
          <a:xfrm>
            <a:off x="323528" y="476672"/>
            <a:ext cx="8568952" cy="6048672"/>
          </a:xfrm>
        </p:spPr>
        <p:txBody>
          <a:bodyPr>
            <a:normAutofit/>
          </a:bodyPr>
          <a:lstStyle/>
          <a:p>
            <a:pPr marL="45720" indent="0">
              <a:buNone/>
            </a:pPr>
            <a:r>
              <a:rPr lang="lt-LT" sz="7200" b="1" i="1" dirty="0">
                <a:latin typeface="Times New Roman" panose="02020603050405020304" pitchFamily="18" charset="0"/>
                <a:cs typeface="Times New Roman" panose="02020603050405020304" pitchFamily="18" charset="0"/>
              </a:rPr>
              <a:t>Sutelktiniai</a:t>
            </a:r>
            <a:r>
              <a:rPr lang="lt-LT" sz="7200" b="1" dirty="0">
                <a:latin typeface="Times New Roman" panose="02020603050405020304" pitchFamily="18" charset="0"/>
                <a:cs typeface="Times New Roman" panose="02020603050405020304" pitchFamily="18" charset="0"/>
              </a:rPr>
              <a:t> – kilę iš vieno žiedo su daug piestelių. Iš kiekvienos piestelės išauga vaisiukas. </a:t>
            </a:r>
            <a:endParaRPr lang="lt-LT" sz="7200" dirty="0"/>
          </a:p>
        </p:txBody>
      </p:sp>
    </p:spTree>
    <p:extLst>
      <p:ext uri="{BB962C8B-B14F-4D97-AF65-F5344CB8AC3E}">
        <p14:creationId xmlns:p14="http://schemas.microsoft.com/office/powerpoint/2010/main" val="6260958"/>
      </p:ext>
    </p:extLst>
  </p:cSld>
  <p:clrMapOvr>
    <a:masterClrMapping/>
  </p:clrMapOvr>
</p:sld>
</file>

<file path=ppt/theme/theme1.xml><?xml version="1.0" encoding="utf-8"?>
<a:theme xmlns:a="http://schemas.openxmlformats.org/drawingml/2006/main" name="Srautas">
  <a:themeElements>
    <a:clrScheme name="Srau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rau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rau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172</TotalTime>
  <Words>496</Words>
  <Application>Microsoft Office PowerPoint</Application>
  <PresentationFormat>On-screen Show (4:3)</PresentationFormat>
  <Paragraphs>61</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Srautas</vt:lpstr>
      <vt:lpstr>PowerPoint Presentation</vt:lpstr>
      <vt:lpstr>PowerPoint Presentation</vt:lpstr>
      <vt:lpstr>VAISIAI IR SĖKLOS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VAISIŲ TYRIMAS</vt:lpstr>
      <vt:lpstr>SĖKLOS TYRIMAS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VAISIAI IR SĖKLOS</dc:title>
  <dc:creator>Visiems</dc:creator>
  <cp:lastModifiedBy>Laimute</cp:lastModifiedBy>
  <cp:revision>20</cp:revision>
  <dcterms:created xsi:type="dcterms:W3CDTF">2021-10-08T04:27:39Z</dcterms:created>
  <dcterms:modified xsi:type="dcterms:W3CDTF">2021-12-29T11:48:24Z</dcterms:modified>
</cp:coreProperties>
</file>