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61" r:id="rId5"/>
    <p:sldId id="258" r:id="rId6"/>
    <p:sldId id="259" r:id="rId7"/>
    <p:sldId id="262" r:id="rId8"/>
    <p:sldId id="260" r:id="rId9"/>
    <p:sldId id="263" r:id="rId10"/>
    <p:sldId id="264" r:id="rId11"/>
    <p:sldId id="265" r:id="rId12"/>
    <p:sldId id="277" r:id="rId13"/>
    <p:sldId id="267" r:id="rId14"/>
    <p:sldId id="266" r:id="rId15"/>
    <p:sldId id="278" r:id="rId16"/>
    <p:sldId id="269" r:id="rId17"/>
    <p:sldId id="270" r:id="rId18"/>
    <p:sldId id="271" r:id="rId19"/>
    <p:sldId id="272" r:id="rId20"/>
    <p:sldId id="273" r:id="rId21"/>
    <p:sldId id="275" r:id="rId22"/>
    <p:sldId id="276" r:id="rId2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9E00"/>
    <a:srgbClr val="00D614"/>
    <a:srgbClr val="1BB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4768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2461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153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4148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862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1383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25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5850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287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3575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5482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EB8C9-1371-429D-9D2D-CAB441117DE7}" type="datetimeFigureOut">
              <a:rPr lang="lt-LT" smtClean="0"/>
              <a:pPr/>
              <a:t>2022-01-06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3DF1B-17D3-4FF5-B8F6-27A4B59927C0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970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C:\Users\Evaldas\Desktop\Be pavadinimo.pn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0" y="114850"/>
            <a:ext cx="4298867" cy="3687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470565" y="324705"/>
            <a:ext cx="5462649" cy="32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Bef>
                <a:spcPts val="1000"/>
              </a:spcBef>
            </a:pPr>
            <a:r>
              <a:rPr lang="lt-LT" sz="2400" b="1" i="1" dirty="0" smtClean="0">
                <a:ln w="1905"/>
                <a:solidFill>
                  <a:srgbClr val="A29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Lietuva</a:t>
            </a:r>
            <a:r>
              <a:rPr lang="lt-LT" sz="2400" b="1" i="1" dirty="0">
                <a:ln w="1905"/>
                <a:solidFill>
                  <a:srgbClr val="A29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kai aš tave tariu — </a:t>
            </a:r>
            <a:br>
              <a:rPr lang="lt-LT" sz="2400" b="1" i="1" dirty="0">
                <a:ln w="1905"/>
                <a:solidFill>
                  <a:srgbClr val="A29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lt-LT" sz="2400" b="1" i="1" dirty="0">
                <a:ln w="1905"/>
                <a:solidFill>
                  <a:srgbClr val="A29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Prieš akis sumirga raštų raštai, </a:t>
            </a:r>
            <a:br>
              <a:rPr lang="lt-LT" sz="2400" b="1" i="1" dirty="0">
                <a:ln w="1905"/>
                <a:solidFill>
                  <a:srgbClr val="A29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lt-LT" sz="2400" b="1" i="1" dirty="0">
                <a:ln w="1905"/>
                <a:solidFill>
                  <a:srgbClr val="A29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Ir pilna padangė vyturių, </a:t>
            </a:r>
            <a:br>
              <a:rPr lang="lt-LT" sz="2400" b="1" i="1" dirty="0">
                <a:ln w="1905"/>
                <a:solidFill>
                  <a:srgbClr val="A29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lt-LT" sz="2400" b="1" i="1" dirty="0">
                <a:ln w="1905"/>
                <a:solidFill>
                  <a:srgbClr val="A29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Ir linų žydėjimas be krašto... </a:t>
            </a:r>
            <a:endParaRPr lang="lt-LT" sz="2400" b="1" dirty="0">
              <a:ln w="1905"/>
              <a:solidFill>
                <a:srgbClr val="A29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r">
              <a:lnSpc>
                <a:spcPct val="150000"/>
              </a:lnSpc>
              <a:spcBef>
                <a:spcPts val="1000"/>
              </a:spcBef>
            </a:pPr>
            <a:r>
              <a:rPr lang="lt-LT" sz="2400" b="1" i="1" dirty="0">
                <a:ln w="1905"/>
                <a:solidFill>
                  <a:srgbClr val="A29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B.Brazdžionis</a:t>
            </a:r>
            <a:endParaRPr lang="lt-LT" sz="2400" b="1" dirty="0">
              <a:ln w="1905"/>
              <a:solidFill>
                <a:srgbClr val="A29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lt-LT" dirty="0"/>
          </a:p>
        </p:txBody>
      </p:sp>
      <p:sp>
        <p:nvSpPr>
          <p:cNvPr id="6" name="TextBox 5"/>
          <p:cNvSpPr txBox="1"/>
          <p:nvPr/>
        </p:nvSpPr>
        <p:spPr>
          <a:xfrm>
            <a:off x="3075709" y="3592266"/>
            <a:ext cx="60326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Renginys, skirtas  Lietuvos Nepriklausomybės atkūrimo ir Gimtosios kalbos dienoms paminėti</a:t>
            </a:r>
          </a:p>
          <a:p>
            <a:pPr algn="ctr"/>
            <a:endParaRPr lang="lt-LT" b="1" dirty="0">
              <a:solidFill>
                <a:srgbClr val="1BBB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Kurie žodžiai žodyne eina pirmiau?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Ruduo ar ž</a:t>
            </a: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iema</a:t>
            </a: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Vakaras ar </a:t>
            </a: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naktis </a:t>
            </a: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Pusryčiai ar pietūs </a:t>
            </a: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Diena ar rytas?</a:t>
            </a:r>
          </a:p>
          <a:p>
            <a:pPr marL="0" indent="0">
              <a:buNone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Pavasaris ar vasara ? </a:t>
            </a:r>
          </a:p>
          <a:p>
            <a:pPr marL="0" indent="0">
              <a:buNone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Pamoka ar pertrauka? </a:t>
            </a:r>
          </a:p>
          <a:p>
            <a:pPr marL="0" indent="0">
              <a:buNone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Mokytojas ar mokinys</a:t>
            </a: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Duona ar pienas?</a:t>
            </a:r>
          </a:p>
          <a:p>
            <a:pPr marL="0" indent="0">
              <a:buNone/>
            </a:pP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Valgykla ar kirpykla?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Dešimtukas </a:t>
            </a:r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dvejetas?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5888" y="1972576"/>
            <a:ext cx="5540991" cy="728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Ruduo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Naktis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Pietūs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Diena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Pavasaris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Pamoka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Mokinys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Duona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Kirpykla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Dešimtukas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www.seriousaboutshade.com.au/landing/images/thinking-gu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335" y="2857433"/>
            <a:ext cx="4964998" cy="410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58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„Proto mūšis“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701" y="1972576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 kalba be liežuvio?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kaimynai šalia gyvena, vienas kito nemato.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 saldesnis už medų?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Kabo tinklelis, ne rankų darbelis.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Kokio akmens nėra vandenyje?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0783" y="1923803"/>
            <a:ext cx="5260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Knyga</a:t>
            </a:r>
            <a:endParaRPr lang="lt-LT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06841" y="2631689"/>
            <a:ext cx="1484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Akys</a:t>
            </a:r>
            <a:endParaRPr lang="lt-LT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2083" y="4577847"/>
            <a:ext cx="358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Sauso</a:t>
            </a:r>
            <a:endParaRPr lang="lt-LT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6772" y="3916068"/>
            <a:ext cx="358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Voratinklis</a:t>
            </a:r>
            <a:endParaRPr lang="lt-LT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9439" y="3304579"/>
            <a:ext cx="358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Miegas</a:t>
            </a:r>
            <a:endParaRPr lang="lt-LT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„Proto mūšis“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701" y="1972576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Koks trumpiausias lietuvių kalbos daiktavardis?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Koks ilgiausias lietuvių kalbos žodis?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Kokį žmogų vadiname blondinu, brunetu ir šatenu?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Kiek mėnesių turi 28 dienas?</a:t>
            </a: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Kelintame amžiuje išleista I-oji lietuviška knyga?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38063" y="1923803"/>
            <a:ext cx="5260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Šuo</a:t>
            </a:r>
            <a:endParaRPr lang="lt-LT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26036" y="2631689"/>
            <a:ext cx="676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Nebeprisikiškiakopūsteliaudavom</a:t>
            </a:r>
            <a:r>
              <a:rPr lang="lt-LT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lt-LT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2813" y="4547173"/>
            <a:ext cx="358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</a:t>
            </a:r>
            <a:endParaRPr lang="lt-LT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2667" y="5685230"/>
            <a:ext cx="358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a.</a:t>
            </a:r>
            <a:endParaRPr lang="lt-LT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5647" y="3876455"/>
            <a:ext cx="1078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Šviesiaplaukį, tamsiaplaukį, kaštoniniais plaukais</a:t>
            </a:r>
            <a:endParaRPr lang="lt-LT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clipartbest.com/cliparts/aTq/7xK/aTq7xKp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17208">
            <a:off x="10806800" y="-966402"/>
            <a:ext cx="2973271" cy="36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9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Ištaisykite žargonus, barbarizmus, svetimybes.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lt-L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Pončikas</a:t>
            </a:r>
            <a:endParaRPr lang="lt-L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Papkė</a:t>
            </a:r>
            <a:endParaRPr lang="lt-L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Bonka</a:t>
            </a:r>
            <a:endParaRPr lang="lt-L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Bulkutė</a:t>
            </a:r>
            <a:endParaRPr lang="lt-L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Tašė</a:t>
            </a:r>
          </a:p>
          <a:p>
            <a:pPr marL="0" indent="0">
              <a:buNone/>
            </a:pPr>
            <a:r>
              <a:rPr lang="lt-L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Tapkės</a:t>
            </a:r>
            <a:endParaRPr lang="lt-L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Išmiera</a:t>
            </a:r>
            <a:endParaRPr lang="lt-L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Čipsai</a:t>
            </a:r>
            <a:endParaRPr lang="lt-L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Bliūdelis</a:t>
            </a:r>
            <a:endParaRPr lang="lt-L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Siemkos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1178" y="1962103"/>
            <a:ext cx="5540991" cy="469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purga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segtuvas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utelis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andelė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rankinė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lepetės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ydis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ulvių traškučiai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ubenėlis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aulėgrąžos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www.clker.com/cliparts/D/r/6/L/e/K/big-man-laughing-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2567" r="1328" b="3093"/>
          <a:stretch/>
        </p:blipFill>
        <p:spPr bwMode="auto">
          <a:xfrm flipH="1">
            <a:off x="4980375" y="2320120"/>
            <a:ext cx="7189383" cy="460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21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Pasakykite šių daiktų pavadinimus.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6676" y="1714362"/>
            <a:ext cx="10944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Žiogelis, skarda, kiaurasamtis, sagė, jungiklis.</a:t>
            </a:r>
            <a:endParaRPr lang="lt-LT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img1.liveinternet.ru/images/attach/c/7/96/536/96536649_LaurieAnnHGD_SafetyP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2" y="3496235"/>
            <a:ext cx="2968100" cy="21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ixabay.com/static/uploads/photo/2013/07/12/13/52/tray-147483_960_7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00" y="2234366"/>
            <a:ext cx="4268882" cy="213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rbanbar.com/wp-content/uploads/2015/02/UB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54796">
            <a:off x="9009162" y="1538252"/>
            <a:ext cx="4324294" cy="432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upplyroom.s3.amazonaws.com/L/LA/LAPEL/LAPEL-021_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76" y="3804799"/>
            <a:ext cx="2667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123gifs.eu/free-gifs/lights/licht-0068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24" y="4540373"/>
            <a:ext cx="1700206" cy="245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44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Pasakykite šių daiktų pavadinimus.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002" y="1781176"/>
            <a:ext cx="10944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aklaraištis, marškinėliai, prijuostė, batraiščiai, basutės</a:t>
            </a:r>
            <a:endParaRPr lang="lt-LT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pngimg.com/upload/tie_PNG81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0"/>
            <a:ext cx="19907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.spreadshirtmedia.com/image-server/v1/products/5046243/views/1,width=378,height=378,appearanceId=16,version=1440417743/Khaki-Cool-Beans-T-Shir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704005"/>
            <a:ext cx="3877495" cy="38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universalexpert.co.uk/assets/uploads/8024Universal_Apr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18" y="2104341"/>
            <a:ext cx="4181552" cy="52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c/c1/Shoe_ba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2517995"/>
            <a:ext cx="2357791" cy="23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vaikubatai.lt/cache/images_product_S_1_300x300/a65eac3ffd1ad679a260aac9aa33627d_thumb_53a9c8d1ee401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48" y="4351259"/>
            <a:ext cx="3074152" cy="307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8027894" y="3797934"/>
            <a:ext cx="824182" cy="493846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80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Ištaisykite netaisyklingus sakinius: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Dėkis </a:t>
            </a:r>
            <a:r>
              <a:rPr lang="lt-LT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kurtkę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iandien 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alta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lt-L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skaitau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 jis geras draugas. </a:t>
            </a:r>
            <a:endParaRPr lang="lt-L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Einu 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 stoties. </a:t>
            </a:r>
            <a:endParaRPr lang="lt-L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amok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ų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 pilnai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mokau.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lipsiu sekan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ioje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stoteleje. 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Stotel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fi-F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randasi </a:t>
            </a:r>
            <a:r>
              <a:rPr lang="fi-F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fi-F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kampo. </a:t>
            </a:r>
          </a:p>
          <a:p>
            <a:pPr marL="0" indent="0">
              <a:buNone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Nusiimk kojines, nes jos 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šlapios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Užsidėk 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batus</a:t>
            </a: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Brolis važinėja ant sunkvežimio.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Jeigu neaišku, kreipkis pas mokytoją. 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8431" y="1962103"/>
            <a:ext cx="5540991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Vilkis 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striukę,..........</a:t>
            </a:r>
            <a:endParaRPr lang="lt-LT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t-BR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pt-BR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manau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,.......</a:t>
            </a:r>
            <a:endParaRPr lang="pt-BR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Einu į stotį.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pt-BR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lang="pt-BR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visiskai nei</a:t>
            </a: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pt-BR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mokau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r>
              <a:rPr lang="pl-PL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toje stotel</a:t>
            </a: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pl-PL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i-FI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Stotel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fi-FI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yra 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endParaRPr lang="fi-FI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Nusimauk kojines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,........</a:t>
            </a:r>
            <a:endParaRPr lang="lt-LT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Apsiauk batus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 </a:t>
            </a: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ažinėja sunkvežimiu.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 kreipkis į mokytoją.</a:t>
            </a:r>
            <a:endParaRPr lang="lt-LT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www.mynorthside.com/images/uploads/family/alfalfa-bab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1785">
            <a:off x="6956185" y="4393007"/>
            <a:ext cx="6297654" cy="354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0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576" y="696036"/>
            <a:ext cx="8160224" cy="994652"/>
          </a:xfrm>
        </p:spPr>
        <p:txBody>
          <a:bodyPr>
            <a:no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dalis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Paskutinioji – ketvirtoji – viktorinos dalis – kūrybinė. Sėkmės visiems komandų dalyviams!</a:t>
            </a:r>
            <a:endParaRPr lang="lt-LT" sz="3600" b="1" dirty="0">
              <a:solidFill>
                <a:srgbClr val="00B050"/>
              </a:solidFill>
              <a:effectLst>
                <a:glow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i.stack.imgur.com/YqDV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2" y="3108960"/>
            <a:ext cx="4118345" cy="421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stack.imgur.com/YqDV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665" y="3235569"/>
            <a:ext cx="4118345" cy="421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Pabaikite palyginimus: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Gudrus kaip...........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Bailus kaip............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Kvailas kaip..........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Piktas kaip............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Juoda kaip.............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Pasipūtęs kaip.......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Užsispyrusi kaip....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Nerangus kaip.......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Stiprus kaip..........</a:t>
            </a:r>
          </a:p>
          <a:p>
            <a:pPr marL="0" indent="0">
              <a:buNone/>
            </a:pPr>
            <a:r>
              <a:rPr lang="lt-L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Meilus kaip..........</a:t>
            </a:r>
          </a:p>
          <a:p>
            <a:pPr marL="0" indent="0">
              <a:buNone/>
            </a:pP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9928" y="1958927"/>
            <a:ext cx="5540991" cy="503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lapė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kiškis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asilas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vilkas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arna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kalakutas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žka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meška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liūtas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lt-LT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katinėlis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lt-LT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i.imgur.com/e1IneGq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10" y="1661208"/>
            <a:ext cx="5485571" cy="53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6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Sukurkite eilėraštuką </a:t>
            </a:r>
            <a:r>
              <a:rPr lang="lt-LT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apie pavasarį</a:t>
            </a: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ir raiškiai jį perskaitykite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http://worldartsme.com/images/reading-poetry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83" y="2149719"/>
            <a:ext cx="33337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lh3.googleusercontent.com/-kecxzu9aHTY/TYeNWtY5TwI/AAAAAAAAAVY/cLIvIFdYLpg/s1600/beat+poe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021" y="2087318"/>
            <a:ext cx="38957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media.giphy.com/media/yTi4dmxquTS48/giphy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9686">
            <a:off x="-64370" y="5132123"/>
            <a:ext cx="2021920" cy="20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bibleline.org/images/flowers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121">
            <a:off x="8007821" y="3557537"/>
            <a:ext cx="428625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9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10337443" cy="2387600"/>
          </a:xfrm>
        </p:spPr>
        <p:txBody>
          <a:bodyPr>
            <a:normAutofit/>
          </a:bodyPr>
          <a:lstStyle/>
          <a:p>
            <a:r>
              <a:rPr lang="lt-LT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„Neieškok žodžio kišenėje“</a:t>
            </a:r>
            <a:endParaRPr lang="lt-LT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9003" y="1725411"/>
            <a:ext cx="9144000" cy="1655762"/>
          </a:xfrm>
        </p:spPr>
        <p:txBody>
          <a:bodyPr>
            <a:normAutofit/>
          </a:bodyPr>
          <a:lstStyle/>
          <a:p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Viktorina</a:t>
            </a:r>
            <a:endParaRPr lang="lt-L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hip-pocketcomputing.com/images/pocket/pock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606">
            <a:off x="-448385" y="7461409"/>
            <a:ext cx="2381012" cy="25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aukriinc.com/wp-includes/slid-img/ha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90" y="6702633"/>
            <a:ext cx="6829425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0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-0.0007 L 2.70833E-6 0.00046 C 0.00364 -0.01366 0.00833 -0.02338 0.01146 -0.04005 C 0.02122 -0.09167 0.00872 -0.02801 0.01966 -0.07524 C 0.02213 -0.0845 0.0237 -0.09607 0.02604 -0.10625 C 0.03268 -0.1345 0.03932 -0.16042 0.04609 -0.1882 C 0.04961 -0.20348 0.05286 -0.22014 0.05677 -0.23496 C 0.05911 -0.24375 0.06198 -0.25209 0.06406 -0.2625 C 0.0681 -0.2801 0.06328 -0.27061 0.06862 -0.27801 C 0.06979 -0.28565 0.07161 -0.29213 0.07213 -0.30139 C 0.07422 -0.32778 0.07187 -0.29468 0.07409 -0.33264 C 0.07474 -0.34167 0.07526 -0.3507 0.07578 -0.3595 C 0.07643 -0.36783 0.07695 -0.37593 0.07773 -0.38357 C 0.07825 -0.3875 0.07903 -0.39051 0.07942 -0.39491 C 0.08034 -0.40209 0.08164 -0.41852 0.08164 -0.41806 C 0.08112 -0.42755 0.08008 -0.46158 0.07942 -0.47292 C 0.07773 -0.50556 0.07773 -0.48704 0.07773 -0.49954 L 0.07682 -0.49954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48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3.7037E-6 L 4.16667E-6 0.00024 C -0.00052 -0.0125 -0.00092 -0.025 -0.00131 -0.03726 C -0.00209 -0.05463 -0.00222 -0.04861 -0.00326 -0.06944 C -0.00352 -0.07453 -0.00352 -0.08032 -0.00391 -0.08541 C -0.00534 -0.10393 -0.00625 -0.10277 -0.00834 -0.12083 C -0.00912 -0.12731 -0.00925 -0.13402 -0.01029 -0.14004 C -0.0112 -0.14583 -0.01289 -0.15069 -0.01407 -0.15601 C -0.02344 -0.19838 -0.00951 -0.1375 -0.01914 -0.18356 C -0.01993 -0.18703 -0.0211 -0.18981 -0.02175 -0.19305 C -0.02318 -0.20046 -0.02396 -0.20879 -0.02552 -0.21574 C -0.02709 -0.22222 -0.02839 -0.2287 -0.03008 -0.23518 C -0.03086 -0.23819 -0.03177 -0.2412 -0.03256 -0.24467 C -0.03334 -0.24768 -0.03373 -0.25115 -0.03451 -0.25439 C -0.03607 -0.2618 -0.03802 -0.27037 -0.04011 -0.27685 C -0.04154 -0.28101 -0.04323 -0.28426 -0.04467 -0.28796 C -0.04597 -0.29166 -0.04701 -0.29606 -0.04844 -0.2993 C -0.05209 -0.30694 -0.05586 -0.31412 -0.0599 -0.32014 C -0.0642 -0.32685 -0.06693 -0.33148 -0.07149 -0.33634 C -0.07305 -0.33819 -0.07474 -0.33958 -0.07644 -0.3412 C -0.078 -0.34259 -0.0793 -0.3449 -0.08099 -0.34606 C -0.08308 -0.34768 -0.08516 -0.34814 -0.08724 -0.34907 C -0.0892 -0.35139 -0.09115 -0.35393 -0.09297 -0.35555 C -0.10326 -0.36481 -0.09427 -0.34953 -0.11081 -0.36851 C -0.12448 -0.38426 -0.11172 -0.37083 -0.12357 -0.37963 C -0.12526 -0.38101 -0.12696 -0.3831 -0.12865 -0.38449 C -0.13138 -0.38657 -0.13412 -0.38796 -0.13685 -0.38935 C -0.13907 -0.39143 -0.1418 -0.39444 -0.14388 -0.39583 L -0.14649 -0.39745 C -0.14519 -0.39953 -0.14427 -0.40162 -0.14271 -0.40231 C -0.14167 -0.40277 -0.14063 -0.40231 -0.13946 -0.40231 L -0.12032 -0.44074 L -0.12995 -0.40069 L -0.13816 -0.44074 L -0.1211 -0.45995 L -0.11081 -0.41666 L -0.1198 -0.38611 L -0.14519 -0.38449 L -0.15339 -0.35879 L -0.14844 -0.41041 " pathEditMode="relative" rAng="0" ptsTypes="AAAAAAAAAAAAAAAAAAAAAAAAAAAAAAAAAAAAAAAA">
                                      <p:cBhvr>
                                        <p:cTn id="18" dur="4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Baikite patarles: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132" y="2128631"/>
            <a:ext cx="104939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Minkštos motinos rankos, bet........ 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Bailus ir kiškio .............................</a:t>
            </a:r>
          </a:p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Lašas po lašo ir .............................</a:t>
            </a:r>
          </a:p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Ką išmoksi, ant ............................</a:t>
            </a:r>
          </a:p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Mokslo šaknys karčios, bet ..........</a:t>
            </a:r>
          </a:p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Nemesk kelio dėl .........................</a:t>
            </a:r>
          </a:p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 bitutė savo ...............................</a:t>
            </a:r>
          </a:p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Darbymetyje ir ............................</a:t>
            </a:r>
          </a:p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Liežuvis skaudesnis už ................</a:t>
            </a:r>
          </a:p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 daug kalbos ..............................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2131" y="2133040"/>
            <a:ext cx="5540991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sunkios jos ašaros.</a:t>
            </a:r>
          </a:p>
          <a:p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išsigąsta.</a:t>
            </a:r>
          </a:p>
          <a:p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akmenį pratašo.</a:t>
            </a:r>
          </a:p>
          <a:p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pečių 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nenešiosi.</a:t>
            </a: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vaisiai </a:t>
            </a:r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saldūs.</a:t>
            </a:r>
            <a:endParaRPr lang="lt-LT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takelio.</a:t>
            </a:r>
          </a:p>
          <a:p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namelius gina.</a:t>
            </a:r>
          </a:p>
          <a:p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akmuo kruta.</a:t>
            </a:r>
          </a:p>
          <a:p>
            <a:r>
              <a:rPr lang="lt-LT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botagą</a:t>
            </a:r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lt-LT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mažai naudos.</a:t>
            </a:r>
          </a:p>
          <a:p>
            <a:endParaRPr lang="lt-LT" sz="2800" b="1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</p:txBody>
      </p:sp>
      <p:pic>
        <p:nvPicPr>
          <p:cNvPr id="16388" name="Picture 4" descr="http://1389blog.com/pix/msword-smiley-writ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664" y="3166281"/>
            <a:ext cx="3068315" cy="32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066" y="624433"/>
            <a:ext cx="8132927" cy="1325563"/>
          </a:xfrm>
        </p:spPr>
        <p:txBody>
          <a:bodyPr>
            <a:normAutofit/>
          </a:bodyPr>
          <a:lstStyle/>
          <a:p>
            <a:pPr algn="ctr"/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Sukurkite gražų sakinį apie knygą ir raiškiai jį perskaitykite.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://www.ohio.edu/people/js133100/EDCT%20531/Proposal_Site/Images/book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06" y="2784345"/>
            <a:ext cx="5431540" cy="407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lh3.googleusercontent.com/-kecxzu9aHTY/TYeNWtY5TwI/AAAAAAAAAVY/cLIvIFdYLpg/s1600/beat+poe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20" y="2275010"/>
            <a:ext cx="38957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images.clipartpanda.com/library-book-clipart-books-clipart_Trans_3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745" y="2149720"/>
            <a:ext cx="3333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cliparts.co/cliparts/8iE/beB/8iEbeBM8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699" y="4707068"/>
            <a:ext cx="3321291" cy="21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67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9584" y="1930106"/>
            <a:ext cx="4615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Ačiū už dėmesį!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5839" y="2967335"/>
            <a:ext cx="4700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Ačiū už </a:t>
            </a:r>
            <a:r>
              <a:rPr lang="lt-L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dėmesį!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2991" y="1179478"/>
            <a:ext cx="4700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lt-LT" sz="5400" b="1" dirty="0" smtClean="0">
                <a:ln/>
                <a:solidFill>
                  <a:schemeClr val="accent4"/>
                </a:solidFill>
              </a:rPr>
              <a:t>Ačiū už dėmesį!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559" y="4946261"/>
            <a:ext cx="4700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Ačiū už dėmesį!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098" name="Picture 2" descr="http://45.media.tumblr.com/c8112565cedbda85db6456f11807e21f/tumblr_nxd6d79MA41u3bn17o1_540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49" y="2632310"/>
            <a:ext cx="51435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2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dalis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/>
          <a:lstStyle/>
          <a:p>
            <a:pPr marL="0" indent="355600">
              <a:lnSpc>
                <a:spcPct val="100000"/>
              </a:lnSpc>
              <a:spcBef>
                <a:spcPts val="0"/>
              </a:spcBef>
              <a:buNone/>
            </a:pPr>
            <a:r>
              <a:rPr lang="lt-LT" sz="4000" dirty="0" smtClean="0"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Visų komandų dalyviams, o taip pat ir jų sirgaliams reikės parodyti žinias iš </a:t>
            </a:r>
            <a:r>
              <a:rPr lang="lt-LT" sz="4000" u="sng" dirty="0" smtClean="0"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literatūros</a:t>
            </a:r>
            <a:r>
              <a:rPr lang="lt-LT" sz="4000" dirty="0" smtClean="0"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55600">
              <a:lnSpc>
                <a:spcPct val="100000"/>
              </a:lnSpc>
              <a:spcBef>
                <a:spcPts val="0"/>
              </a:spcBef>
              <a:buNone/>
            </a:pPr>
            <a:r>
              <a:rPr lang="lt-LT" sz="4000" dirty="0" smtClean="0"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Visoms komandoms pasiruošti atsakymams skiriamos </a:t>
            </a:r>
            <a:r>
              <a:rPr lang="lt-LT" sz="4000" u="sng" dirty="0" smtClean="0"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minutės.</a:t>
            </a:r>
            <a:r>
              <a:rPr lang="lt-LT" sz="4000" dirty="0" smtClean="0"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Jei komanda nepilnai atsako į užduoties klausimą, jai gali padėti sirgaliai.</a:t>
            </a:r>
          </a:p>
          <a:p>
            <a:pPr marL="0" indent="355600">
              <a:buNone/>
            </a:pPr>
            <a:endParaRPr lang="lt-LT" dirty="0">
              <a:effectLst>
                <a:glow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images.pcmac.org/SiSFiles/Schools/AL/MobileCounty/DavidsonHigh/Uploads/News/%7BA0826D4C-6B54-47C0-AB3C-AAC7B55E1D96%7D_che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956" y="4386995"/>
            <a:ext cx="28575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pcmac.org/SiSFiles/Schools/AL/MobileCounty/DavidsonHigh/Uploads/News/%7BA0826D4C-6B54-47C0-AB3C-AAC7B55E1D96%7D_che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3498">
            <a:off x="9806012" y="52804"/>
            <a:ext cx="28575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seo-chicks.com/wp-content/uploads/2014/07/clock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61" y="5173015"/>
            <a:ext cx="1684985" cy="16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3.bp.blogspot.com/-Ji5vHdLl0LM/Vbf24Xz7hpI/AAAAAAAAA0U/2w9lXsBJwfo/s500/tumblr_n00326cWWa1sn8q7mo1_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96" y="4573027"/>
            <a:ext cx="3895725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19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576" y="696036"/>
            <a:ext cx="8160224" cy="994652"/>
          </a:xfrm>
        </p:spPr>
        <p:txBody>
          <a:bodyPr>
            <a:no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Nurodykite ištraukos pavadinimą ir autorių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Labas rytas! - pasveikino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sukumpusį gluosnį.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Jis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dairėsi aplinkui nustebęs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smalsus ir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visko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ėmė klausinėti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Pasakykit, kas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toks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alias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aplink mane?</a:t>
            </a:r>
          </a:p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Tai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žolė,- paaiškino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senas,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išmintingas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gluosnis. - Pirmoji pavasario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žolė.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 ta raudona ugnis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virš manęs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dega?</a:t>
            </a:r>
          </a:p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Tai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saulė,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kvailiuk, -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nusišypsojo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medis.- Ji rytais pateka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 laukų, o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vakarais</a:t>
            </a:r>
          </a:p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usileidžia į girią.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 kur tu vakare nusileisi?- sunerimo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šaltinėlis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Ar paskui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iš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ryto ateisi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vėl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Atsakymas: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Degutytė ,,Šaltinėlis").</a:t>
            </a:r>
            <a:endParaRPr lang="lt-LT" b="1" dirty="0">
              <a:solidFill>
                <a:srgbClr val="00B050"/>
              </a:solidFill>
              <a:effectLst>
                <a:glow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images.clipartpanda.com/river-clip-art-as229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7552">
            <a:off x="10884958" y="5180627"/>
            <a:ext cx="1386761" cy="184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9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576" y="696036"/>
            <a:ext cx="8160224" cy="994652"/>
          </a:xfrm>
        </p:spPr>
        <p:txBody>
          <a:bodyPr>
            <a:no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Nurodykite ištraukos pavadinimą ir autorių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Labai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prašyčiau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neskriausti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,-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tarė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motina.- Juk jis niekam nieko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nedaro.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 jis toks didelis ir visai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nepana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kitus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jam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įž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nybusi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antis,-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reikia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apžnaibyti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labai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gražūs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vaikeliai, -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atsiliepė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sene antis su raisteliu aplink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koją,- tiktai vienas nenusisekė. Ar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negalima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būtų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 perdirbti? </a:t>
            </a: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Atsakymas: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K. Andersenas ,,</a:t>
            </a: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Bjaurusis ančiukas</a:t>
            </a:r>
            <a:r>
              <a:rPr lang="lt-LT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").</a:t>
            </a:r>
            <a:endParaRPr lang="lt-LT" b="1" dirty="0">
              <a:solidFill>
                <a:srgbClr val="00B050"/>
              </a:solidFill>
              <a:effectLst>
                <a:glow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rs262.pbsrc.com/albums/ii97/taureniic_/gifs/duck.gif~c2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479" y="4679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s262.pbsrc.com/albums/ii97/taureniic_/gifs/duck.gif~c2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679856"/>
            <a:ext cx="1905000" cy="1905000"/>
          </a:xfrm>
          <a:prstGeom prst="rect">
            <a:avLst/>
          </a:prstGeom>
          <a:noFill/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rs262.pbsrc.com/albums/ii97/taureniic_/gifs/duck.gif~c2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679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0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632" y="955343"/>
            <a:ext cx="8201167" cy="735345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Atkurkite visas S. Nėries poemos „Eglė žalčių karalienė“ I-</a:t>
            </a:r>
            <a:r>
              <a:rPr lang="lt-LT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ojo</a:t>
            </a: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posmelio eilutes.</a:t>
            </a:r>
            <a:b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Žodžiai išsilakstė kas kur.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5800299" y="2511188"/>
            <a:ext cx="0" cy="199257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4" name="Picture 4" descr="http://inlightimes.com/old_site/archives/2010/12/images/c-tre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59" y="3652631"/>
            <a:ext cx="2256884" cy="292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clker.com/cliparts/8/6/9/6/12808587192140279146gold%20crown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633" y="4055034"/>
            <a:ext cx="954737" cy="4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49.media.tumblr.com/6ac08b6046e273f9b567d572a5885dee/tumblr_ns4w39FV111ri5cxko1_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6043">
            <a:off x="3964326" y="4258682"/>
            <a:ext cx="3361348" cy="234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06662"/>
            <a:ext cx="121920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numCol="2"/>
          <a:lstStyle/>
          <a:p>
            <a:pPr marL="0" indent="0">
              <a:buNone/>
            </a:pP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Ties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krantu bangos raitos lenktyniauja.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Žvejų trys mergaitės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ratu sukasi.</a:t>
            </a:r>
          </a:p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Rausvai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nudažo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jas leisdamos </a:t>
            </a: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saulė.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Ligi sutemos jos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kryk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šč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ąž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Lenktyniauja</a:t>
            </a:r>
            <a:r>
              <a:rPr lang="fi-FI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raitos bangos ties krantu.</a:t>
            </a:r>
          </a:p>
          <a:p>
            <a:pPr marL="0" indent="0">
              <a:buNone/>
            </a:pPr>
            <a:r>
              <a:rPr lang="lt-LT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Trys </a:t>
            </a: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žvejų mergaitės </a:t>
            </a:r>
            <a:r>
              <a:rPr lang="lt-LT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sukasi ratu.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Jas linksmai </a:t>
            </a:r>
            <a:r>
              <a:rPr lang="pt-BR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nuda</a:t>
            </a: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pt-BR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saul</a:t>
            </a: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pt-BR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leisdamos,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Kryk</a:t>
            </a:r>
            <a:r>
              <a:rPr lang="lt-LT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lt-LT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pt-BR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 </a:t>
            </a:r>
            <a:r>
              <a:rPr lang="pt-B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 ir </a:t>
            </a:r>
            <a:r>
              <a:rPr lang="pt-BR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</a:t>
            </a:r>
            <a:r>
              <a:rPr lang="lt-LT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ą</a:t>
            </a:r>
            <a:r>
              <a:rPr lang="lt-LT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pt-BR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pt-BR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ligi sutemos</a:t>
            </a:r>
            <a:r>
              <a:rPr lang="pt-BR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lt-LT" b="1" dirty="0">
              <a:solidFill>
                <a:srgbClr val="00B050"/>
              </a:solidFill>
              <a:effectLst>
                <a:glow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632" y="955343"/>
            <a:ext cx="8201167" cy="735345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Atkurkite visas Maironio eilėraščio „Trakų pilis“ I-</a:t>
            </a:r>
            <a:r>
              <a:rPr lang="lt-LT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ojo</a:t>
            </a:r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posmelio eilutes: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06662"/>
            <a:ext cx="121920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Pelėsiais auštai ir kerpe apaugus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Pilis garbinga štai Trakų!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Valdovus aukštus jos kapai užmigdė,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vis dar tebestovi ji.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 bėga amžiai, ir sienos griūvančios</a:t>
            </a:r>
          </a:p>
          <a:p>
            <a:pPr marL="0" indent="0">
              <a:buNone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Nyksta apleistos ir vienos kas dieną...</a:t>
            </a:r>
          </a:p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Pelėsiais ir kerpe apaugus aukštai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Trakų štai garbinga pilis!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 aukštus valdovus užmigdė kapai,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ji tebestovi dar vis.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 amžiai bėga ir griūvančios sienos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 dieną nyksta apleistos ir vienos...</a:t>
            </a:r>
            <a:endParaRPr lang="pt-BR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5800299" y="2511188"/>
            <a:ext cx="0" cy="199257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http://www.itrakai.lt/wp-content/uploads/2015/12/traku_pilis_muziejus_vilnius_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C5E0E9"/>
              </a:clrFrom>
              <a:clrTo>
                <a:srgbClr val="C5E0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0"/>
          <a:stretch/>
        </p:blipFill>
        <p:spPr bwMode="auto">
          <a:xfrm>
            <a:off x="0" y="4682331"/>
            <a:ext cx="12191999" cy="30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6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872" y="365125"/>
            <a:ext cx="844069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„Pasiklydo“ kūriniai ir jų autoriai. Per 2 min. parašykite tikrąjį autorių ir kūrinio pavadinimą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lt-LT" sz="4000" dirty="0"/>
              <a:t>Maironis ,,Anykščių </a:t>
            </a:r>
            <a:r>
              <a:rPr lang="lt-LT" sz="4000" dirty="0" smtClean="0"/>
              <a:t>šilelis</a:t>
            </a:r>
          </a:p>
          <a:p>
            <a:pPr marL="0" indent="0">
              <a:buNone/>
            </a:pPr>
            <a:r>
              <a:rPr lang="lt-LT" sz="4000" dirty="0" smtClean="0"/>
              <a:t>S</a:t>
            </a:r>
            <a:r>
              <a:rPr lang="lt-LT" sz="4000" dirty="0"/>
              <a:t>. Nėris ,,Antanuko rytas</a:t>
            </a:r>
            <a:r>
              <a:rPr lang="lt-LT" sz="4000" dirty="0" smtClean="0"/>
              <a:t>"</a:t>
            </a:r>
            <a:endParaRPr lang="lt-LT" sz="4000" dirty="0"/>
          </a:p>
          <a:p>
            <a:pPr marL="0" indent="0">
              <a:buNone/>
            </a:pPr>
            <a:r>
              <a:rPr lang="lt-LT" sz="4000" dirty="0"/>
              <a:t>A. Baranauskas ,,Metai“ </a:t>
            </a:r>
          </a:p>
          <a:p>
            <a:pPr marL="0" indent="0">
              <a:buNone/>
            </a:pPr>
            <a:r>
              <a:rPr lang="lt-LT" sz="4000" dirty="0"/>
              <a:t>K. Donelaitis ,, Eglė žalčių karalienė </a:t>
            </a:r>
            <a:r>
              <a:rPr lang="lt-LT" sz="4000" dirty="0" smtClean="0"/>
              <a:t>"</a:t>
            </a:r>
            <a:endParaRPr lang="lt-LT" sz="4000" dirty="0"/>
          </a:p>
          <a:p>
            <a:pPr marL="0" indent="0">
              <a:buNone/>
            </a:pPr>
            <a:r>
              <a:rPr lang="lt-LT" sz="4000" dirty="0"/>
              <a:t>V. Krėvė ,,Lietuva brangi" </a:t>
            </a:r>
            <a:endParaRPr lang="lt-LT" sz="4000" dirty="0" smtClean="0"/>
          </a:p>
          <a:p>
            <a:pPr marL="0" indent="0">
              <a:buNone/>
            </a:pPr>
            <a:r>
              <a:rPr lang="lt-LT" sz="4000" dirty="0" smtClean="0"/>
              <a:t>Žemaitė </a:t>
            </a:r>
            <a:r>
              <a:rPr lang="lt-LT" sz="4000" dirty="0"/>
              <a:t>,,Vaikų karas" </a:t>
            </a:r>
            <a:endParaRPr lang="lt-LT" sz="4000" dirty="0" smtClean="0"/>
          </a:p>
          <a:p>
            <a:pPr marL="0" indent="0">
              <a:buNone/>
            </a:pPr>
            <a:r>
              <a:rPr lang="lt-LT" sz="4000" dirty="0" smtClean="0"/>
              <a:t>J</a:t>
            </a:r>
            <a:r>
              <a:rPr lang="lt-LT" sz="4000" dirty="0"/>
              <a:t>. Biliūnas ,,Marti</a:t>
            </a:r>
            <a:r>
              <a:rPr lang="lt-LT" sz="4000" dirty="0" smtClean="0"/>
              <a:t>"</a:t>
            </a:r>
            <a:endParaRPr lang="lt-LT" sz="4000" dirty="0"/>
          </a:p>
          <a:p>
            <a:pPr marL="0" indent="0">
              <a:buNone/>
            </a:pPr>
            <a:r>
              <a:rPr lang="lt-LT" sz="4000" dirty="0"/>
              <a:t>P. Cvirka ,,</a:t>
            </a:r>
            <a:r>
              <a:rPr lang="lt-LT" sz="4000" dirty="0" err="1" smtClean="0"/>
              <a:t>Joniukas</a:t>
            </a:r>
            <a:r>
              <a:rPr lang="lt-LT" sz="4000" dirty="0" smtClean="0"/>
              <a:t>‘‘</a:t>
            </a:r>
          </a:p>
          <a:p>
            <a:pPr marL="0" indent="0">
              <a:buNone/>
            </a:pPr>
            <a:r>
              <a:rPr lang="lt-LT" sz="4000" dirty="0" smtClean="0"/>
              <a:t>V</a:t>
            </a:r>
            <a:r>
              <a:rPr lang="lt-LT" sz="4000" dirty="0"/>
              <a:t>. Žilinskaitė ,,Peizažas</a:t>
            </a:r>
            <a:r>
              <a:rPr lang="lt-LT" sz="4000" dirty="0" smtClean="0"/>
              <a:t>"</a:t>
            </a:r>
            <a:endParaRPr lang="lt-LT" sz="4000" dirty="0"/>
          </a:p>
          <a:p>
            <a:pPr marL="0" indent="0">
              <a:buNone/>
            </a:pPr>
            <a:r>
              <a:rPr lang="lt-LT" sz="4000" dirty="0"/>
              <a:t>J. Aistis ,,Kumeliuko </a:t>
            </a:r>
            <a:r>
              <a:rPr lang="lt-LT" sz="4000" dirty="0" smtClean="0"/>
              <a:t>kerštas“</a:t>
            </a:r>
            <a:endParaRPr lang="lt-LT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439154" y="1828119"/>
            <a:ext cx="554099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 smtClean="0">
                <a:solidFill>
                  <a:srgbClr val="00B050"/>
                </a:solidFill>
              </a:rPr>
              <a:t>- Maironis </a:t>
            </a:r>
            <a:r>
              <a:rPr lang="lt-LT" sz="2800" b="1" dirty="0">
                <a:solidFill>
                  <a:srgbClr val="00B050"/>
                </a:solidFill>
              </a:rPr>
              <a:t>,,Lietuva brangi</a:t>
            </a:r>
            <a:r>
              <a:rPr lang="lt-LT" sz="2800" b="1" dirty="0" smtClean="0">
                <a:solidFill>
                  <a:srgbClr val="00B050"/>
                </a:solidFill>
              </a:rPr>
              <a:t>“.</a:t>
            </a:r>
          </a:p>
          <a:p>
            <a:r>
              <a:rPr lang="lt-LT" sz="2800" b="1" dirty="0">
                <a:solidFill>
                  <a:srgbClr val="00B050"/>
                </a:solidFill>
              </a:rPr>
              <a:t>- S. Nėris ,,Eglė žalčių karalienė</a:t>
            </a:r>
            <a:r>
              <a:rPr lang="lt-LT" sz="2800" b="1" dirty="0" smtClean="0">
                <a:solidFill>
                  <a:srgbClr val="00B050"/>
                </a:solidFill>
              </a:rPr>
              <a:t>".</a:t>
            </a:r>
          </a:p>
          <a:p>
            <a:r>
              <a:rPr lang="lt-LT" sz="2800" b="1" dirty="0" smtClean="0">
                <a:solidFill>
                  <a:srgbClr val="00B050"/>
                </a:solidFill>
              </a:rPr>
              <a:t>- A</a:t>
            </a:r>
            <a:r>
              <a:rPr lang="lt-LT" sz="2800" b="1" dirty="0">
                <a:solidFill>
                  <a:srgbClr val="00B050"/>
                </a:solidFill>
              </a:rPr>
              <a:t>. Baranauskas ,,Anykščių šilelis</a:t>
            </a:r>
            <a:r>
              <a:rPr lang="lt-LT" sz="2800" b="1" dirty="0" smtClean="0">
                <a:solidFill>
                  <a:srgbClr val="00B050"/>
                </a:solidFill>
              </a:rPr>
              <a:t>".</a:t>
            </a:r>
          </a:p>
          <a:p>
            <a:r>
              <a:rPr lang="lt-LT" sz="2800" b="1" dirty="0" smtClean="0">
                <a:solidFill>
                  <a:srgbClr val="00B050"/>
                </a:solidFill>
              </a:rPr>
              <a:t>- K</a:t>
            </a:r>
            <a:r>
              <a:rPr lang="lt-LT" sz="2800" b="1" dirty="0">
                <a:solidFill>
                  <a:srgbClr val="00B050"/>
                </a:solidFill>
              </a:rPr>
              <a:t>. Donelaitis ,,Metai</a:t>
            </a:r>
            <a:r>
              <a:rPr lang="lt-LT" sz="2800" b="1" dirty="0" smtClean="0">
                <a:solidFill>
                  <a:srgbClr val="00B050"/>
                </a:solidFill>
              </a:rPr>
              <a:t>“.</a:t>
            </a:r>
          </a:p>
          <a:p>
            <a:r>
              <a:rPr lang="lt-LT" sz="2800" b="1" dirty="0" smtClean="0">
                <a:solidFill>
                  <a:srgbClr val="00B050"/>
                </a:solidFill>
              </a:rPr>
              <a:t>- V</a:t>
            </a:r>
            <a:r>
              <a:rPr lang="lt-LT" sz="2800" b="1" dirty="0">
                <a:solidFill>
                  <a:srgbClr val="00B050"/>
                </a:solidFill>
              </a:rPr>
              <a:t>. Krėvė ,,Antanuko rytas</a:t>
            </a:r>
            <a:r>
              <a:rPr lang="lt-LT" sz="2800" b="1" dirty="0" smtClean="0">
                <a:solidFill>
                  <a:srgbClr val="00B050"/>
                </a:solidFill>
              </a:rPr>
              <a:t>".</a:t>
            </a:r>
          </a:p>
          <a:p>
            <a:r>
              <a:rPr lang="lt-LT" sz="2800" b="1" dirty="0" smtClean="0">
                <a:solidFill>
                  <a:srgbClr val="00B050"/>
                </a:solidFill>
              </a:rPr>
              <a:t>- Žemaitė </a:t>
            </a:r>
            <a:r>
              <a:rPr lang="lt-LT" sz="2800" b="1" dirty="0">
                <a:solidFill>
                  <a:srgbClr val="00B050"/>
                </a:solidFill>
              </a:rPr>
              <a:t>,,Marti</a:t>
            </a:r>
            <a:r>
              <a:rPr lang="lt-LT" sz="2800" b="1" dirty="0" smtClean="0">
                <a:solidFill>
                  <a:srgbClr val="00B050"/>
                </a:solidFill>
              </a:rPr>
              <a:t>“.</a:t>
            </a:r>
          </a:p>
          <a:p>
            <a:r>
              <a:rPr lang="lt-LT" sz="2800" b="1" dirty="0" smtClean="0">
                <a:solidFill>
                  <a:srgbClr val="00B050"/>
                </a:solidFill>
              </a:rPr>
              <a:t>- </a:t>
            </a:r>
            <a:r>
              <a:rPr lang="lt-LT" sz="2800" b="1" dirty="0">
                <a:solidFill>
                  <a:srgbClr val="00B050"/>
                </a:solidFill>
              </a:rPr>
              <a:t>J. Biliūnas ,,</a:t>
            </a:r>
            <a:r>
              <a:rPr lang="lt-LT" sz="2800" b="1" dirty="0" err="1">
                <a:solidFill>
                  <a:srgbClr val="00B050"/>
                </a:solidFill>
              </a:rPr>
              <a:t>Joniukas</a:t>
            </a:r>
            <a:r>
              <a:rPr lang="lt-LT" sz="2800" b="1" dirty="0" smtClean="0">
                <a:solidFill>
                  <a:srgbClr val="00B050"/>
                </a:solidFill>
              </a:rPr>
              <a:t>".</a:t>
            </a:r>
          </a:p>
          <a:p>
            <a:r>
              <a:rPr lang="lt-LT" sz="2800" b="1" dirty="0" smtClean="0">
                <a:solidFill>
                  <a:srgbClr val="00B050"/>
                </a:solidFill>
              </a:rPr>
              <a:t>- P</a:t>
            </a:r>
            <a:r>
              <a:rPr lang="lt-LT" sz="2800" b="1" dirty="0">
                <a:solidFill>
                  <a:srgbClr val="00B050"/>
                </a:solidFill>
              </a:rPr>
              <a:t>. Cvirka ,, Vaikų karas</a:t>
            </a:r>
            <a:r>
              <a:rPr lang="lt-LT" sz="2800" b="1" dirty="0" smtClean="0">
                <a:solidFill>
                  <a:srgbClr val="00B050"/>
                </a:solidFill>
              </a:rPr>
              <a:t>“.</a:t>
            </a:r>
          </a:p>
          <a:p>
            <a:r>
              <a:rPr lang="lt-LT" sz="2800" b="1" dirty="0" smtClean="0">
                <a:solidFill>
                  <a:srgbClr val="00B050"/>
                </a:solidFill>
              </a:rPr>
              <a:t>- V</a:t>
            </a:r>
            <a:r>
              <a:rPr lang="lt-LT" sz="2800" b="1" dirty="0">
                <a:solidFill>
                  <a:srgbClr val="00B050"/>
                </a:solidFill>
              </a:rPr>
              <a:t>. Žilinskaitė ,,Kumeliuko kerštas</a:t>
            </a:r>
            <a:r>
              <a:rPr lang="lt-LT" sz="2800" b="1" dirty="0" smtClean="0">
                <a:solidFill>
                  <a:srgbClr val="00B050"/>
                </a:solidFill>
              </a:rPr>
              <a:t>".</a:t>
            </a:r>
          </a:p>
          <a:p>
            <a:r>
              <a:rPr lang="lt-LT" sz="2800" b="1" dirty="0" smtClean="0">
                <a:solidFill>
                  <a:srgbClr val="00B050"/>
                </a:solidFill>
              </a:rPr>
              <a:t>- </a:t>
            </a:r>
            <a:r>
              <a:rPr lang="lt-LT" sz="2800" b="1" dirty="0">
                <a:solidFill>
                  <a:srgbClr val="00B050"/>
                </a:solidFill>
              </a:rPr>
              <a:t>J. Aistis ,,Peizažas".</a:t>
            </a:r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  <a:p>
            <a:pPr marL="285750" indent="-285750">
              <a:buFontTx/>
              <a:buChar char="-"/>
            </a:pPr>
            <a:endParaRPr lang="lt-LT" b="1" dirty="0"/>
          </a:p>
        </p:txBody>
      </p:sp>
      <p:pic>
        <p:nvPicPr>
          <p:cNvPr id="7170" name="Picture 2" descr="http://vignette2.wikia.nocookie.net/aceattorney/images/0/0a/Dick_Gumshoe_Thinking_1.gif/revision/latest?cb=2013062819544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47976"/>
            <a:ext cx="6606286" cy="51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11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vlkk.lt/media/public/image/Programos/Kalbos_paveldo_leidiniai/Lietuviu_kalbos_gramatik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07" y="4022094"/>
            <a:ext cx="138112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576" y="696036"/>
            <a:ext cx="8160224" cy="994652"/>
          </a:xfrm>
        </p:spPr>
        <p:txBody>
          <a:bodyPr>
            <a:noAutofit/>
          </a:bodyPr>
          <a:lstStyle/>
          <a:p>
            <a:pPr algn="ctr"/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dalis</a:t>
            </a:r>
            <a:endParaRPr lang="lt-L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2103"/>
            <a:ext cx="10515600" cy="4351338"/>
          </a:xfrm>
          <a:effectLst>
            <a:glow rad="139700">
              <a:schemeClr val="accent1">
                <a:satMod val="175000"/>
                <a:alpha val="40000"/>
              </a:schemeClr>
            </a:glow>
            <a:softEdge rad="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Ačiū </a:t>
            </a:r>
            <a:r>
              <a:rPr 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komandoms ir sirgaliams 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 </a:t>
            </a:r>
            <a:r>
              <a:rPr 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teisingus atsakymus. Pradedame 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antrąją viktorinos dalį. </a:t>
            </a:r>
            <a:r>
              <a:rPr 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Komandos nariams 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reikės </a:t>
            </a:r>
            <a:r>
              <a:rPr 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parodyti ž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inias iš </a:t>
            </a:r>
            <a:r>
              <a:rPr lang="lt-LT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gramatikos </a:t>
            </a:r>
            <a:r>
              <a:rPr lang="lt-LT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kalbos </a:t>
            </a:r>
            <a:r>
              <a:rPr lang="lt-LT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kultūros. 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Jūs</a:t>
            </a:r>
            <a:r>
              <a:rPr 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turite </a:t>
            </a:r>
            <a:r>
              <a:rPr 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atsakyti </a:t>
            </a:r>
            <a:r>
              <a:rPr lang="lt-L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fi-FI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klausimus, kurie bus pateikti.</a:t>
            </a:r>
            <a:endParaRPr lang="lt-LT" sz="3600" b="1" dirty="0">
              <a:solidFill>
                <a:srgbClr val="00B050"/>
              </a:solidFill>
              <a:effectLst>
                <a:glow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://pngimg.com/upload/hands_PNG9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87" y="4517408"/>
            <a:ext cx="2986612" cy="33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4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1128</Words>
  <Application>Microsoft Office PowerPoint</Application>
  <PresentationFormat>Widescreen</PresentationFormat>
  <Paragraphs>234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 Unicode MS</vt:lpstr>
      <vt:lpstr>Arial</vt:lpstr>
      <vt:lpstr>Calibri</vt:lpstr>
      <vt:lpstr>Calibri Light</vt:lpstr>
      <vt:lpstr>Times New Roman</vt:lpstr>
      <vt:lpstr>Office Theme</vt:lpstr>
      <vt:lpstr>PowerPoint Presentation</vt:lpstr>
      <vt:lpstr>„Neieškok žodžio kišenėje“</vt:lpstr>
      <vt:lpstr>I dalis</vt:lpstr>
      <vt:lpstr>1.  Nurodykite ištraukos pavadinimą ir autorių</vt:lpstr>
      <vt:lpstr>1.  Nurodykite ištraukos pavadinimą ir autorių</vt:lpstr>
      <vt:lpstr>2. Atkurkite visas S. Nėries poemos „Eglė žalčių karalienė“ I-ojo posmelio eilutes. Žodžiai išsilakstė kas kur.</vt:lpstr>
      <vt:lpstr>2. Atkurkite visas Maironio eilėraščio „Trakų pilis“ I-ojo posmelio eilutes:</vt:lpstr>
      <vt:lpstr>3. „Pasiklydo“ kūriniai ir jų autoriai. Per 2 min. parašykite tikrąjį autorių ir kūrinio pavadinimą</vt:lpstr>
      <vt:lpstr>II dalis</vt:lpstr>
      <vt:lpstr>1. Kurie žodžiai žodyne eina pirmiau?</vt:lpstr>
      <vt:lpstr>2. „Proto mūšis“</vt:lpstr>
      <vt:lpstr>2. „Proto mūšis“</vt:lpstr>
      <vt:lpstr>3. Ištaisykite žargonus, barbarizmus, svetimybes.</vt:lpstr>
      <vt:lpstr>4. Pasakykite šių daiktų pavadinimus.</vt:lpstr>
      <vt:lpstr>4. Pasakykite šių daiktų pavadinimus.</vt:lpstr>
      <vt:lpstr>5. Ištaisykite netaisyklingus sakinius:</vt:lpstr>
      <vt:lpstr>III dalis</vt:lpstr>
      <vt:lpstr>1. Pabaikite palyginimus:</vt:lpstr>
      <vt:lpstr>2. Sukurkite eilėraštuką apie pavasarį ir raiškiai jį perskaitykite</vt:lpstr>
      <vt:lpstr>3. Baikite patarles:</vt:lpstr>
      <vt:lpstr>5. Sukurkite gražų sakinį apie knygą ir raiškiai jį perskaitykite.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Simonas</dc:creator>
  <cp:lastModifiedBy>admin</cp:lastModifiedBy>
  <cp:revision>34</cp:revision>
  <dcterms:created xsi:type="dcterms:W3CDTF">2016-03-01T00:37:26Z</dcterms:created>
  <dcterms:modified xsi:type="dcterms:W3CDTF">2022-01-06T19:45:13Z</dcterms:modified>
</cp:coreProperties>
</file>