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t-LT" sz="4400" b="0" strike="noStrike" spc="-1">
                <a:latin typeface="Arial"/>
              </a:rPr>
              <a:t>Spustelėjus tempti lapą ar keisti jo dydį</a:t>
            </a: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lt-LT" sz="2000" b="0" strike="noStrike" spc="-1">
                <a:latin typeface="Arial"/>
              </a:rPr>
              <a:t>Spustelėjus rašyti pastabas</a:t>
            </a:r>
          </a:p>
        </p:txBody>
      </p:sp>
      <p:sp>
        <p:nvSpPr>
          <p:cNvPr id="4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lt-LT" sz="1400" b="0" strike="noStrike" spc="-1">
                <a:latin typeface="Times New Roman"/>
              </a:rPr>
              <a:t>&lt;puslapinė antraštė&gt;</a:t>
            </a:r>
          </a:p>
        </p:txBody>
      </p:sp>
      <p:sp>
        <p:nvSpPr>
          <p:cNvPr id="40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lt-LT" sz="1400" b="0" strike="noStrike" spc="-1">
                <a:latin typeface="Times New Roman"/>
              </a:rPr>
              <a:t>&lt;data ir laikas&gt;</a:t>
            </a:r>
          </a:p>
        </p:txBody>
      </p:sp>
      <p:sp>
        <p:nvSpPr>
          <p:cNvPr id="40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lt-LT" sz="1400" b="0" strike="noStrike" spc="-1">
                <a:latin typeface="Times New Roman"/>
              </a:rPr>
              <a:t>&lt;puslapinė poraštė&gt;</a:t>
            </a:r>
          </a:p>
        </p:txBody>
      </p:sp>
      <p:sp>
        <p:nvSpPr>
          <p:cNvPr id="40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D10051F-E65A-496C-9B1D-4273978B3A1A}" type="slidenum">
              <a:rPr lang="lt-LT" sz="1400" b="0" strike="noStrike" spc="-1">
                <a:latin typeface="Times New Roman"/>
              </a:rPr>
              <a:t>‹#›</a:t>
            </a:fld>
            <a:endParaRPr lang="lt-L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19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7A4FBDB-8E62-4F2A-8641-6A54DD370C19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48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49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8578DB2-2A94-479A-A7C0-90BAD23DDC71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4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3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61796E4-BF01-4629-A14D-708740B27772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49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50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A9EDCA3-F6D1-447A-9274-A69785909B72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4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38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35F4EDB-8E6C-41DA-A0CA-FB3E8C8F9A09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49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17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19F0B75-CEB0-4345-BF4F-25084C26D7CF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12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615D389-7E84-46BF-86B4-E4C485DF1681}" type="slidenum">
              <a:rPr lang="lt-LT" sz="12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50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lt-L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0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4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40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lt-L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9000" y="99000"/>
            <a:ext cx="1429200" cy="6643080"/>
            <a:chOff x="-9000" y="99000"/>
            <a:chExt cx="1429200" cy="6643080"/>
          </a:xfrm>
        </p:grpSpPr>
        <p:sp>
          <p:nvSpPr>
            <p:cNvPr id="64" name="CustomShape 2"/>
            <p:cNvSpPr/>
            <p:nvPr/>
          </p:nvSpPr>
          <p:spPr>
            <a:xfrm rot="2700000">
              <a:off x="550800" y="248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 rot="2700000">
              <a:off x="542880" y="25524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 rot="2700000">
              <a:off x="538200" y="29700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2700000">
              <a:off x="530280" y="32544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 rot="2700000">
              <a:off x="465480" y="42840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 rot="2700000">
              <a:off x="550800" y="1489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2700000">
              <a:off x="542880" y="1496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 rot="2700000">
              <a:off x="538200" y="153864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 rot="2700000">
              <a:off x="530280" y="156708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 rot="2700000">
              <a:off x="465480" y="1674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 rot="2700000">
              <a:off x="550800" y="2740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 rot="2700000">
              <a:off x="550800" y="39960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 rot="2700000">
              <a:off x="542880" y="400356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 rot="2700000">
              <a:off x="538200" y="404496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 rot="2700000">
              <a:off x="530280" y="407340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 rot="2700000">
              <a:off x="465480" y="4176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 rot="2700000">
              <a:off x="550800" y="5242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 rot="18900000">
              <a:off x="140040" y="87876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 rot="18900000">
              <a:off x="153720" y="88920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 rot="18900000">
              <a:off x="218880" y="92196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8900000">
              <a:off x="311400" y="95544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 rot="18900000">
              <a:off x="615600" y="106668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 rot="18900000">
              <a:off x="149400" y="2120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 rot="18900000">
              <a:off x="163440" y="2130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 rot="18900000">
              <a:off x="228600" y="2163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7"/>
            <p:cNvSpPr/>
            <p:nvPr/>
          </p:nvSpPr>
          <p:spPr>
            <a:xfrm rot="18900000">
              <a:off x="316080" y="2197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8"/>
            <p:cNvSpPr/>
            <p:nvPr/>
          </p:nvSpPr>
          <p:spPr>
            <a:xfrm rot="18900000">
              <a:off x="615600" y="2307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9"/>
            <p:cNvSpPr/>
            <p:nvPr/>
          </p:nvSpPr>
          <p:spPr>
            <a:xfrm rot="2700000">
              <a:off x="542880" y="2747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30"/>
            <p:cNvSpPr/>
            <p:nvPr/>
          </p:nvSpPr>
          <p:spPr>
            <a:xfrm rot="2700000">
              <a:off x="538200" y="2789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31"/>
            <p:cNvSpPr/>
            <p:nvPr/>
          </p:nvSpPr>
          <p:spPr>
            <a:xfrm rot="2700000">
              <a:off x="534960" y="2817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32"/>
            <p:cNvSpPr/>
            <p:nvPr/>
          </p:nvSpPr>
          <p:spPr>
            <a:xfrm rot="2700000">
              <a:off x="465480" y="2925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33"/>
            <p:cNvSpPr/>
            <p:nvPr/>
          </p:nvSpPr>
          <p:spPr>
            <a:xfrm rot="18900000">
              <a:off x="154440" y="33714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34"/>
            <p:cNvSpPr/>
            <p:nvPr/>
          </p:nvSpPr>
          <p:spPr>
            <a:xfrm rot="18900000">
              <a:off x="177480" y="3381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5"/>
            <p:cNvSpPr/>
            <p:nvPr/>
          </p:nvSpPr>
          <p:spPr>
            <a:xfrm rot="18900000">
              <a:off x="233280" y="3414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6"/>
            <p:cNvSpPr/>
            <p:nvPr/>
          </p:nvSpPr>
          <p:spPr>
            <a:xfrm rot="18900000">
              <a:off x="321120" y="3448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7"/>
            <p:cNvSpPr/>
            <p:nvPr/>
          </p:nvSpPr>
          <p:spPr>
            <a:xfrm rot="18900000">
              <a:off x="620640" y="3558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8"/>
            <p:cNvSpPr/>
            <p:nvPr/>
          </p:nvSpPr>
          <p:spPr>
            <a:xfrm rot="18900000">
              <a:off x="149400" y="46267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9"/>
            <p:cNvSpPr/>
            <p:nvPr/>
          </p:nvSpPr>
          <p:spPr>
            <a:xfrm rot="18900000">
              <a:off x="163440" y="463716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40"/>
            <p:cNvSpPr/>
            <p:nvPr/>
          </p:nvSpPr>
          <p:spPr>
            <a:xfrm rot="18900000">
              <a:off x="228600" y="467028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41"/>
            <p:cNvSpPr/>
            <p:nvPr/>
          </p:nvSpPr>
          <p:spPr>
            <a:xfrm rot="18900000">
              <a:off x="321120" y="470376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42"/>
            <p:cNvSpPr/>
            <p:nvPr/>
          </p:nvSpPr>
          <p:spPr>
            <a:xfrm rot="18900000">
              <a:off x="615600" y="481464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43"/>
            <p:cNvSpPr/>
            <p:nvPr/>
          </p:nvSpPr>
          <p:spPr>
            <a:xfrm rot="2700000">
              <a:off x="542880" y="524952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44"/>
            <p:cNvSpPr/>
            <p:nvPr/>
          </p:nvSpPr>
          <p:spPr>
            <a:xfrm rot="2700000">
              <a:off x="538200" y="5291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5"/>
            <p:cNvSpPr/>
            <p:nvPr/>
          </p:nvSpPr>
          <p:spPr>
            <a:xfrm rot="2700000">
              <a:off x="530280" y="5319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6"/>
            <p:cNvSpPr/>
            <p:nvPr/>
          </p:nvSpPr>
          <p:spPr>
            <a:xfrm rot="2700000">
              <a:off x="465480" y="5427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7"/>
            <p:cNvSpPr/>
            <p:nvPr/>
          </p:nvSpPr>
          <p:spPr>
            <a:xfrm rot="18900000">
              <a:off x="149400" y="5873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8"/>
            <p:cNvSpPr/>
            <p:nvPr/>
          </p:nvSpPr>
          <p:spPr>
            <a:xfrm rot="18900000">
              <a:off x="163440" y="5883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9"/>
            <p:cNvSpPr/>
            <p:nvPr/>
          </p:nvSpPr>
          <p:spPr>
            <a:xfrm rot="18900000">
              <a:off x="228600" y="591624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50"/>
            <p:cNvSpPr/>
            <p:nvPr/>
          </p:nvSpPr>
          <p:spPr>
            <a:xfrm rot="18900000">
              <a:off x="316080" y="594972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51"/>
            <p:cNvSpPr/>
            <p:nvPr/>
          </p:nvSpPr>
          <p:spPr>
            <a:xfrm rot="18900000">
              <a:off x="615600" y="6060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1" name="Group 52"/>
          <p:cNvGrpSpPr/>
          <p:nvPr/>
        </p:nvGrpSpPr>
        <p:grpSpPr>
          <a:xfrm>
            <a:off x="1053000" y="-1424160"/>
            <a:ext cx="7036200" cy="7199280"/>
            <a:chOff x="1053000" y="-1424160"/>
            <a:chExt cx="7036200" cy="7199280"/>
          </a:xfrm>
        </p:grpSpPr>
        <p:sp>
          <p:nvSpPr>
            <p:cNvPr id="52" name="CustomShape 53"/>
            <p:cNvSpPr/>
            <p:nvPr/>
          </p:nvSpPr>
          <p:spPr>
            <a:xfrm rot="18900000">
              <a:off x="2082960" y="-393120"/>
              <a:ext cx="4976280" cy="4974480"/>
            </a:xfrm>
            <a:custGeom>
              <a:avLst/>
              <a:gdLst/>
              <a:ahLst/>
              <a:cxnLst/>
              <a:rect l="l" t="t" r="r" b="b"/>
              <a:pathLst>
                <a:path w="21607" h="21600">
                  <a:moveTo>
                    <a:pt x="0" y="0"/>
                  </a:moveTo>
                  <a:cubicBezTo>
                    <a:pt x="2" y="0"/>
                    <a:pt x="4" y="0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moveTo>
                    <a:pt x="0" y="0"/>
                  </a:moveTo>
                  <a:cubicBezTo>
                    <a:pt x="2" y="0"/>
                    <a:pt x="4" y="0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4"/>
            <p:cNvSpPr/>
            <p:nvPr/>
          </p:nvSpPr>
          <p:spPr>
            <a:xfrm rot="18900000">
              <a:off x="2140200" y="-254880"/>
              <a:ext cx="4818960" cy="4849200"/>
            </a:xfrm>
            <a:custGeom>
              <a:avLst/>
              <a:gdLst/>
              <a:ahLst/>
              <a:cxnLst/>
              <a:rect l="l" t="t" r="r" b="b"/>
              <a:pathLst>
                <a:path w="20922" h="21053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5"/>
            <p:cNvSpPr/>
            <p:nvPr/>
          </p:nvSpPr>
          <p:spPr>
            <a:xfrm rot="18900000">
              <a:off x="2338560" y="257040"/>
              <a:ext cx="4366800" cy="4430160"/>
            </a:xfrm>
            <a:custGeom>
              <a:avLst/>
              <a:gdLst/>
              <a:ahLst/>
              <a:cxnLst/>
              <a:rect l="l" t="t" r="r" b="b"/>
              <a:pathLst>
                <a:path w="18966" h="19239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6"/>
            <p:cNvSpPr/>
            <p:nvPr/>
          </p:nvSpPr>
          <p:spPr>
            <a:xfrm rot="18900000">
              <a:off x="2662560" y="809640"/>
              <a:ext cx="3858480" cy="3963240"/>
            </a:xfrm>
            <a:custGeom>
              <a:avLst/>
              <a:gdLst/>
              <a:ahLst/>
              <a:cxnLst/>
              <a:rect l="l" t="t" r="r" b="b"/>
              <a:pathLst>
                <a:path w="16754" h="17212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7"/>
            <p:cNvSpPr/>
            <p:nvPr/>
          </p:nvSpPr>
          <p:spPr>
            <a:xfrm rot="18900000">
              <a:off x="2294280" y="91440"/>
              <a:ext cx="4601520" cy="4601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8"/>
            <p:cNvSpPr/>
            <p:nvPr/>
          </p:nvSpPr>
          <p:spPr>
            <a:xfrm rot="18900000">
              <a:off x="2344680" y="217800"/>
              <a:ext cx="4457160" cy="4484160"/>
            </a:xfrm>
            <a:custGeom>
              <a:avLst/>
              <a:gdLst/>
              <a:ahLst/>
              <a:cxnLst/>
              <a:rect l="l" t="t" r="r" b="b"/>
              <a:pathLst>
                <a:path w="20924" h="21052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9"/>
            <p:cNvSpPr/>
            <p:nvPr/>
          </p:nvSpPr>
          <p:spPr>
            <a:xfrm rot="18900000">
              <a:off x="2551320" y="677880"/>
              <a:ext cx="4041360" cy="4098240"/>
            </a:xfrm>
            <a:custGeom>
              <a:avLst/>
              <a:gdLst/>
              <a:ahLst/>
              <a:cxnLst/>
              <a:rect l="l" t="t" r="r" b="b"/>
              <a:pathLst>
                <a:path w="18970" h="19237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60"/>
            <p:cNvSpPr/>
            <p:nvPr/>
          </p:nvSpPr>
          <p:spPr>
            <a:xfrm rot="18900000">
              <a:off x="2828880" y="1189080"/>
              <a:ext cx="3567960" cy="3666600"/>
            </a:xfrm>
            <a:custGeom>
              <a:avLst/>
              <a:gdLst/>
              <a:ahLst/>
              <a:cxnLst/>
              <a:rect l="l" t="t" r="r" b="b"/>
              <a:pathLst>
                <a:path w="16754" h="17213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1"/>
            <p:cNvSpPr/>
            <p:nvPr/>
          </p:nvSpPr>
          <p:spPr>
            <a:xfrm rot="18900000">
              <a:off x="3553200" y="3317400"/>
              <a:ext cx="2036160" cy="2036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" name="PlaceHolder 6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t-LT" sz="4400" b="0" strike="noStrike" spc="-1">
                <a:latin typeface="Arial"/>
              </a:rPr>
              <a:t>Pavadinimas</a:t>
            </a:r>
          </a:p>
        </p:txBody>
      </p:sp>
      <p:sp>
        <p:nvSpPr>
          <p:cNvPr id="62" name="PlaceHolder 6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b="0" strike="noStrike" spc="-1">
                <a:latin typeface="Arial"/>
              </a:rPr>
              <a:t>Pirmas struktūros lygis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strike="noStrike" spc="-1">
                <a:latin typeface="Arial"/>
              </a:rPr>
              <a:t>Antras struktūros lygis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400" b="0" strike="noStrike" spc="-1">
                <a:latin typeface="Arial"/>
              </a:rPr>
              <a:t>Trečias struktūros lygis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strike="noStrike" spc="-1">
                <a:latin typeface="Arial"/>
              </a:rPr>
              <a:t>Ketvirtas struktūros lygis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Penktas struktūros lygis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Šeštas struktūros lygis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Septintas struktūros lygis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-9000" y="99000"/>
            <a:ext cx="1429200" cy="6643080"/>
            <a:chOff x="-9000" y="99000"/>
            <a:chExt cx="1429200" cy="6643080"/>
          </a:xfrm>
        </p:grpSpPr>
        <p:sp>
          <p:nvSpPr>
            <p:cNvPr id="100" name="CustomShape 2"/>
            <p:cNvSpPr/>
            <p:nvPr/>
          </p:nvSpPr>
          <p:spPr>
            <a:xfrm rot="2700000">
              <a:off x="550800" y="248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3"/>
            <p:cNvSpPr/>
            <p:nvPr/>
          </p:nvSpPr>
          <p:spPr>
            <a:xfrm rot="2700000">
              <a:off x="542880" y="25524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4"/>
            <p:cNvSpPr/>
            <p:nvPr/>
          </p:nvSpPr>
          <p:spPr>
            <a:xfrm rot="2700000">
              <a:off x="538200" y="29700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5"/>
            <p:cNvSpPr/>
            <p:nvPr/>
          </p:nvSpPr>
          <p:spPr>
            <a:xfrm rot="2700000">
              <a:off x="530280" y="32544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6"/>
            <p:cNvSpPr/>
            <p:nvPr/>
          </p:nvSpPr>
          <p:spPr>
            <a:xfrm rot="2700000">
              <a:off x="465480" y="42840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7"/>
            <p:cNvSpPr/>
            <p:nvPr/>
          </p:nvSpPr>
          <p:spPr>
            <a:xfrm rot="2700000">
              <a:off x="550800" y="1489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8"/>
            <p:cNvSpPr/>
            <p:nvPr/>
          </p:nvSpPr>
          <p:spPr>
            <a:xfrm rot="2700000">
              <a:off x="542880" y="1496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9"/>
            <p:cNvSpPr/>
            <p:nvPr/>
          </p:nvSpPr>
          <p:spPr>
            <a:xfrm rot="2700000">
              <a:off x="538200" y="153864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10"/>
            <p:cNvSpPr/>
            <p:nvPr/>
          </p:nvSpPr>
          <p:spPr>
            <a:xfrm rot="2700000">
              <a:off x="530280" y="156708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11"/>
            <p:cNvSpPr/>
            <p:nvPr/>
          </p:nvSpPr>
          <p:spPr>
            <a:xfrm rot="2700000">
              <a:off x="465480" y="1674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12"/>
            <p:cNvSpPr/>
            <p:nvPr/>
          </p:nvSpPr>
          <p:spPr>
            <a:xfrm rot="2700000">
              <a:off x="550800" y="2740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13"/>
            <p:cNvSpPr/>
            <p:nvPr/>
          </p:nvSpPr>
          <p:spPr>
            <a:xfrm rot="2700000">
              <a:off x="550800" y="39960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14"/>
            <p:cNvSpPr/>
            <p:nvPr/>
          </p:nvSpPr>
          <p:spPr>
            <a:xfrm rot="2700000">
              <a:off x="542880" y="400356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5"/>
            <p:cNvSpPr/>
            <p:nvPr/>
          </p:nvSpPr>
          <p:spPr>
            <a:xfrm rot="2700000">
              <a:off x="538200" y="404496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16"/>
            <p:cNvSpPr/>
            <p:nvPr/>
          </p:nvSpPr>
          <p:spPr>
            <a:xfrm rot="2700000">
              <a:off x="530280" y="407340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17"/>
            <p:cNvSpPr/>
            <p:nvPr/>
          </p:nvSpPr>
          <p:spPr>
            <a:xfrm rot="2700000">
              <a:off x="465480" y="4176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18"/>
            <p:cNvSpPr/>
            <p:nvPr/>
          </p:nvSpPr>
          <p:spPr>
            <a:xfrm rot="2700000">
              <a:off x="550800" y="5242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9"/>
            <p:cNvSpPr/>
            <p:nvPr/>
          </p:nvSpPr>
          <p:spPr>
            <a:xfrm rot="18900000">
              <a:off x="140040" y="87876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20"/>
            <p:cNvSpPr/>
            <p:nvPr/>
          </p:nvSpPr>
          <p:spPr>
            <a:xfrm rot="18900000">
              <a:off x="153720" y="88920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21"/>
            <p:cNvSpPr/>
            <p:nvPr/>
          </p:nvSpPr>
          <p:spPr>
            <a:xfrm rot="18900000">
              <a:off x="218880" y="92196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22"/>
            <p:cNvSpPr/>
            <p:nvPr/>
          </p:nvSpPr>
          <p:spPr>
            <a:xfrm rot="18900000">
              <a:off x="311400" y="95544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23"/>
            <p:cNvSpPr/>
            <p:nvPr/>
          </p:nvSpPr>
          <p:spPr>
            <a:xfrm rot="18900000">
              <a:off x="615600" y="106668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24"/>
            <p:cNvSpPr/>
            <p:nvPr/>
          </p:nvSpPr>
          <p:spPr>
            <a:xfrm rot="18900000">
              <a:off x="149400" y="2120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25"/>
            <p:cNvSpPr/>
            <p:nvPr/>
          </p:nvSpPr>
          <p:spPr>
            <a:xfrm rot="18900000">
              <a:off x="163440" y="2130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26"/>
            <p:cNvSpPr/>
            <p:nvPr/>
          </p:nvSpPr>
          <p:spPr>
            <a:xfrm rot="18900000">
              <a:off x="228600" y="2163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27"/>
            <p:cNvSpPr/>
            <p:nvPr/>
          </p:nvSpPr>
          <p:spPr>
            <a:xfrm rot="18900000">
              <a:off x="316080" y="2197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28"/>
            <p:cNvSpPr/>
            <p:nvPr/>
          </p:nvSpPr>
          <p:spPr>
            <a:xfrm rot="18900000">
              <a:off x="615600" y="2307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29"/>
            <p:cNvSpPr/>
            <p:nvPr/>
          </p:nvSpPr>
          <p:spPr>
            <a:xfrm rot="2700000">
              <a:off x="542880" y="2747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30"/>
            <p:cNvSpPr/>
            <p:nvPr/>
          </p:nvSpPr>
          <p:spPr>
            <a:xfrm rot="2700000">
              <a:off x="538200" y="2789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31"/>
            <p:cNvSpPr/>
            <p:nvPr/>
          </p:nvSpPr>
          <p:spPr>
            <a:xfrm rot="2700000">
              <a:off x="534960" y="2817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32"/>
            <p:cNvSpPr/>
            <p:nvPr/>
          </p:nvSpPr>
          <p:spPr>
            <a:xfrm rot="2700000">
              <a:off x="465480" y="2925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33"/>
            <p:cNvSpPr/>
            <p:nvPr/>
          </p:nvSpPr>
          <p:spPr>
            <a:xfrm rot="18900000">
              <a:off x="154440" y="33714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34"/>
            <p:cNvSpPr/>
            <p:nvPr/>
          </p:nvSpPr>
          <p:spPr>
            <a:xfrm rot="18900000">
              <a:off x="177480" y="3381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35"/>
            <p:cNvSpPr/>
            <p:nvPr/>
          </p:nvSpPr>
          <p:spPr>
            <a:xfrm rot="18900000">
              <a:off x="233280" y="3414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6"/>
            <p:cNvSpPr/>
            <p:nvPr/>
          </p:nvSpPr>
          <p:spPr>
            <a:xfrm rot="18900000">
              <a:off x="321120" y="3448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37"/>
            <p:cNvSpPr/>
            <p:nvPr/>
          </p:nvSpPr>
          <p:spPr>
            <a:xfrm rot="18900000">
              <a:off x="620640" y="3558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38"/>
            <p:cNvSpPr/>
            <p:nvPr/>
          </p:nvSpPr>
          <p:spPr>
            <a:xfrm rot="18900000">
              <a:off x="149400" y="46267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39"/>
            <p:cNvSpPr/>
            <p:nvPr/>
          </p:nvSpPr>
          <p:spPr>
            <a:xfrm rot="18900000">
              <a:off x="163440" y="463716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40"/>
            <p:cNvSpPr/>
            <p:nvPr/>
          </p:nvSpPr>
          <p:spPr>
            <a:xfrm rot="18900000">
              <a:off x="228600" y="467028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41"/>
            <p:cNvSpPr/>
            <p:nvPr/>
          </p:nvSpPr>
          <p:spPr>
            <a:xfrm rot="18900000">
              <a:off x="321120" y="470376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42"/>
            <p:cNvSpPr/>
            <p:nvPr/>
          </p:nvSpPr>
          <p:spPr>
            <a:xfrm rot="18900000">
              <a:off x="615600" y="481464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43"/>
            <p:cNvSpPr/>
            <p:nvPr/>
          </p:nvSpPr>
          <p:spPr>
            <a:xfrm rot="2700000">
              <a:off x="542880" y="524952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44"/>
            <p:cNvSpPr/>
            <p:nvPr/>
          </p:nvSpPr>
          <p:spPr>
            <a:xfrm rot="2700000">
              <a:off x="538200" y="5291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45"/>
            <p:cNvSpPr/>
            <p:nvPr/>
          </p:nvSpPr>
          <p:spPr>
            <a:xfrm rot="2700000">
              <a:off x="530280" y="5319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46"/>
            <p:cNvSpPr/>
            <p:nvPr/>
          </p:nvSpPr>
          <p:spPr>
            <a:xfrm rot="2700000">
              <a:off x="465480" y="5427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47"/>
            <p:cNvSpPr/>
            <p:nvPr/>
          </p:nvSpPr>
          <p:spPr>
            <a:xfrm rot="18900000">
              <a:off x="149400" y="5873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48"/>
            <p:cNvSpPr/>
            <p:nvPr/>
          </p:nvSpPr>
          <p:spPr>
            <a:xfrm rot="18900000">
              <a:off x="163440" y="5883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49"/>
            <p:cNvSpPr/>
            <p:nvPr/>
          </p:nvSpPr>
          <p:spPr>
            <a:xfrm rot="18900000">
              <a:off x="228600" y="591624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0"/>
            <p:cNvSpPr/>
            <p:nvPr/>
          </p:nvSpPr>
          <p:spPr>
            <a:xfrm rot="18900000">
              <a:off x="316080" y="594972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51"/>
            <p:cNvSpPr/>
            <p:nvPr/>
          </p:nvSpPr>
          <p:spPr>
            <a:xfrm rot="18900000">
              <a:off x="615600" y="6060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PlaceHolder 5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t-LT" sz="4400" b="0" strike="noStrike" spc="-1">
                <a:latin typeface="Arial"/>
              </a:rPr>
              <a:t>Pavadinimas</a:t>
            </a:r>
          </a:p>
        </p:txBody>
      </p:sp>
      <p:sp>
        <p:nvSpPr>
          <p:cNvPr id="151" name="PlaceHolder 5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b="0" strike="noStrike" spc="-1">
                <a:latin typeface="Arial"/>
              </a:rPr>
              <a:t>Pirmas struktūros lygis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strike="noStrike" spc="-1">
                <a:latin typeface="Arial"/>
              </a:rPr>
              <a:t>Antras struktūros lygis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400" b="0" strike="noStrike" spc="-1">
                <a:latin typeface="Arial"/>
              </a:rPr>
              <a:t>Trečias struktūros lygis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strike="noStrike" spc="-1">
                <a:latin typeface="Arial"/>
              </a:rPr>
              <a:t>Ketvirtas struktūros lygis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Penktas struktūros lygis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Šeštas struktūros lygis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Septintas struktūros lygis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t-LT" sz="4400" b="0" strike="noStrike" spc="-1">
                <a:latin typeface="Arial"/>
              </a:rPr>
              <a:t>Pavadinimas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b="0" strike="noStrike" spc="-1">
                <a:latin typeface="Arial"/>
              </a:rPr>
              <a:t>Pirmas struktūros lygis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strike="noStrike" spc="-1">
                <a:latin typeface="Arial"/>
              </a:rPr>
              <a:t>Antras struktūros lygis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400" b="0" strike="noStrike" spc="-1">
                <a:latin typeface="Arial"/>
              </a:rPr>
              <a:t>Trečias struktūros lygis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strike="noStrike" spc="-1">
                <a:latin typeface="Arial"/>
              </a:rPr>
              <a:t>Ketvirtas struktūros lygis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Penktas struktūros lygis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Šeštas struktūros lygis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Septintas struktūros lygis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1"/>
          <p:cNvGrpSpPr/>
          <p:nvPr/>
        </p:nvGrpSpPr>
        <p:grpSpPr>
          <a:xfrm>
            <a:off x="-9000" y="99000"/>
            <a:ext cx="1429200" cy="6643080"/>
            <a:chOff x="-9000" y="99000"/>
            <a:chExt cx="1429200" cy="6643080"/>
          </a:xfrm>
        </p:grpSpPr>
        <p:sp>
          <p:nvSpPr>
            <p:cNvPr id="227" name="CustomShape 2"/>
            <p:cNvSpPr/>
            <p:nvPr/>
          </p:nvSpPr>
          <p:spPr>
            <a:xfrm rot="2700000">
              <a:off x="550800" y="248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3"/>
            <p:cNvSpPr/>
            <p:nvPr/>
          </p:nvSpPr>
          <p:spPr>
            <a:xfrm rot="2700000">
              <a:off x="542880" y="25524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4"/>
            <p:cNvSpPr/>
            <p:nvPr/>
          </p:nvSpPr>
          <p:spPr>
            <a:xfrm rot="2700000">
              <a:off x="538200" y="29700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5"/>
            <p:cNvSpPr/>
            <p:nvPr/>
          </p:nvSpPr>
          <p:spPr>
            <a:xfrm rot="2700000">
              <a:off x="530280" y="32544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6"/>
            <p:cNvSpPr/>
            <p:nvPr/>
          </p:nvSpPr>
          <p:spPr>
            <a:xfrm rot="2700000">
              <a:off x="465480" y="42840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7"/>
            <p:cNvSpPr/>
            <p:nvPr/>
          </p:nvSpPr>
          <p:spPr>
            <a:xfrm rot="2700000">
              <a:off x="550800" y="1489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8"/>
            <p:cNvSpPr/>
            <p:nvPr/>
          </p:nvSpPr>
          <p:spPr>
            <a:xfrm rot="2700000">
              <a:off x="542880" y="1496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9"/>
            <p:cNvSpPr/>
            <p:nvPr/>
          </p:nvSpPr>
          <p:spPr>
            <a:xfrm rot="2700000">
              <a:off x="538200" y="153864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0"/>
            <p:cNvSpPr/>
            <p:nvPr/>
          </p:nvSpPr>
          <p:spPr>
            <a:xfrm rot="2700000">
              <a:off x="530280" y="156708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1"/>
            <p:cNvSpPr/>
            <p:nvPr/>
          </p:nvSpPr>
          <p:spPr>
            <a:xfrm rot="2700000">
              <a:off x="465480" y="1674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2"/>
            <p:cNvSpPr/>
            <p:nvPr/>
          </p:nvSpPr>
          <p:spPr>
            <a:xfrm rot="2700000">
              <a:off x="550800" y="2740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3"/>
            <p:cNvSpPr/>
            <p:nvPr/>
          </p:nvSpPr>
          <p:spPr>
            <a:xfrm rot="2700000">
              <a:off x="550800" y="39960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4"/>
            <p:cNvSpPr/>
            <p:nvPr/>
          </p:nvSpPr>
          <p:spPr>
            <a:xfrm rot="2700000">
              <a:off x="542880" y="400356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5"/>
            <p:cNvSpPr/>
            <p:nvPr/>
          </p:nvSpPr>
          <p:spPr>
            <a:xfrm rot="2700000">
              <a:off x="538200" y="404496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16"/>
            <p:cNvSpPr/>
            <p:nvPr/>
          </p:nvSpPr>
          <p:spPr>
            <a:xfrm rot="2700000">
              <a:off x="530280" y="407340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17"/>
            <p:cNvSpPr/>
            <p:nvPr/>
          </p:nvSpPr>
          <p:spPr>
            <a:xfrm rot="2700000">
              <a:off x="465480" y="4176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18"/>
            <p:cNvSpPr/>
            <p:nvPr/>
          </p:nvSpPr>
          <p:spPr>
            <a:xfrm rot="2700000">
              <a:off x="550800" y="5242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19"/>
            <p:cNvSpPr/>
            <p:nvPr/>
          </p:nvSpPr>
          <p:spPr>
            <a:xfrm rot="18900000">
              <a:off x="140040" y="87876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20"/>
            <p:cNvSpPr/>
            <p:nvPr/>
          </p:nvSpPr>
          <p:spPr>
            <a:xfrm rot="18900000">
              <a:off x="153720" y="88920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1"/>
            <p:cNvSpPr/>
            <p:nvPr/>
          </p:nvSpPr>
          <p:spPr>
            <a:xfrm rot="18900000">
              <a:off x="218880" y="92196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2"/>
            <p:cNvSpPr/>
            <p:nvPr/>
          </p:nvSpPr>
          <p:spPr>
            <a:xfrm rot="18900000">
              <a:off x="311400" y="95544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3"/>
            <p:cNvSpPr/>
            <p:nvPr/>
          </p:nvSpPr>
          <p:spPr>
            <a:xfrm rot="18900000">
              <a:off x="615600" y="106668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24"/>
            <p:cNvSpPr/>
            <p:nvPr/>
          </p:nvSpPr>
          <p:spPr>
            <a:xfrm rot="18900000">
              <a:off x="149400" y="2120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25"/>
            <p:cNvSpPr/>
            <p:nvPr/>
          </p:nvSpPr>
          <p:spPr>
            <a:xfrm rot="18900000">
              <a:off x="163440" y="2130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26"/>
            <p:cNvSpPr/>
            <p:nvPr/>
          </p:nvSpPr>
          <p:spPr>
            <a:xfrm rot="18900000">
              <a:off x="228600" y="2163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27"/>
            <p:cNvSpPr/>
            <p:nvPr/>
          </p:nvSpPr>
          <p:spPr>
            <a:xfrm rot="18900000">
              <a:off x="316080" y="2197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8"/>
            <p:cNvSpPr/>
            <p:nvPr/>
          </p:nvSpPr>
          <p:spPr>
            <a:xfrm rot="18900000">
              <a:off x="615600" y="2307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29"/>
            <p:cNvSpPr/>
            <p:nvPr/>
          </p:nvSpPr>
          <p:spPr>
            <a:xfrm rot="2700000">
              <a:off x="542880" y="2747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30"/>
            <p:cNvSpPr/>
            <p:nvPr/>
          </p:nvSpPr>
          <p:spPr>
            <a:xfrm rot="2700000">
              <a:off x="538200" y="2789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31"/>
            <p:cNvSpPr/>
            <p:nvPr/>
          </p:nvSpPr>
          <p:spPr>
            <a:xfrm rot="2700000">
              <a:off x="534960" y="2817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32"/>
            <p:cNvSpPr/>
            <p:nvPr/>
          </p:nvSpPr>
          <p:spPr>
            <a:xfrm rot="2700000">
              <a:off x="465480" y="2925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33"/>
            <p:cNvSpPr/>
            <p:nvPr/>
          </p:nvSpPr>
          <p:spPr>
            <a:xfrm rot="18900000">
              <a:off x="154440" y="33714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34"/>
            <p:cNvSpPr/>
            <p:nvPr/>
          </p:nvSpPr>
          <p:spPr>
            <a:xfrm rot="18900000">
              <a:off x="177480" y="3381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35"/>
            <p:cNvSpPr/>
            <p:nvPr/>
          </p:nvSpPr>
          <p:spPr>
            <a:xfrm rot="18900000">
              <a:off x="233280" y="3414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36"/>
            <p:cNvSpPr/>
            <p:nvPr/>
          </p:nvSpPr>
          <p:spPr>
            <a:xfrm rot="18900000">
              <a:off x="321120" y="3448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37"/>
            <p:cNvSpPr/>
            <p:nvPr/>
          </p:nvSpPr>
          <p:spPr>
            <a:xfrm rot="18900000">
              <a:off x="620640" y="3558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38"/>
            <p:cNvSpPr/>
            <p:nvPr/>
          </p:nvSpPr>
          <p:spPr>
            <a:xfrm rot="18900000">
              <a:off x="149400" y="46267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39"/>
            <p:cNvSpPr/>
            <p:nvPr/>
          </p:nvSpPr>
          <p:spPr>
            <a:xfrm rot="18900000">
              <a:off x="163440" y="463716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40"/>
            <p:cNvSpPr/>
            <p:nvPr/>
          </p:nvSpPr>
          <p:spPr>
            <a:xfrm rot="18900000">
              <a:off x="228600" y="467028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41"/>
            <p:cNvSpPr/>
            <p:nvPr/>
          </p:nvSpPr>
          <p:spPr>
            <a:xfrm rot="18900000">
              <a:off x="321120" y="470376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2"/>
            <p:cNvSpPr/>
            <p:nvPr/>
          </p:nvSpPr>
          <p:spPr>
            <a:xfrm rot="18900000">
              <a:off x="615600" y="481464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43"/>
            <p:cNvSpPr/>
            <p:nvPr/>
          </p:nvSpPr>
          <p:spPr>
            <a:xfrm rot="2700000">
              <a:off x="542880" y="524952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44"/>
            <p:cNvSpPr/>
            <p:nvPr/>
          </p:nvSpPr>
          <p:spPr>
            <a:xfrm rot="2700000">
              <a:off x="538200" y="5291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45"/>
            <p:cNvSpPr/>
            <p:nvPr/>
          </p:nvSpPr>
          <p:spPr>
            <a:xfrm rot="2700000">
              <a:off x="530280" y="5319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46"/>
            <p:cNvSpPr/>
            <p:nvPr/>
          </p:nvSpPr>
          <p:spPr>
            <a:xfrm rot="2700000">
              <a:off x="465480" y="5427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47"/>
            <p:cNvSpPr/>
            <p:nvPr/>
          </p:nvSpPr>
          <p:spPr>
            <a:xfrm rot="18900000">
              <a:off x="149400" y="5873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48"/>
            <p:cNvSpPr/>
            <p:nvPr/>
          </p:nvSpPr>
          <p:spPr>
            <a:xfrm rot="18900000">
              <a:off x="163440" y="5883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9"/>
            <p:cNvSpPr/>
            <p:nvPr/>
          </p:nvSpPr>
          <p:spPr>
            <a:xfrm rot="18900000">
              <a:off x="228600" y="591624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0"/>
            <p:cNvSpPr/>
            <p:nvPr/>
          </p:nvSpPr>
          <p:spPr>
            <a:xfrm rot="18900000">
              <a:off x="316080" y="594972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51"/>
            <p:cNvSpPr/>
            <p:nvPr/>
          </p:nvSpPr>
          <p:spPr>
            <a:xfrm rot="18900000">
              <a:off x="615600" y="6060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7" name="PlaceHolder 5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t-LT" sz="4400" b="0" strike="noStrike" spc="-1">
                <a:latin typeface="Arial"/>
              </a:rPr>
              <a:t>Pavadinimas</a:t>
            </a:r>
          </a:p>
        </p:txBody>
      </p:sp>
      <p:sp>
        <p:nvSpPr>
          <p:cNvPr id="278" name="PlaceHolder 5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b="0" strike="noStrike" spc="-1">
                <a:latin typeface="Arial"/>
              </a:rPr>
              <a:t>Pirmas struktūros lygis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strike="noStrike" spc="-1">
                <a:latin typeface="Arial"/>
              </a:rPr>
              <a:t>Antras struktūros lygis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400" b="0" strike="noStrike" spc="-1">
                <a:latin typeface="Arial"/>
              </a:rPr>
              <a:t>Trečias struktūros lygis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strike="noStrike" spc="-1">
                <a:latin typeface="Arial"/>
              </a:rPr>
              <a:t>Ketvirtas struktūros lygis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Penktas struktūros lygis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Šeštas struktūros lygis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Septintas struktūros lygis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1"/>
          <p:cNvGrpSpPr/>
          <p:nvPr/>
        </p:nvGrpSpPr>
        <p:grpSpPr>
          <a:xfrm>
            <a:off x="-9000" y="99000"/>
            <a:ext cx="1429200" cy="6643080"/>
            <a:chOff x="-9000" y="99000"/>
            <a:chExt cx="1429200" cy="6643080"/>
          </a:xfrm>
        </p:grpSpPr>
        <p:sp>
          <p:nvSpPr>
            <p:cNvPr id="316" name="CustomShape 2"/>
            <p:cNvSpPr/>
            <p:nvPr/>
          </p:nvSpPr>
          <p:spPr>
            <a:xfrm rot="2700000">
              <a:off x="550800" y="248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3"/>
            <p:cNvSpPr/>
            <p:nvPr/>
          </p:nvSpPr>
          <p:spPr>
            <a:xfrm rot="2700000">
              <a:off x="542880" y="25524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4"/>
            <p:cNvSpPr/>
            <p:nvPr/>
          </p:nvSpPr>
          <p:spPr>
            <a:xfrm rot="2700000">
              <a:off x="538200" y="29700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5"/>
            <p:cNvSpPr/>
            <p:nvPr/>
          </p:nvSpPr>
          <p:spPr>
            <a:xfrm rot="2700000">
              <a:off x="530280" y="32544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6"/>
            <p:cNvSpPr/>
            <p:nvPr/>
          </p:nvSpPr>
          <p:spPr>
            <a:xfrm rot="2700000">
              <a:off x="465480" y="42840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7"/>
            <p:cNvSpPr/>
            <p:nvPr/>
          </p:nvSpPr>
          <p:spPr>
            <a:xfrm rot="2700000">
              <a:off x="550800" y="1489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8"/>
            <p:cNvSpPr/>
            <p:nvPr/>
          </p:nvSpPr>
          <p:spPr>
            <a:xfrm rot="2700000">
              <a:off x="542880" y="1496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9"/>
            <p:cNvSpPr/>
            <p:nvPr/>
          </p:nvSpPr>
          <p:spPr>
            <a:xfrm rot="2700000">
              <a:off x="538200" y="153864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10"/>
            <p:cNvSpPr/>
            <p:nvPr/>
          </p:nvSpPr>
          <p:spPr>
            <a:xfrm rot="2700000">
              <a:off x="530280" y="156708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11"/>
            <p:cNvSpPr/>
            <p:nvPr/>
          </p:nvSpPr>
          <p:spPr>
            <a:xfrm rot="2700000">
              <a:off x="465480" y="1674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12"/>
            <p:cNvSpPr/>
            <p:nvPr/>
          </p:nvSpPr>
          <p:spPr>
            <a:xfrm rot="2700000">
              <a:off x="550800" y="2740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13"/>
            <p:cNvSpPr/>
            <p:nvPr/>
          </p:nvSpPr>
          <p:spPr>
            <a:xfrm rot="2700000">
              <a:off x="550800" y="39960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14"/>
            <p:cNvSpPr/>
            <p:nvPr/>
          </p:nvSpPr>
          <p:spPr>
            <a:xfrm rot="2700000">
              <a:off x="542880" y="400356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15"/>
            <p:cNvSpPr/>
            <p:nvPr/>
          </p:nvSpPr>
          <p:spPr>
            <a:xfrm rot="2700000">
              <a:off x="538200" y="404496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16"/>
            <p:cNvSpPr/>
            <p:nvPr/>
          </p:nvSpPr>
          <p:spPr>
            <a:xfrm rot="2700000">
              <a:off x="530280" y="407340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17"/>
            <p:cNvSpPr/>
            <p:nvPr/>
          </p:nvSpPr>
          <p:spPr>
            <a:xfrm rot="2700000">
              <a:off x="465480" y="4176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18"/>
            <p:cNvSpPr/>
            <p:nvPr/>
          </p:nvSpPr>
          <p:spPr>
            <a:xfrm rot="2700000">
              <a:off x="550800" y="52423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19"/>
            <p:cNvSpPr/>
            <p:nvPr/>
          </p:nvSpPr>
          <p:spPr>
            <a:xfrm rot="18900000">
              <a:off x="140040" y="87876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20"/>
            <p:cNvSpPr/>
            <p:nvPr/>
          </p:nvSpPr>
          <p:spPr>
            <a:xfrm rot="18900000">
              <a:off x="153720" y="88920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21"/>
            <p:cNvSpPr/>
            <p:nvPr/>
          </p:nvSpPr>
          <p:spPr>
            <a:xfrm rot="18900000">
              <a:off x="218880" y="92196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22"/>
            <p:cNvSpPr/>
            <p:nvPr/>
          </p:nvSpPr>
          <p:spPr>
            <a:xfrm rot="18900000">
              <a:off x="311400" y="95544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23"/>
            <p:cNvSpPr/>
            <p:nvPr/>
          </p:nvSpPr>
          <p:spPr>
            <a:xfrm rot="18900000">
              <a:off x="615600" y="106668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24"/>
            <p:cNvSpPr/>
            <p:nvPr/>
          </p:nvSpPr>
          <p:spPr>
            <a:xfrm rot="18900000">
              <a:off x="149400" y="2120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25"/>
            <p:cNvSpPr/>
            <p:nvPr/>
          </p:nvSpPr>
          <p:spPr>
            <a:xfrm rot="18900000">
              <a:off x="163440" y="2130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26"/>
            <p:cNvSpPr/>
            <p:nvPr/>
          </p:nvSpPr>
          <p:spPr>
            <a:xfrm rot="18900000">
              <a:off x="228600" y="2163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27"/>
            <p:cNvSpPr/>
            <p:nvPr/>
          </p:nvSpPr>
          <p:spPr>
            <a:xfrm rot="18900000">
              <a:off x="316080" y="2197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28"/>
            <p:cNvSpPr/>
            <p:nvPr/>
          </p:nvSpPr>
          <p:spPr>
            <a:xfrm rot="18900000">
              <a:off x="615600" y="2307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29"/>
            <p:cNvSpPr/>
            <p:nvPr/>
          </p:nvSpPr>
          <p:spPr>
            <a:xfrm rot="2700000">
              <a:off x="542880" y="274788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30"/>
            <p:cNvSpPr/>
            <p:nvPr/>
          </p:nvSpPr>
          <p:spPr>
            <a:xfrm rot="2700000">
              <a:off x="538200" y="2789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31"/>
            <p:cNvSpPr/>
            <p:nvPr/>
          </p:nvSpPr>
          <p:spPr>
            <a:xfrm rot="2700000">
              <a:off x="534960" y="2817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32"/>
            <p:cNvSpPr/>
            <p:nvPr/>
          </p:nvSpPr>
          <p:spPr>
            <a:xfrm rot="2700000">
              <a:off x="465480" y="2925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33"/>
            <p:cNvSpPr/>
            <p:nvPr/>
          </p:nvSpPr>
          <p:spPr>
            <a:xfrm rot="18900000">
              <a:off x="154440" y="33714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34"/>
            <p:cNvSpPr/>
            <p:nvPr/>
          </p:nvSpPr>
          <p:spPr>
            <a:xfrm rot="18900000">
              <a:off x="177480" y="3381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35"/>
            <p:cNvSpPr/>
            <p:nvPr/>
          </p:nvSpPr>
          <p:spPr>
            <a:xfrm rot="18900000">
              <a:off x="233280" y="341460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36"/>
            <p:cNvSpPr/>
            <p:nvPr/>
          </p:nvSpPr>
          <p:spPr>
            <a:xfrm rot="18900000">
              <a:off x="321120" y="344808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37"/>
            <p:cNvSpPr/>
            <p:nvPr/>
          </p:nvSpPr>
          <p:spPr>
            <a:xfrm rot="18900000">
              <a:off x="620640" y="3558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38"/>
            <p:cNvSpPr/>
            <p:nvPr/>
          </p:nvSpPr>
          <p:spPr>
            <a:xfrm rot="18900000">
              <a:off x="149400" y="462672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39"/>
            <p:cNvSpPr/>
            <p:nvPr/>
          </p:nvSpPr>
          <p:spPr>
            <a:xfrm rot="18900000">
              <a:off x="163440" y="463716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40"/>
            <p:cNvSpPr/>
            <p:nvPr/>
          </p:nvSpPr>
          <p:spPr>
            <a:xfrm rot="18900000">
              <a:off x="228600" y="467028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41"/>
            <p:cNvSpPr/>
            <p:nvPr/>
          </p:nvSpPr>
          <p:spPr>
            <a:xfrm rot="18900000">
              <a:off x="321120" y="470376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42"/>
            <p:cNvSpPr/>
            <p:nvPr/>
          </p:nvSpPr>
          <p:spPr>
            <a:xfrm rot="18900000">
              <a:off x="615600" y="481464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43"/>
            <p:cNvSpPr/>
            <p:nvPr/>
          </p:nvSpPr>
          <p:spPr>
            <a:xfrm rot="2700000">
              <a:off x="542880" y="5249520"/>
              <a:ext cx="693000" cy="688320"/>
            </a:xfrm>
            <a:custGeom>
              <a:avLst/>
              <a:gdLst/>
              <a:ahLst/>
              <a:cxnLst/>
              <a:rect l="l" t="t" r="r" b="b"/>
              <a:pathLst>
                <a:path w="20808" h="20673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44"/>
            <p:cNvSpPr/>
            <p:nvPr/>
          </p:nvSpPr>
          <p:spPr>
            <a:xfrm rot="2700000">
              <a:off x="538200" y="5291280"/>
              <a:ext cx="648720" cy="632880"/>
            </a:xfrm>
            <a:custGeom>
              <a:avLst/>
              <a:gdLst/>
              <a:ahLst/>
              <a:cxnLst/>
              <a:rect l="l" t="t" r="r" b="b"/>
              <a:pathLst>
                <a:path w="19469" h="18986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45"/>
            <p:cNvSpPr/>
            <p:nvPr/>
          </p:nvSpPr>
          <p:spPr>
            <a:xfrm rot="2700000">
              <a:off x="530280" y="5319720"/>
              <a:ext cx="570960" cy="564480"/>
            </a:xfrm>
            <a:custGeom>
              <a:avLst/>
              <a:gdLst/>
              <a:ahLst/>
              <a:cxnLst/>
              <a:rect l="l" t="t" r="r" b="b"/>
              <a:pathLst>
                <a:path w="17119" h="1695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46"/>
            <p:cNvSpPr/>
            <p:nvPr/>
          </p:nvSpPr>
          <p:spPr>
            <a:xfrm rot="2700000">
              <a:off x="465480" y="542772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47"/>
            <p:cNvSpPr/>
            <p:nvPr/>
          </p:nvSpPr>
          <p:spPr>
            <a:xfrm rot="18900000">
              <a:off x="149400" y="587304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48"/>
            <p:cNvSpPr/>
            <p:nvPr/>
          </p:nvSpPr>
          <p:spPr>
            <a:xfrm rot="18900000">
              <a:off x="163440" y="5883480"/>
              <a:ext cx="701280" cy="699480"/>
            </a:xfrm>
            <a:custGeom>
              <a:avLst/>
              <a:gdLst/>
              <a:ahLst/>
              <a:cxnLst/>
              <a:rect l="l" t="t" r="r" b="b"/>
              <a:pathLst>
                <a:path w="21031" h="20972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49"/>
            <p:cNvSpPr/>
            <p:nvPr/>
          </p:nvSpPr>
          <p:spPr>
            <a:xfrm rot="18900000">
              <a:off x="228600" y="5916240"/>
              <a:ext cx="655200" cy="639360"/>
            </a:xfrm>
            <a:custGeom>
              <a:avLst/>
              <a:gdLst/>
              <a:ahLst/>
              <a:cxnLst/>
              <a:rect l="l" t="t" r="r" b="b"/>
              <a:pathLst>
                <a:path w="19657" h="19195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50"/>
            <p:cNvSpPr/>
            <p:nvPr/>
          </p:nvSpPr>
          <p:spPr>
            <a:xfrm rot="18900000">
              <a:off x="316080" y="5949720"/>
              <a:ext cx="570960" cy="567720"/>
            </a:xfrm>
            <a:custGeom>
              <a:avLst/>
              <a:gdLst/>
              <a:ahLst/>
              <a:cxnLst/>
              <a:rect l="l" t="t" r="r" b="b"/>
              <a:pathLst>
                <a:path w="17137" h="17032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51"/>
            <p:cNvSpPr/>
            <p:nvPr/>
          </p:nvSpPr>
          <p:spPr>
            <a:xfrm rot="18900000">
              <a:off x="615600" y="6060960"/>
              <a:ext cx="339120" cy="34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6" name="PlaceHolder 52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lt-LT" sz="1800" b="0" strike="noStrike" spc="-1">
                <a:latin typeface="Arial"/>
              </a:rPr>
              <a:t>Pavadinimas</a:t>
            </a:r>
          </a:p>
        </p:txBody>
      </p:sp>
      <p:sp>
        <p:nvSpPr>
          <p:cNvPr id="367" name="PlaceHolder 5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b="0" strike="noStrike" spc="-1">
                <a:latin typeface="Arial"/>
              </a:rPr>
              <a:t>Pirmas struktūros lygis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strike="noStrike" spc="-1">
                <a:latin typeface="Arial"/>
              </a:rPr>
              <a:t>Antras struktūros lygis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400" b="0" strike="noStrike" spc="-1">
                <a:latin typeface="Arial"/>
              </a:rPr>
              <a:t>Trečias struktūros lygis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strike="noStrike" spc="-1">
                <a:latin typeface="Arial"/>
              </a:rPr>
              <a:t>Ketvirtas struktūros lygis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Penktas struktūros lygis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Šeštas struktūros lygis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strike="noStrike" spc="-1">
                <a:latin typeface="Arial"/>
              </a:rPr>
              <a:t>Septintas struktūros lygis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85800" y="37702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NOSINIŲ BALSIŲ RAŠYBA ŽODŽIŲ ŠAKNYJE</a:t>
            </a:r>
            <a:endParaRPr lang="lt-LT" sz="4400" b="0" strike="noStrike" spc="-1"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1619640" y="4906800"/>
            <a:ext cx="6150600" cy="183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2" name="Picture 2"/>
          <p:cNvPicPr/>
          <p:nvPr/>
        </p:nvPicPr>
        <p:blipFill>
          <a:blip r:embed="rId3"/>
          <a:stretch/>
        </p:blipFill>
        <p:spPr>
          <a:xfrm>
            <a:off x="2411640" y="3573000"/>
            <a:ext cx="4174200" cy="330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III stotelė</a:t>
            </a:r>
            <a:endParaRPr lang="lt-LT" sz="4400" b="0" strike="noStrike" spc="-1">
              <a:latin typeface="Arial"/>
            </a:endParaRPr>
          </a:p>
        </p:txBody>
      </p:sp>
      <p:pic>
        <p:nvPicPr>
          <p:cNvPr id="449" name="Turinio vietos rezervavimo ženklas 3"/>
          <p:cNvPicPr/>
          <p:nvPr/>
        </p:nvPicPr>
        <p:blipFill>
          <a:blip r:embed="rId2"/>
          <a:stretch/>
        </p:blipFill>
        <p:spPr>
          <a:xfrm>
            <a:off x="2123640" y="1981080"/>
            <a:ext cx="5542560" cy="41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676520" y="609480"/>
            <a:ext cx="6932160" cy="17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NOSINĖS BALSĖS RAŠOMOS ŠAKNYJE, KAI </a:t>
            </a:r>
            <a:endParaRPr lang="lt-L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kaitaliojasi su </a:t>
            </a: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an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su en, </a:t>
            </a: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su </a:t>
            </a: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- su </a:t>
            </a:r>
            <a:r>
              <a:rPr lang="lt-L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</a:t>
            </a: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prieš priebalsį s (veiksmažodžių būtojo kartinio laiko šaknyje)</a:t>
            </a:r>
            <a:endParaRPr lang="lt-LT" sz="2400" b="0" strike="noStrike" spc="-1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828800" y="2590920"/>
            <a:ext cx="6932160" cy="27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Lįsti- lindo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skęsti- skendo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ręsti-rentė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spręsti- sprendė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pažįsti-pažinti (pažįstamas)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skųsti- skundė  (bet skusti skuta skutė!)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 kąsti- kando (bet kasti kasa kasė!)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lt-LT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IV stotelė</a:t>
            </a:r>
            <a:endParaRPr lang="lt-LT" sz="4400" b="0" strike="noStrike" spc="-1">
              <a:latin typeface="Arial"/>
            </a:endParaRPr>
          </a:p>
        </p:txBody>
      </p:sp>
      <p:pic>
        <p:nvPicPr>
          <p:cNvPr id="453" name="Turinio vietos rezervavimo ženklas 3"/>
          <p:cNvPicPr/>
          <p:nvPr/>
        </p:nvPicPr>
        <p:blipFill>
          <a:blip r:embed="rId2"/>
          <a:stretch/>
        </p:blipFill>
        <p:spPr>
          <a:xfrm>
            <a:off x="2791800" y="2349000"/>
            <a:ext cx="4154040" cy="266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18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NOSINĖS BALSĖS RAŠOMOS KAI BENDRAŠAKNIŲ ŽODŽIŲ ŠAKNYJE </a:t>
            </a:r>
            <a:r>
              <a:t/>
            </a:r>
            <a:br/>
            <a:r>
              <a:rPr lang="lt-LT" sz="18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a, e, i </a:t>
            </a:r>
            <a:r>
              <a:t/>
            </a:r>
            <a:br/>
            <a:r>
              <a:rPr lang="lt-LT" sz="18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KAITALIOJASI TARPUSAVYJE </a:t>
            </a:r>
            <a:r>
              <a:t/>
            </a:r>
            <a:br/>
            <a:endParaRPr lang="lt-LT" sz="1800" b="0" strike="noStrike" spc="-1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Grįžti- grąža- gręžti</a:t>
            </a:r>
            <a:endParaRPr lang="lt-LT" sz="20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grąžtas- gręžti</a:t>
            </a:r>
            <a:endParaRPr lang="lt-LT" sz="20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tręšti-trąša</a:t>
            </a:r>
            <a:endParaRPr lang="lt-LT" sz="20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tąsa- tęsti- tįsti</a:t>
            </a:r>
            <a:endParaRPr lang="lt-LT" sz="20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rąstas-ręsti</a:t>
            </a:r>
            <a:endParaRPr lang="lt-LT" sz="20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     drąsa- drįsti</a:t>
            </a:r>
            <a:endParaRPr lang="lt-LT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lt-LT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Microsoft YaHei"/>
              </a:rPr>
              <a:t>ATSIPŪSKIME</a:t>
            </a:r>
            <a:endParaRPr lang="lt-LT" sz="4400" b="0" strike="noStrike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Yra tik vienas medis ir tik viena paukštis, kurių šaknyse rašoma nosinė raidė. Atspėkite‼</a:t>
            </a:r>
            <a:endParaRPr lang="lt-LT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lt-LT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ĄŽUOLAS</a:t>
            </a:r>
            <a:endParaRPr lang="lt-LT" sz="32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ŽĄSIS</a:t>
            </a:r>
            <a:endParaRPr lang="lt-LT" sz="3200" b="0" strike="noStrike" spc="-1">
              <a:latin typeface="Arial"/>
            </a:endParaRPr>
          </a:p>
        </p:txBody>
      </p:sp>
      <p:pic>
        <p:nvPicPr>
          <p:cNvPr id="460" name="Picture 3"/>
          <p:cNvPicPr/>
          <p:nvPr/>
        </p:nvPicPr>
        <p:blipFill>
          <a:blip r:embed="rId2"/>
          <a:stretch/>
        </p:blipFill>
        <p:spPr>
          <a:xfrm>
            <a:off x="5220000" y="1845000"/>
            <a:ext cx="3398760" cy="2263680"/>
          </a:xfrm>
          <a:prstGeom prst="rect">
            <a:avLst/>
          </a:prstGeom>
          <a:ln>
            <a:noFill/>
          </a:ln>
        </p:spPr>
      </p:pic>
      <p:pic>
        <p:nvPicPr>
          <p:cNvPr id="461" name="Picture 4"/>
          <p:cNvPicPr/>
          <p:nvPr/>
        </p:nvPicPr>
        <p:blipFill>
          <a:blip r:embed="rId3"/>
          <a:stretch/>
        </p:blipFill>
        <p:spPr>
          <a:xfrm>
            <a:off x="1763640" y="3471120"/>
            <a:ext cx="2534400" cy="224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Prietaisas žvėreliams gaudyti.</a:t>
            </a:r>
            <a:endParaRPr lang="lt-LT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lt-LT" sz="3200" b="0" strike="noStrike" spc="-1">
              <a:latin typeface="Arial"/>
            </a:endParaRPr>
          </a:p>
        </p:txBody>
      </p:sp>
      <p:pic>
        <p:nvPicPr>
          <p:cNvPr id="464" name="Picture 2"/>
          <p:cNvPicPr/>
          <p:nvPr/>
        </p:nvPicPr>
        <p:blipFill>
          <a:blip r:embed="rId2"/>
          <a:stretch/>
        </p:blipFill>
        <p:spPr>
          <a:xfrm>
            <a:off x="2411640" y="2781000"/>
            <a:ext cx="3084840" cy="273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SPĄSTAI</a:t>
            </a:r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Yra trys darbo įrankiai, kurių pavadinimų šaknyje reikia rašyti nosinę raidę. Kokie?</a:t>
            </a:r>
            <a:endParaRPr lang="lt-LT" sz="3200" b="0" strike="noStrike" spc="-1">
              <a:latin typeface="Arial"/>
            </a:endParaRPr>
          </a:p>
        </p:txBody>
      </p:sp>
      <p:pic>
        <p:nvPicPr>
          <p:cNvPr id="469" name="Picture 3"/>
          <p:cNvPicPr/>
          <p:nvPr/>
        </p:nvPicPr>
        <p:blipFill>
          <a:blip r:embed="rId2"/>
          <a:stretch/>
        </p:blipFill>
        <p:spPr>
          <a:xfrm>
            <a:off x="2771640" y="3365640"/>
            <a:ext cx="3886200" cy="281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GRĄŽTAS</a:t>
            </a:r>
            <a:endParaRPr lang="lt-LT" sz="32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GALĄSTUVAS</a:t>
            </a:r>
            <a:endParaRPr lang="lt-LT" sz="32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VĄŠELIS</a:t>
            </a:r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115640" y="-24336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"/>
          <p:cNvSpPr/>
          <p:nvPr/>
        </p:nvSpPr>
        <p:spPr>
          <a:xfrm>
            <a:off x="1252440" y="899640"/>
            <a:ext cx="7770240" cy="519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56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Pamokos tikslas</a:t>
            </a:r>
            <a:r>
              <a:rPr lang="lt-LT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lt-LT" sz="28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1. Įtvirtinti nosinių raidžių rašybos žodžių šaknyje taisykles ir mokyti įgytas žinias taikyti praktikoje.</a:t>
            </a:r>
            <a:endParaRPr lang="lt-LT" sz="28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Pamokos uždavinys </a:t>
            </a:r>
            <a:r>
              <a:rPr lang="lt-LT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lt-LT" sz="28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1.      Dirbdami individualiai ir grupėse mokiniai pakartos nosinių raidžių rašymo žodžių šaknyje taisykles, atlikdami 5 praktines užduotis įsivertins savo gebėjimą taikyti šias taisykles už tai gaudami kaupiamųjų taškų.</a:t>
            </a:r>
            <a:endParaRPr lang="lt-LT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2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Kodėl žodyje </a:t>
            </a:r>
            <a:r>
              <a:rPr lang="lt-LT" sz="32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lįsti</a:t>
            </a: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rašoma į ?</a:t>
            </a:r>
            <a:endParaRPr lang="lt-LT" sz="32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Kodėl žodyje </a:t>
            </a:r>
            <a:r>
              <a:rPr lang="lt-LT" sz="32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ypatingas</a:t>
            </a: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nosinės nerašome?</a:t>
            </a:r>
            <a:endParaRPr lang="lt-LT" sz="32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FF6633"/>
              </a:buClr>
              <a:buSzPct val="80000"/>
              <a:buFont typeface="Monotype Sorts" charset="2"/>
              <a:buChar char=""/>
            </a:pP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Aplinkos </a:t>
            </a:r>
            <a:r>
              <a:rPr lang="lt-LT" sz="32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gražinimo</a:t>
            </a:r>
            <a:r>
              <a:rPr lang="lt-LT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akcija. Kodėl žodyje gražinimas nerašome nosinės raidės?</a:t>
            </a:r>
            <a:endParaRPr lang="lt-L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1584360" y="57456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2"/>
          <p:cNvSpPr/>
          <p:nvPr/>
        </p:nvSpPr>
        <p:spPr>
          <a:xfrm>
            <a:off x="1600200" y="1219320"/>
            <a:ext cx="19029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3"/>
          <p:cNvSpPr/>
          <p:nvPr/>
        </p:nvSpPr>
        <p:spPr>
          <a:xfrm>
            <a:off x="1508040" y="27000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4"/>
          <p:cNvSpPr/>
          <p:nvPr/>
        </p:nvSpPr>
        <p:spPr>
          <a:xfrm>
            <a:off x="1660680" y="80316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5"/>
          <p:cNvSpPr/>
          <p:nvPr/>
        </p:nvSpPr>
        <p:spPr>
          <a:xfrm>
            <a:off x="1584360" y="80316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6"/>
          <p:cNvSpPr/>
          <p:nvPr/>
        </p:nvSpPr>
        <p:spPr>
          <a:xfrm>
            <a:off x="1736640" y="72720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7"/>
          <p:cNvSpPr/>
          <p:nvPr/>
        </p:nvSpPr>
        <p:spPr>
          <a:xfrm>
            <a:off x="1584360" y="133668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8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4400" b="0" i="1" strike="noStrike" spc="-1" dirty="0">
                <a:solidFill>
                  <a:srgbClr val="CC0000"/>
                </a:solidFill>
                <a:latin typeface="Times New Roman"/>
                <a:ea typeface="DejaVu Sans"/>
              </a:rPr>
              <a:t>           </a:t>
            </a:r>
            <a:endParaRPr lang="lt-LT" sz="4400" b="0" i="1" strike="noStrike" spc="-1" dirty="0" smtClean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i="1" spc="-1" dirty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b="0" i="1" strike="noStrike" spc="-1" dirty="0" smtClean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i="1" spc="-1" dirty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b="0" i="1" strike="noStrike" spc="-1" dirty="0" smtClean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i="1" spc="-1" dirty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b="0" i="1" strike="noStrike" spc="-1" dirty="0" smtClean="0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lt-LT" sz="4400" i="1" spc="-1">
              <a:solidFill>
                <a:srgbClr val="CC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lt-LT" sz="4400" b="0" i="1" strike="noStrike" spc="-1" smtClean="0">
                <a:solidFill>
                  <a:srgbClr val="CC0000"/>
                </a:solidFill>
                <a:latin typeface="Times New Roman"/>
                <a:ea typeface="DejaVu Sans"/>
              </a:rPr>
              <a:t>Namų </a:t>
            </a: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darbas:</a:t>
            </a:r>
            <a:endParaRPr lang="lt-LT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4400" b="0" i="1" strike="noStrike" spc="-1" dirty="0">
                <a:solidFill>
                  <a:srgbClr val="CC0000"/>
                </a:solidFill>
                <a:latin typeface="Times New Roman"/>
                <a:ea typeface="DejaVu Sans"/>
              </a:rPr>
              <a:t>Sugalvoti būdą, kaip geriau įsiminti tas šaknis, kuriuose rašomos nosinės balsės.</a:t>
            </a: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4400" b="0" strike="noStrike" spc="-1" dirty="0">
              <a:latin typeface="Arial"/>
            </a:endParaRPr>
          </a:p>
        </p:txBody>
      </p:sp>
      <p:sp>
        <p:nvSpPr>
          <p:cNvPr id="482" name="CustomShape 9"/>
          <p:cNvSpPr/>
          <p:nvPr/>
        </p:nvSpPr>
        <p:spPr>
          <a:xfrm>
            <a:off x="1252440" y="1981080"/>
            <a:ext cx="77702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628560" y="397080"/>
            <a:ext cx="788472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6" name="Picture 2"/>
          <p:cNvPicPr/>
          <p:nvPr/>
        </p:nvPicPr>
        <p:blipFill>
          <a:blip r:embed="rId2"/>
          <a:stretch/>
        </p:blipFill>
        <p:spPr>
          <a:xfrm>
            <a:off x="4323240" y="1863720"/>
            <a:ext cx="842040" cy="747000"/>
          </a:xfrm>
          <a:prstGeom prst="rect">
            <a:avLst/>
          </a:prstGeom>
          <a:ln>
            <a:noFill/>
          </a:ln>
        </p:spPr>
      </p:pic>
      <p:sp>
        <p:nvSpPr>
          <p:cNvPr id="417" name="CustomShape 2"/>
          <p:cNvSpPr/>
          <p:nvPr/>
        </p:nvSpPr>
        <p:spPr>
          <a:xfrm>
            <a:off x="2910960" y="2500200"/>
            <a:ext cx="855000" cy="114084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stotelė</a:t>
            </a:r>
            <a:endParaRPr lang="lt-LT" sz="1800" b="0" strike="noStrike" spc="-1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1678680" y="4000680"/>
            <a:ext cx="908640" cy="114084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I</a:t>
            </a:r>
            <a:endParaRPr lang="lt-L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stotelė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lt-LT" sz="1800" b="0" strike="noStrike" spc="-1">
              <a:latin typeface="Arial"/>
            </a:endParaRPr>
          </a:p>
        </p:txBody>
      </p:sp>
      <p:sp>
        <p:nvSpPr>
          <p:cNvPr id="419" name="CustomShape 4"/>
          <p:cNvSpPr/>
          <p:nvPr/>
        </p:nvSpPr>
        <p:spPr>
          <a:xfrm>
            <a:off x="2857680" y="5429160"/>
            <a:ext cx="855000" cy="1031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III</a:t>
            </a:r>
            <a:endParaRPr lang="lt-L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stotelė</a:t>
            </a:r>
            <a:endParaRPr lang="lt-L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t-LT" sz="1800" b="0" strike="noStrike" spc="-1">
              <a:latin typeface="Arial"/>
            </a:endParaRPr>
          </a:p>
        </p:txBody>
      </p:sp>
      <p:sp>
        <p:nvSpPr>
          <p:cNvPr id="420" name="CustomShape 5"/>
          <p:cNvSpPr/>
          <p:nvPr/>
        </p:nvSpPr>
        <p:spPr>
          <a:xfrm>
            <a:off x="4679280" y="5500800"/>
            <a:ext cx="855000" cy="1031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IV</a:t>
            </a:r>
            <a:endParaRPr lang="lt-L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stotelė</a:t>
            </a:r>
            <a:endParaRPr lang="lt-LT" sz="1800" b="0" strike="noStrike" spc="-1">
              <a:latin typeface="Arial"/>
            </a:endParaRPr>
          </a:p>
        </p:txBody>
      </p:sp>
      <p:sp>
        <p:nvSpPr>
          <p:cNvPr id="421" name="CustomShape 6"/>
          <p:cNvSpPr/>
          <p:nvPr/>
        </p:nvSpPr>
        <p:spPr>
          <a:xfrm>
            <a:off x="5965200" y="4214880"/>
            <a:ext cx="855000" cy="114084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V</a:t>
            </a:r>
            <a:endParaRPr lang="lt-L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stotelė</a:t>
            </a:r>
            <a:endParaRPr lang="lt-LT" sz="1800" b="0" strike="noStrike" spc="-1">
              <a:latin typeface="Arial"/>
            </a:endParaRPr>
          </a:p>
        </p:txBody>
      </p:sp>
      <p:sp>
        <p:nvSpPr>
          <p:cNvPr id="422" name="CustomShape 7"/>
          <p:cNvSpPr/>
          <p:nvPr/>
        </p:nvSpPr>
        <p:spPr>
          <a:xfrm>
            <a:off x="5697000" y="2786040"/>
            <a:ext cx="960840" cy="784800"/>
          </a:xfrm>
          <a:prstGeom prst="flowChartMagneticDisk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t-L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finišas</a:t>
            </a:r>
            <a:endParaRPr lang="lt-LT" sz="1800" b="0" strike="noStrike" spc="-1">
              <a:latin typeface="Arial"/>
            </a:endParaRPr>
          </a:p>
        </p:txBody>
      </p:sp>
      <p:pic>
        <p:nvPicPr>
          <p:cNvPr id="423" name="Picture 15"/>
          <p:cNvPicPr/>
          <p:nvPr/>
        </p:nvPicPr>
        <p:blipFill>
          <a:blip r:embed="rId3"/>
          <a:stretch/>
        </p:blipFill>
        <p:spPr>
          <a:xfrm>
            <a:off x="3125520" y="2143080"/>
            <a:ext cx="397800" cy="331200"/>
          </a:xfrm>
          <a:prstGeom prst="rect">
            <a:avLst/>
          </a:prstGeom>
          <a:ln>
            <a:noFill/>
          </a:ln>
        </p:spPr>
      </p:pic>
      <p:pic>
        <p:nvPicPr>
          <p:cNvPr id="424" name="Picture 15"/>
          <p:cNvPicPr/>
          <p:nvPr/>
        </p:nvPicPr>
        <p:blipFill>
          <a:blip r:embed="rId3"/>
          <a:stretch/>
        </p:blipFill>
        <p:spPr>
          <a:xfrm>
            <a:off x="1946520" y="3643200"/>
            <a:ext cx="397800" cy="331200"/>
          </a:xfrm>
          <a:prstGeom prst="rect">
            <a:avLst/>
          </a:prstGeom>
          <a:ln>
            <a:noFill/>
          </a:ln>
        </p:spPr>
      </p:pic>
      <p:pic>
        <p:nvPicPr>
          <p:cNvPr id="425" name="Picture 15"/>
          <p:cNvPicPr/>
          <p:nvPr/>
        </p:nvPicPr>
        <p:blipFill>
          <a:blip r:embed="rId3"/>
          <a:stretch/>
        </p:blipFill>
        <p:spPr>
          <a:xfrm>
            <a:off x="3071880" y="5214960"/>
            <a:ext cx="397800" cy="331200"/>
          </a:xfrm>
          <a:prstGeom prst="rect">
            <a:avLst/>
          </a:prstGeom>
          <a:ln>
            <a:noFill/>
          </a:ln>
        </p:spPr>
      </p:pic>
      <p:pic>
        <p:nvPicPr>
          <p:cNvPr id="426" name="Picture 15"/>
          <p:cNvPicPr/>
          <p:nvPr/>
        </p:nvPicPr>
        <p:blipFill>
          <a:blip r:embed="rId3"/>
          <a:stretch/>
        </p:blipFill>
        <p:spPr>
          <a:xfrm>
            <a:off x="4947120" y="5286240"/>
            <a:ext cx="397800" cy="331200"/>
          </a:xfrm>
          <a:prstGeom prst="rect">
            <a:avLst/>
          </a:prstGeom>
          <a:ln>
            <a:noFill/>
          </a:ln>
        </p:spPr>
      </p:pic>
      <p:pic>
        <p:nvPicPr>
          <p:cNvPr id="427" name="Picture 15"/>
          <p:cNvPicPr/>
          <p:nvPr/>
        </p:nvPicPr>
        <p:blipFill>
          <a:blip r:embed="rId3"/>
          <a:stretch/>
        </p:blipFill>
        <p:spPr>
          <a:xfrm>
            <a:off x="6179400" y="3857760"/>
            <a:ext cx="397800" cy="331200"/>
          </a:xfrm>
          <a:prstGeom prst="rect">
            <a:avLst/>
          </a:prstGeom>
          <a:ln>
            <a:noFill/>
          </a:ln>
        </p:spPr>
      </p:pic>
      <p:pic>
        <p:nvPicPr>
          <p:cNvPr id="428" name="Picture 10"/>
          <p:cNvPicPr/>
          <p:nvPr/>
        </p:nvPicPr>
        <p:blipFill>
          <a:blip r:embed="rId4"/>
          <a:stretch/>
        </p:blipFill>
        <p:spPr>
          <a:xfrm>
            <a:off x="5965200" y="2143080"/>
            <a:ext cx="479880" cy="855000"/>
          </a:xfrm>
          <a:prstGeom prst="rect">
            <a:avLst/>
          </a:prstGeom>
          <a:ln>
            <a:noFill/>
          </a:ln>
        </p:spPr>
      </p:pic>
      <p:sp>
        <p:nvSpPr>
          <p:cNvPr id="429" name="CustomShape 8"/>
          <p:cNvSpPr/>
          <p:nvPr/>
        </p:nvSpPr>
        <p:spPr>
          <a:xfrm rot="10800000" flipV="1">
            <a:off x="6399720" y="5229720"/>
            <a:ext cx="908640" cy="85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9"/>
          <p:cNvSpPr/>
          <p:nvPr/>
        </p:nvSpPr>
        <p:spPr>
          <a:xfrm rot="5400000">
            <a:off x="2341800" y="3786120"/>
            <a:ext cx="1140840" cy="85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0"/>
          <p:cNvSpPr/>
          <p:nvPr/>
        </p:nvSpPr>
        <p:spPr>
          <a:xfrm rot="16200000" flipH="1">
            <a:off x="2188080" y="5331240"/>
            <a:ext cx="855000" cy="479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11"/>
          <p:cNvSpPr/>
          <p:nvPr/>
        </p:nvSpPr>
        <p:spPr>
          <a:xfrm>
            <a:off x="3714840" y="5946840"/>
            <a:ext cx="962280" cy="6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2"/>
          <p:cNvSpPr/>
          <p:nvPr/>
        </p:nvSpPr>
        <p:spPr>
          <a:xfrm flipV="1">
            <a:off x="5536440" y="5355720"/>
            <a:ext cx="855000" cy="65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3"/>
          <p:cNvSpPr/>
          <p:nvPr/>
        </p:nvSpPr>
        <p:spPr>
          <a:xfrm rot="16200000" flipV="1">
            <a:off x="5787360" y="3818520"/>
            <a:ext cx="783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5" name="Picture 2"/>
          <p:cNvPicPr/>
          <p:nvPr/>
        </p:nvPicPr>
        <p:blipFill>
          <a:blip r:embed="rId2"/>
          <a:stretch/>
        </p:blipFill>
        <p:spPr>
          <a:xfrm>
            <a:off x="4345560" y="1822320"/>
            <a:ext cx="842040" cy="74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I stotelė</a:t>
            </a:r>
            <a:endParaRPr lang="lt-LT" sz="4400" b="0" strike="noStrike" spc="-1">
              <a:latin typeface="Arial"/>
            </a:endParaRPr>
          </a:p>
        </p:txBody>
      </p:sp>
      <p:pic>
        <p:nvPicPr>
          <p:cNvPr id="437" name="Turinio vietos rezervavimo ženklas 3"/>
          <p:cNvPicPr/>
          <p:nvPr/>
        </p:nvPicPr>
        <p:blipFill>
          <a:blip r:embed="rId2"/>
          <a:stretch/>
        </p:blipFill>
        <p:spPr>
          <a:xfrm>
            <a:off x="2267640" y="1981080"/>
            <a:ext cx="5398560" cy="41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905120" y="990720"/>
            <a:ext cx="64749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ĮSIDĖMĖKITE KAI KURIŲ ŽODŽIŲ RAŠYBĄ!</a:t>
            </a:r>
            <a:endParaRPr lang="lt-LT" sz="2400" b="0" strike="noStrike" spc="-1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2057400" y="2286000"/>
            <a:ext cx="6322320" cy="38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Žąsis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ąsotis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ąsa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vąšas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vąšelis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lęšis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lęšiukas 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ląsta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      ląstelė</a:t>
            </a:r>
            <a:endParaRPr lang="lt-L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lt-L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              ąžuolas</a:t>
            </a:r>
            <a:endParaRPr lang="lt-L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1252440" y="609480"/>
            <a:ext cx="7660800" cy="563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8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Įsidėmėtinos rašybos žodžiai:</a:t>
            </a:r>
            <a:r>
              <a:t/>
            </a:r>
            <a:br/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y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žtas 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           t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y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soti (gulėti) 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                         l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y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sti (liesėti)     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                                    m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a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stelis          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                                               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y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da 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                                                         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y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la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                                                                        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y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pač ir kt.</a:t>
            </a:r>
            <a:endParaRPr lang="lt-LT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1252440" y="609480"/>
            <a:ext cx="77702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II stotelė</a:t>
            </a:r>
            <a:endParaRPr lang="lt-LT" sz="4400" b="0" strike="noStrike" spc="-1">
              <a:latin typeface="Arial"/>
            </a:endParaRPr>
          </a:p>
        </p:txBody>
      </p:sp>
      <p:pic>
        <p:nvPicPr>
          <p:cNvPr id="442" name="Turinio vietos rezervavimo ženklas 5"/>
          <p:cNvPicPr/>
          <p:nvPr/>
        </p:nvPicPr>
        <p:blipFill>
          <a:blip r:embed="rId2"/>
          <a:stretch/>
        </p:blipFill>
        <p:spPr>
          <a:xfrm>
            <a:off x="2483640" y="2421000"/>
            <a:ext cx="5528880" cy="310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1676520" y="1066680"/>
            <a:ext cx="6627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lt-L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ĮSIDĖMĖKITE VEIKSMAŽODŽIUS, KURIŲ ESAMOJO LAIKO ŠAKNYJE RAŠOMOS NOSINĖS BALSĖS !</a:t>
            </a:r>
            <a:endParaRPr lang="lt-LT" sz="2400" b="0" strike="noStrike" spc="-1"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1505160" y="2493000"/>
            <a:ext cx="7260120" cy="37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Salti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</a:t>
            </a:r>
            <a:r>
              <a:rPr lang="lt-LT" sz="160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ą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la 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salo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šalti  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š</a:t>
            </a:r>
            <a:r>
              <a:rPr lang="lt-LT" sz="160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ą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la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šalo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balti  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b</a:t>
            </a:r>
            <a:r>
              <a:rPr lang="lt-LT" sz="160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ą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la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balo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Gesti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gęsta 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geso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trešti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tręšta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trešo (pūva)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težti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tęžta 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težo (patižo žemė)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Mažti 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mąžta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mažo (mažėti)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šašti</a:t>
            </a:r>
            <a:r>
              <a:rPr lang="lt-LT" sz="16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šąšta </a:t>
            </a:r>
            <a:r>
              <a:rPr lang="lt-LT" sz="1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šašo</a:t>
            </a: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lt-LT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lt-LT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BET</a:t>
            </a:r>
            <a:r>
              <a:rPr lang="lt-L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gr</a:t>
            </a:r>
            <a:r>
              <a:rPr lang="lt-LT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ė</a:t>
            </a:r>
            <a:r>
              <a:rPr lang="lt-L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sti   gr</a:t>
            </a:r>
            <a:r>
              <a:rPr lang="lt-LT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lang="lt-L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so   </a:t>
            </a:r>
            <a:r>
              <a:rPr lang="lt-LT" sz="16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gr</a:t>
            </a:r>
            <a:r>
              <a:rPr lang="lt-LT" sz="16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ė</a:t>
            </a:r>
            <a:r>
              <a:rPr lang="lt-LT" sz="16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sė</a:t>
            </a:r>
            <a:r>
              <a:rPr lang="lt-L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gr</a:t>
            </a:r>
            <a:r>
              <a:rPr lang="lt-LT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lang="lt-L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sia; drasko dreskia </a:t>
            </a:r>
            <a:r>
              <a:rPr lang="lt-LT" sz="16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drėskė</a:t>
            </a:r>
            <a:endParaRPr lang="lt-LT" sz="1600" b="0" strike="noStrike" spc="-1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8763120" y="5410080"/>
            <a:ext cx="152172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1252440" y="609480"/>
            <a:ext cx="7770240" cy="57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28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ĮSIDĖMĖKITE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Nosinių balsių giminiškų žodžių šaknyse nerašome,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kai šaknyse 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a, e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 kaitaliojasi su 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ė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.</a:t>
            </a:r>
            <a:r>
              <a:t/>
            </a:r>
            <a:br/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gr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a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so, gr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e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sia, gr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ė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sė</a:t>
            </a:r>
            <a:r>
              <a:t/>
            </a:r>
            <a:br/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dr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a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sko, dr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e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skia, dr</a:t>
            </a:r>
            <a:r>
              <a:rPr lang="lt-LT" sz="2000" b="1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ė</a:t>
            </a:r>
            <a:r>
              <a:rPr lang="lt-LT" sz="2000" b="0" i="1" strike="noStrike" spc="-1">
                <a:solidFill>
                  <a:srgbClr val="CC0000"/>
                </a:solidFill>
                <a:latin typeface="Times New Roman"/>
                <a:ea typeface="DejaVu Sans"/>
              </a:rPr>
              <a:t>skė</a:t>
            </a:r>
            <a:endParaRPr lang="lt-LT" sz="2000" b="0" strike="noStrike" spc="-1"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0" y="388620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lt-L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lt-L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1100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презентаций\Пестрая лента.pot</Template>
  <TotalTime>369</TotalTime>
  <Words>349</Words>
  <Application>Microsoft Office PowerPoint</Application>
  <PresentationFormat>On-screen Show (4:3)</PresentationFormat>
  <Paragraphs>105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DejaVu Sans</vt:lpstr>
      <vt:lpstr>Monotype Sorts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NOSINIŲ BALSIŲ RAŠYBA ŽODŽIŲ ŠAKNYJE</dc:title>
  <dc:subject/>
  <dc:creator>daleg</dc:creator>
  <dc:description/>
  <cp:lastModifiedBy>admin</cp:lastModifiedBy>
  <cp:revision>29</cp:revision>
  <dcterms:created xsi:type="dcterms:W3CDTF">2002-12-07T17:11:15Z</dcterms:created>
  <dcterms:modified xsi:type="dcterms:W3CDTF">2022-01-06T20:12:43Z</dcterms:modified>
  <dc:language>lt-LT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Demonstracija ekrane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