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9" r:id="rId30"/>
    <p:sldId id="290" r:id="rId31"/>
    <p:sldId id="292" r:id="rId32"/>
    <p:sldId id="286" r:id="rId33"/>
    <p:sldId id="283" r:id="rId34"/>
    <p:sldId id="288" r:id="rId35"/>
    <p:sldId id="284" r:id="rId36"/>
    <p:sldId id="285" r:id="rId37"/>
    <p:sldId id="291" r:id="rId38"/>
    <p:sldId id="293" r:id="rId39"/>
    <p:sldId id="287" r:id="rId4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1C8DDDC4-DD48-4308-A7E0-98165D63D553}" type="datetimeFigureOut">
              <a:rPr lang="lt-LT" smtClean="0"/>
              <a:pPr/>
              <a:t>2022.01.04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DDDC4-DD48-4308-A7E0-98165D63D553}" type="datetimeFigureOut">
              <a:rPr lang="lt-LT" smtClean="0"/>
              <a:pPr/>
              <a:t>2022.01.04</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13EFE-0A69-4DDC-BC41-23C76698400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lt/url?sa=i&amp;rct=j&amp;q=&amp;esrc=s&amp;frm=1&amp;source=images&amp;cd=&amp;cad=rja&amp;docid=HhksK2Y_gw_WAM&amp;tbnid=gZlrQjpe4oszDM:&amp;ved=0CAUQjRw&amp;url=http://virtuvesbaldai4u.lt/virtuves-baldai-medzio-lukstas/&amp;ei=eqhdUZniCI7AswbJwYGwBA&amp;bvm=bv.44770516,d.bGE&amp;psig=AFQjCNEYPZeg60ZL1yHYsCDS7oh6bnpSbA&amp;ust=1365178437976100"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lt/url?sa=i&amp;rct=j&amp;q=&amp;esrc=s&amp;frm=1&amp;source=images&amp;cd=&amp;cad=rja&amp;docid=HhksK2Y_gw_WAM&amp;tbnid=gZlrQjpe4oszDM:&amp;ved=0CAUQjRw&amp;url=http://www.spintospassauliu.lt/dur-uzpildai/60-laminuota-medienos-drozli-plokst.html&amp;ei=kqhdUcAUiKC0BrXWgMAP&amp;bvm=bv.44770516,d.bGE&amp;psig=AFQjCNEYPZeg60ZL1yHYsCDS7oh6bnpSbA&amp;ust=1365178437976100"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www.google.lt/url?sa=i&amp;rct=j&amp;q=&amp;esrc=s&amp;frm=1&amp;source=images&amp;cd=&amp;cad=rja&amp;docid=MXIC6_r5LnDmEM&amp;tbnid=28YF1_fsAlAqrM:&amp;ved=0CAUQjRw&amp;url=http://www.alsotana.lt/modernios-virtuves&amp;ei=oahdUenBBsnsswbf_IGICQ&amp;bvm=bv.44770516,d.bGE&amp;psig=AFQjCNEYPZeg60ZL1yHYsCDS7oh6bnpSbA&amp;ust=136517843797610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lt/url?sa=i&amp;rct=j&amp;q=&amp;esrc=s&amp;frm=1&amp;source=images&amp;cd=&amp;cad=rja&amp;docid=i2ECk9wmFW1BuM&amp;tbnid=A1J-c60sRRaUGM:&amp;ved=0CAUQjRw&amp;url=http://foto.delfi.lt/picture/2208609/&amp;ei=S7pdUeTYCYX6PMCxgbAO&amp;bvm=bv.44770516,d.Yms&amp;psig=AFQjCNGGZ0q9QAw5qfsT-iy-RCZ0VAYrgw&amp;ust=1365183399098601" TargetMode="Externa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hyperlink" Target="http://www.google.lt/url?sa=i&amp;rct=j&amp;q=&amp;esrc=s&amp;frm=1&amp;source=images&amp;cd=&amp;docid=l9oUw_JEQ_MzrM&amp;tbnid=u_-Wp4tzVoTxrM:&amp;ved=0CAUQjRw&amp;url=http://www.statybajums.lt/temos/mediena-gaminiai/medienos-makrostruktura&amp;ei=4bpdUcfvBsOTPeqigYAK&amp;bvm=bv.44770516,d.Yms&amp;psig=AFQjCNFdUmcezCRRZ3VZUBMLixFNRCrj2A&amp;ust=136518355602853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alsawood.lt/osb.html" TargetMode="External"/><Relationship Id="rId2" Type="http://schemas.openxmlformats.org/officeDocument/2006/relationships/hyperlink" Target="http://alfasta.lt/katalogas/hdfmdf/" TargetMode="External"/><Relationship Id="rId1" Type="http://schemas.openxmlformats.org/officeDocument/2006/relationships/slideLayout" Target="../slideLayouts/slideLayout7.xml"/><Relationship Id="rId6" Type="http://schemas.openxmlformats.org/officeDocument/2006/relationships/hyperlink" Target="http://www.ie-laminart.lt/site/files/Honeycomb/Honeycomb_korinis_uzpildas_Kainininkas_20110901_PDF.pdf" TargetMode="External"/><Relationship Id="rId5" Type="http://schemas.openxmlformats.org/officeDocument/2006/relationships/hyperlink" Target="http://www.ulmas.lt/mdf/" TargetMode="External"/><Relationship Id="rId4" Type="http://schemas.openxmlformats.org/officeDocument/2006/relationships/hyperlink" Target="http://www.langeme.lt/lmdp_apdailos_spalv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763688" y="2132856"/>
            <a:ext cx="6131807" cy="1107996"/>
          </a:xfrm>
          <a:prstGeom prst="rect">
            <a:avLst/>
          </a:prstGeom>
          <a:noFill/>
          <a:ln w="9525">
            <a:noFill/>
            <a:miter lim="800000"/>
            <a:headEnd/>
            <a:tailEnd/>
          </a:ln>
        </p:spPr>
        <p:txBody>
          <a:bodyPr wrap="none">
            <a:spAutoFit/>
          </a:bodyPr>
          <a:lstStyle/>
          <a:p>
            <a:pPr algn="just"/>
            <a:r>
              <a:rPr lang="lt-LT" sz="6600" b="1" dirty="0">
                <a:solidFill>
                  <a:schemeClr val="accent6">
                    <a:lumMod val="50000"/>
                  </a:schemeClr>
                </a:solidFill>
                <a:latin typeface="Times New Roman" pitchFamily="18" charset="0"/>
                <a:cs typeface="Times New Roman" pitchFamily="18" charset="0"/>
              </a:rPr>
              <a:t>Medžio mozaika</a:t>
            </a:r>
            <a:endParaRPr lang="en-US" sz="6600" b="1" dirty="0">
              <a:solidFill>
                <a:schemeClr val="accent6">
                  <a:lumMod val="50000"/>
                </a:schemeClr>
              </a:solidFill>
              <a:latin typeface="Times New Roman" pitchFamily="18" charset="0"/>
              <a:cs typeface="Times New Roman" pitchFamily="18" charset="0"/>
            </a:endParaRPr>
          </a:p>
        </p:txBody>
      </p:sp>
      <p:sp>
        <p:nvSpPr>
          <p:cNvPr id="5" name="TextBox 5"/>
          <p:cNvSpPr txBox="1">
            <a:spLocks noChangeArrowheads="1"/>
          </p:cNvSpPr>
          <p:nvPr/>
        </p:nvSpPr>
        <p:spPr bwMode="auto">
          <a:xfrm>
            <a:off x="5508104" y="4581128"/>
            <a:ext cx="3528392" cy="707886"/>
          </a:xfrm>
          <a:prstGeom prst="rect">
            <a:avLst/>
          </a:prstGeom>
          <a:noFill/>
          <a:ln w="9525">
            <a:noFill/>
            <a:miter lim="800000"/>
            <a:headEnd/>
            <a:tailEnd/>
          </a:ln>
        </p:spPr>
        <p:txBody>
          <a:bodyPr wrap="square">
            <a:spAutoFit/>
          </a:bodyPr>
          <a:lstStyle/>
          <a:p>
            <a:pPr algn="ctr"/>
            <a:r>
              <a:rPr lang="lt-LT" sz="2000" b="1" dirty="0">
                <a:latin typeface="Times New Roman" pitchFamily="18" charset="0"/>
                <a:cs typeface="Times New Roman" pitchFamily="18" charset="0"/>
              </a:rPr>
              <a:t>Parengė Diana </a:t>
            </a:r>
            <a:r>
              <a:rPr lang="lt-LT" sz="2000" b="1" dirty="0" err="1">
                <a:latin typeface="Times New Roman" pitchFamily="18" charset="0"/>
                <a:cs typeface="Times New Roman" pitchFamily="18" charset="0"/>
              </a:rPr>
              <a:t>Gabrilavičienė</a:t>
            </a:r>
            <a:r>
              <a:rPr lang="lt-LT" sz="2000" b="1" dirty="0">
                <a:latin typeface="Times New Roman" pitchFamily="18" charset="0"/>
                <a:cs typeface="Times New Roman" pitchFamily="18" charset="0"/>
              </a:rPr>
              <a:t>, technologijų mokytoja</a:t>
            </a:r>
            <a:endParaRPr lang="en-US" sz="2000" b="1" dirty="0">
              <a:latin typeface="Times New Roman" pitchFamily="18" charset="0"/>
              <a:cs typeface="Times New Roman" pitchFamily="18" charset="0"/>
            </a:endParaRPr>
          </a:p>
        </p:txBody>
      </p:sp>
      <p:sp>
        <p:nvSpPr>
          <p:cNvPr id="6" name="TextBox 6"/>
          <p:cNvSpPr txBox="1">
            <a:spLocks noChangeArrowheads="1"/>
          </p:cNvSpPr>
          <p:nvPr/>
        </p:nvSpPr>
        <p:spPr bwMode="auto">
          <a:xfrm>
            <a:off x="3499034" y="5733256"/>
            <a:ext cx="2661114" cy="830997"/>
          </a:xfrm>
          <a:prstGeom prst="rect">
            <a:avLst/>
          </a:prstGeom>
          <a:noFill/>
          <a:ln w="9525">
            <a:noFill/>
            <a:miter lim="800000"/>
            <a:headEnd/>
            <a:tailEnd/>
          </a:ln>
        </p:spPr>
        <p:txBody>
          <a:bodyPr wrap="none">
            <a:spAutoFit/>
          </a:bodyPr>
          <a:lstStyle/>
          <a:p>
            <a:pPr algn="ctr"/>
            <a:r>
              <a:rPr lang="lt-LT" sz="2400" b="1" dirty="0">
                <a:latin typeface="Times New Roman" pitchFamily="18" charset="0"/>
                <a:cs typeface="Times New Roman" pitchFamily="18" charset="0"/>
              </a:rPr>
              <a:t>Vidiškių gimnazija</a:t>
            </a:r>
          </a:p>
          <a:p>
            <a:pPr algn="ctr"/>
            <a:r>
              <a:rPr lang="lt-LT" sz="2400" b="1" dirty="0">
                <a:latin typeface="Times New Roman" pitchFamily="18" charset="0"/>
                <a:cs typeface="Times New Roman" pitchFamily="18" charset="0"/>
              </a:rPr>
              <a:t>2022</a:t>
            </a:r>
            <a:endParaRPr lang="en-US" sz="2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0"/>
            <a:ext cx="5482591" cy="707886"/>
          </a:xfrm>
          <a:prstGeom prst="rect">
            <a:avLst/>
          </a:prstGeom>
          <a:noFill/>
        </p:spPr>
        <p:txBody>
          <a:bodyPr wrap="none" rtlCol="0">
            <a:spAutoFit/>
          </a:bodyPr>
          <a:lstStyle/>
          <a:p>
            <a:r>
              <a:rPr lang="lt-LT" sz="4000" b="1" i="1" dirty="0">
                <a:solidFill>
                  <a:schemeClr val="accent2">
                    <a:lumMod val="50000"/>
                  </a:schemeClr>
                </a:solidFill>
                <a:latin typeface="Times New Roman" pitchFamily="18" charset="0"/>
                <a:cs typeface="Times New Roman" pitchFamily="18" charset="0"/>
              </a:rPr>
              <a:t>MARKETRI  MOZAIKA</a:t>
            </a:r>
            <a:endParaRPr lang="en-US" sz="4000" b="1" i="1" dirty="0">
              <a:solidFill>
                <a:schemeClr val="accent2">
                  <a:lumMod val="50000"/>
                </a:schemeClr>
              </a:solidFill>
              <a:latin typeface="Times New Roman" pitchFamily="18" charset="0"/>
              <a:cs typeface="Times New Roman" pitchFamily="18" charset="0"/>
            </a:endParaRPr>
          </a:p>
        </p:txBody>
      </p:sp>
      <p:sp>
        <p:nvSpPr>
          <p:cNvPr id="3" name="TextBox 2"/>
          <p:cNvSpPr txBox="1"/>
          <p:nvPr/>
        </p:nvSpPr>
        <p:spPr>
          <a:xfrm>
            <a:off x="428596" y="785794"/>
            <a:ext cx="8215370" cy="830997"/>
          </a:xfrm>
          <a:prstGeom prst="rect">
            <a:avLst/>
          </a:prstGeom>
          <a:noFill/>
        </p:spPr>
        <p:txBody>
          <a:bodyPr wrap="square" rtlCol="0">
            <a:spAutoFit/>
          </a:bodyPr>
          <a:lstStyle/>
          <a:p>
            <a:r>
              <a:rPr lang="lt-LT" sz="2400" dirty="0">
                <a:latin typeface="Times New Roman" pitchFamily="18" charset="0"/>
                <a:cs typeface="Times New Roman" pitchFamily="18" charset="0"/>
              </a:rPr>
              <a:t>     </a:t>
            </a:r>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Marketri</a:t>
            </a:r>
            <a:r>
              <a:rPr lang="lt-LT" sz="2400" b="1" dirty="0">
                <a:latin typeface="Times New Roman" pitchFamily="18" charset="0"/>
                <a:cs typeface="Times New Roman" pitchFamily="18" charset="0"/>
              </a:rPr>
              <a:t> </a:t>
            </a:r>
            <a:r>
              <a:rPr lang="lt-LT" sz="2400" dirty="0">
                <a:latin typeface="Times New Roman" pitchFamily="18" charset="0"/>
                <a:cs typeface="Times New Roman" pitchFamily="18" charset="0"/>
              </a:rPr>
              <a:t>(pranc. </a:t>
            </a:r>
            <a:r>
              <a:rPr lang="lt-LT" sz="2400" i="1" dirty="0" err="1">
                <a:latin typeface="Times New Roman" pitchFamily="18" charset="0"/>
                <a:cs typeface="Times New Roman" pitchFamily="18" charset="0"/>
              </a:rPr>
              <a:t>marqueterie</a:t>
            </a:r>
            <a:r>
              <a:rPr lang="lt-LT" sz="2400" i="1" dirty="0">
                <a:latin typeface="Times New Roman" pitchFamily="18" charset="0"/>
                <a:cs typeface="Times New Roman" pitchFamily="18" charset="0"/>
              </a:rPr>
              <a:t>), </a:t>
            </a:r>
            <a:r>
              <a:rPr lang="lt-LT" sz="2400" dirty="0">
                <a:latin typeface="Times New Roman" pitchFamily="18" charset="0"/>
                <a:cs typeface="Times New Roman" pitchFamily="18" charset="0"/>
              </a:rPr>
              <a:t>medžio dirbinių dekoravimo technika, inkrustacijos atmaina.  </a:t>
            </a:r>
            <a:endParaRPr lang="en-US" sz="2400" dirty="0">
              <a:latin typeface="Times New Roman" pitchFamily="18" charset="0"/>
              <a:cs typeface="Times New Roman" pitchFamily="18" charset="0"/>
            </a:endParaRPr>
          </a:p>
        </p:txBody>
      </p:sp>
      <p:sp>
        <p:nvSpPr>
          <p:cNvPr id="4" name="TextBox 3"/>
          <p:cNvSpPr txBox="1"/>
          <p:nvPr/>
        </p:nvSpPr>
        <p:spPr>
          <a:xfrm>
            <a:off x="4786282" y="2000240"/>
            <a:ext cx="4000560" cy="4524315"/>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Smulkūs brangmedžio, vėžlio šarvo, perlamutro, dramblio kaulo, metalo gabalėliai klijuojami ant tam tikro pagrindo pvz., popieriaus, pagal iš anksto nupiešta ornamentą; gautas puošybos motyvas išpjaunamas ir įklijuojamas į dekoruojamo dirbinio įgilinimus arba tiesiog ant jo paviršiaus.</a:t>
            </a:r>
            <a:endParaRPr lang="en-US" sz="2400" dirty="0">
              <a:latin typeface="Times New Roman" pitchFamily="18" charset="0"/>
              <a:cs typeface="Times New Roman" pitchFamily="18" charset="0"/>
            </a:endParaRPr>
          </a:p>
        </p:txBody>
      </p:sp>
      <p:pic>
        <p:nvPicPr>
          <p:cNvPr id="14338" name="Picture 2" descr="http://wemaketoys.ucoz.ru/_tbkp/inkrustacziya/inkrustacija_shponom_golova_indejca.jpg"/>
          <p:cNvPicPr>
            <a:picLocks noChangeAspect="1" noChangeArrowheads="1"/>
          </p:cNvPicPr>
          <p:nvPr/>
        </p:nvPicPr>
        <p:blipFill>
          <a:blip r:embed="rId2"/>
          <a:srcRect/>
          <a:stretch>
            <a:fillRect/>
          </a:stretch>
        </p:blipFill>
        <p:spPr bwMode="auto">
          <a:xfrm>
            <a:off x="500034" y="2000240"/>
            <a:ext cx="4020979" cy="44291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215337"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Šia technika puošti korpusiniai baldai, stalai, </a:t>
            </a:r>
            <a:r>
              <a:rPr lang="lt-LT" sz="2400" dirty="0" err="1">
                <a:latin typeface="Times New Roman" pitchFamily="18" charset="0"/>
                <a:cs typeface="Times New Roman" pitchFamily="18" charset="0"/>
              </a:rPr>
              <a:t>buazerija</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Marketri</a:t>
            </a:r>
            <a:r>
              <a:rPr lang="lt-LT" sz="2400" dirty="0">
                <a:latin typeface="Times New Roman" pitchFamily="18" charset="0"/>
                <a:cs typeface="Times New Roman" pitchFamily="18" charset="0"/>
              </a:rPr>
              <a:t> mozaika žinota jau senovės Egipte, ypač klestėjo XVII –XVIII a. Prancūzijoje ir Vokietijoje.</a:t>
            </a:r>
            <a:endParaRPr lang="en-US" sz="2400" dirty="0">
              <a:latin typeface="Times New Roman" pitchFamily="18" charset="0"/>
              <a:cs typeface="Times New Roman" pitchFamily="18" charset="0"/>
            </a:endParaRPr>
          </a:p>
        </p:txBody>
      </p:sp>
      <p:pic>
        <p:nvPicPr>
          <p:cNvPr id="15362" name="Picture 2" descr="http://www.artfolk.by/images/stories/cont/wizards/gopak/marketri1.jpg"/>
          <p:cNvPicPr>
            <a:picLocks noChangeAspect="1" noChangeArrowheads="1"/>
          </p:cNvPicPr>
          <p:nvPr/>
        </p:nvPicPr>
        <p:blipFill>
          <a:blip r:embed="rId2"/>
          <a:srcRect l="8189" r="8819"/>
          <a:stretch>
            <a:fillRect/>
          </a:stretch>
        </p:blipFill>
        <p:spPr bwMode="auto">
          <a:xfrm>
            <a:off x="785786" y="2000240"/>
            <a:ext cx="2764268" cy="3330768"/>
          </a:xfrm>
          <a:prstGeom prst="rect">
            <a:avLst/>
          </a:prstGeom>
          <a:noFill/>
        </p:spPr>
      </p:pic>
      <p:pic>
        <p:nvPicPr>
          <p:cNvPr id="15364" name="Picture 4" descr="http://www.stroimastermax.ru/wp-content/uploads/2012/04/marketri.jpg"/>
          <p:cNvPicPr>
            <a:picLocks noChangeAspect="1" noChangeArrowheads="1"/>
          </p:cNvPicPr>
          <p:nvPr/>
        </p:nvPicPr>
        <p:blipFill>
          <a:blip r:embed="rId3"/>
          <a:srcRect/>
          <a:stretch>
            <a:fillRect/>
          </a:stretch>
        </p:blipFill>
        <p:spPr bwMode="auto">
          <a:xfrm>
            <a:off x="4643438" y="2357430"/>
            <a:ext cx="3600450" cy="28003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8358246"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Marketri</a:t>
            </a:r>
            <a:r>
              <a:rPr lang="lt-LT" sz="2400" dirty="0">
                <a:latin typeface="Times New Roman" pitchFamily="18" charset="0"/>
                <a:cs typeface="Times New Roman" pitchFamily="18" charset="0"/>
              </a:rPr>
              <a:t> mozaikos įrankiai: </a:t>
            </a:r>
            <a:r>
              <a:rPr lang="lt-LT" sz="2400" dirty="0" err="1">
                <a:latin typeface="Times New Roman" pitchFamily="18" charset="0"/>
                <a:cs typeface="Times New Roman" pitchFamily="18" charset="0"/>
              </a:rPr>
              <a:t>pjoviklis</a:t>
            </a:r>
            <a:r>
              <a:rPr lang="lt-LT" sz="2400" dirty="0">
                <a:latin typeface="Times New Roman" pitchFamily="18" charset="0"/>
                <a:cs typeface="Times New Roman" pitchFamily="18" charset="0"/>
              </a:rPr>
              <a:t>, medicininis skalpelis ir rankų darbo raižiklis, kurio geležtė pagaminta iš legiruoto plieno.</a:t>
            </a:r>
            <a:endParaRPr lang="en-US" sz="2400" dirty="0">
              <a:latin typeface="Times New Roman" pitchFamily="18" charset="0"/>
              <a:cs typeface="Times New Roman" pitchFamily="18" charset="0"/>
            </a:endParaRPr>
          </a:p>
        </p:txBody>
      </p:sp>
      <p:pic>
        <p:nvPicPr>
          <p:cNvPr id="3" name="Picture 2" descr="20130424_095233.jpg"/>
          <p:cNvPicPr>
            <a:picLocks noChangeAspect="1"/>
          </p:cNvPicPr>
          <p:nvPr/>
        </p:nvPicPr>
        <p:blipFill>
          <a:blip r:embed="rId2" cstate="print"/>
          <a:srcRect t="8453" b="21422"/>
          <a:stretch>
            <a:fillRect/>
          </a:stretch>
        </p:blipFill>
        <p:spPr>
          <a:xfrm>
            <a:off x="357158" y="1714488"/>
            <a:ext cx="3500462" cy="1841100"/>
          </a:xfrm>
          <a:prstGeom prst="rect">
            <a:avLst/>
          </a:prstGeom>
        </p:spPr>
      </p:pic>
      <p:pic>
        <p:nvPicPr>
          <p:cNvPr id="4" name="Picture 3" descr="20130424_095250.jpg"/>
          <p:cNvPicPr>
            <a:picLocks noChangeAspect="1"/>
          </p:cNvPicPr>
          <p:nvPr/>
        </p:nvPicPr>
        <p:blipFill>
          <a:blip r:embed="rId3" cstate="print"/>
          <a:srcRect t="18990" b="32422"/>
          <a:stretch>
            <a:fillRect/>
          </a:stretch>
        </p:blipFill>
        <p:spPr>
          <a:xfrm>
            <a:off x="4572000" y="1428736"/>
            <a:ext cx="4071576" cy="1483791"/>
          </a:xfrm>
          <a:prstGeom prst="rect">
            <a:avLst/>
          </a:prstGeom>
        </p:spPr>
      </p:pic>
      <p:pic>
        <p:nvPicPr>
          <p:cNvPr id="5" name="Picture 4" descr="20130424_095256.jpg"/>
          <p:cNvPicPr>
            <a:picLocks noChangeAspect="1"/>
          </p:cNvPicPr>
          <p:nvPr/>
        </p:nvPicPr>
        <p:blipFill>
          <a:blip r:embed="rId4" cstate="print"/>
          <a:stretch>
            <a:fillRect/>
          </a:stretch>
        </p:blipFill>
        <p:spPr>
          <a:xfrm>
            <a:off x="4643438" y="3429000"/>
            <a:ext cx="3952903" cy="2964677"/>
          </a:xfrm>
          <a:prstGeom prst="rect">
            <a:avLst/>
          </a:prstGeom>
        </p:spPr>
      </p:pic>
      <p:pic>
        <p:nvPicPr>
          <p:cNvPr id="7" name="Picture 6" descr="20130424_095242.jpg"/>
          <p:cNvPicPr>
            <a:picLocks noChangeAspect="1"/>
          </p:cNvPicPr>
          <p:nvPr/>
        </p:nvPicPr>
        <p:blipFill>
          <a:blip r:embed="rId5" cstate="print"/>
          <a:srcRect l="4429" t="14243" r="1650"/>
          <a:stretch>
            <a:fillRect/>
          </a:stretch>
        </p:blipFill>
        <p:spPr>
          <a:xfrm>
            <a:off x="571472" y="4000504"/>
            <a:ext cx="3354790" cy="22974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30424_095256.jpg"/>
          <p:cNvPicPr>
            <a:picLocks noChangeAspect="1"/>
          </p:cNvPicPr>
          <p:nvPr/>
        </p:nvPicPr>
        <p:blipFill>
          <a:blip r:embed="rId2" cstate="print"/>
          <a:stretch>
            <a:fillRect/>
          </a:stretch>
        </p:blipFill>
        <p:spPr>
          <a:xfrm>
            <a:off x="2428860" y="4000504"/>
            <a:ext cx="3071802" cy="2303852"/>
          </a:xfrm>
          <a:prstGeom prst="rect">
            <a:avLst/>
          </a:prstGeom>
        </p:spPr>
      </p:pic>
      <p:sp>
        <p:nvSpPr>
          <p:cNvPr id="2" name="TextBox 1"/>
          <p:cNvSpPr txBox="1"/>
          <p:nvPr/>
        </p:nvSpPr>
        <p:spPr>
          <a:xfrm>
            <a:off x="1285852" y="214290"/>
            <a:ext cx="6367449" cy="1938992"/>
          </a:xfrm>
          <a:prstGeom prst="rect">
            <a:avLst/>
          </a:prstGeom>
          <a:noFill/>
        </p:spPr>
        <p:txBody>
          <a:bodyPr wrap="none" rtlCol="0">
            <a:spAutoFit/>
          </a:bodyPr>
          <a:lstStyle/>
          <a:p>
            <a:r>
              <a:rPr lang="lt-LT" sz="2400" dirty="0">
                <a:latin typeface="Times New Roman" pitchFamily="18" charset="0"/>
                <a:cs typeface="Times New Roman" pitchFamily="18" charset="0"/>
              </a:rPr>
              <a:t>Inkrustavimo </a:t>
            </a:r>
            <a:r>
              <a:rPr lang="lt-LT" sz="2400" dirty="0" err="1">
                <a:latin typeface="Times New Roman" pitchFamily="18" charset="0"/>
                <a:cs typeface="Times New Roman" pitchFamily="18" charset="0"/>
              </a:rPr>
              <a:t>marketri</a:t>
            </a:r>
            <a:r>
              <a:rPr lang="lt-LT" sz="2400" dirty="0">
                <a:latin typeface="Times New Roman" pitchFamily="18" charset="0"/>
                <a:cs typeface="Times New Roman" pitchFamily="18" charset="0"/>
              </a:rPr>
              <a:t> būdu darbų nuoseklumas:</a:t>
            </a:r>
          </a:p>
          <a:p>
            <a:endParaRPr lang="lt-LT" sz="2400" dirty="0">
              <a:latin typeface="Times New Roman" pitchFamily="18" charset="0"/>
              <a:cs typeface="Times New Roman" pitchFamily="18" charset="0"/>
            </a:endParaRPr>
          </a:p>
          <a:p>
            <a:pPr marL="457200" indent="-457200">
              <a:buAutoNum type="arabicPeriod"/>
            </a:pPr>
            <a:r>
              <a:rPr lang="lt-LT" sz="2400" dirty="0">
                <a:latin typeface="Times New Roman" pitchFamily="18" charset="0"/>
                <a:cs typeface="Times New Roman" pitchFamily="18" charset="0"/>
              </a:rPr>
              <a:t>Eskizas, brėžinys </a:t>
            </a:r>
            <a:r>
              <a:rPr lang="lt-LT" sz="2400" dirty="0" smtClean="0">
                <a:latin typeface="Times New Roman" pitchFamily="18" charset="0"/>
                <a:cs typeface="Times New Roman" pitchFamily="18" charset="0"/>
              </a:rPr>
              <a:t>ar piešinys</a:t>
            </a:r>
            <a:r>
              <a:rPr lang="lt-LT" sz="2400" dirty="0">
                <a:latin typeface="Times New Roman" pitchFamily="18" charset="0"/>
                <a:cs typeface="Times New Roman" pitchFamily="18" charset="0"/>
              </a:rPr>
              <a:t>.</a:t>
            </a:r>
          </a:p>
          <a:p>
            <a:pPr marL="457200" indent="-457200">
              <a:buAutoNum type="arabicPeriod"/>
            </a:pPr>
            <a:r>
              <a:rPr lang="lt-LT" sz="2400" dirty="0">
                <a:latin typeface="Times New Roman" pitchFamily="18" charset="0"/>
                <a:cs typeface="Times New Roman" pitchFamily="18" charset="0"/>
              </a:rPr>
              <a:t>Paruošti darbo vietą, reikalingus instrumentus.</a:t>
            </a:r>
          </a:p>
          <a:p>
            <a:pPr marL="457200" indent="-457200">
              <a:buAutoNum type="arabicPeriod"/>
            </a:pPr>
            <a:r>
              <a:rPr lang="lt-LT" sz="2400" dirty="0">
                <a:latin typeface="Times New Roman" pitchFamily="18" charset="0"/>
                <a:cs typeface="Times New Roman" pitchFamily="18" charset="0"/>
              </a:rPr>
              <a:t>Pasirinkti lukštą.</a:t>
            </a:r>
            <a:endParaRPr lang="en-US" sz="2400" dirty="0">
              <a:latin typeface="Times New Roman" pitchFamily="18" charset="0"/>
              <a:cs typeface="Times New Roman" pitchFamily="18" charset="0"/>
            </a:endParaRPr>
          </a:p>
        </p:txBody>
      </p:sp>
      <p:pic>
        <p:nvPicPr>
          <p:cNvPr id="24578" name="Picture 2" descr="http://th05.deviantart.net/fs70/200H/f/2010/188/c/a/eskizas8_by_Venerus.jpg"/>
          <p:cNvPicPr>
            <a:picLocks noChangeAspect="1" noChangeArrowheads="1"/>
          </p:cNvPicPr>
          <p:nvPr/>
        </p:nvPicPr>
        <p:blipFill>
          <a:blip r:embed="rId3"/>
          <a:srcRect/>
          <a:stretch>
            <a:fillRect/>
          </a:stretch>
        </p:blipFill>
        <p:spPr bwMode="auto">
          <a:xfrm>
            <a:off x="428596" y="2357430"/>
            <a:ext cx="3125413" cy="2500330"/>
          </a:xfrm>
          <a:prstGeom prst="rect">
            <a:avLst/>
          </a:prstGeom>
          <a:noFill/>
        </p:spPr>
      </p:pic>
      <p:pic>
        <p:nvPicPr>
          <p:cNvPr id="24580" name="Picture 4" descr="http://www.baldams.lt/admin/index.php?act=get&amp;type=img&amp;id=1245"/>
          <p:cNvPicPr>
            <a:picLocks noChangeAspect="1" noChangeArrowheads="1"/>
          </p:cNvPicPr>
          <p:nvPr/>
        </p:nvPicPr>
        <p:blipFill>
          <a:blip r:embed="rId4"/>
          <a:srcRect/>
          <a:stretch>
            <a:fillRect/>
          </a:stretch>
        </p:blipFill>
        <p:spPr bwMode="auto">
          <a:xfrm>
            <a:off x="5286380" y="2428868"/>
            <a:ext cx="285750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428604"/>
            <a:ext cx="5728491" cy="461665"/>
          </a:xfrm>
          <a:prstGeom prst="rect">
            <a:avLst/>
          </a:prstGeom>
          <a:noFill/>
        </p:spPr>
        <p:txBody>
          <a:bodyPr wrap="none" rtlCol="0">
            <a:spAutoFit/>
          </a:bodyPr>
          <a:lstStyle/>
          <a:p>
            <a:r>
              <a:rPr lang="lt-LT" sz="2400" dirty="0">
                <a:latin typeface="Times New Roman" pitchFamily="18" charset="0"/>
                <a:cs typeface="Times New Roman" pitchFamily="18" charset="0"/>
              </a:rPr>
              <a:t>1. Ant lukšto –fono piešiami figūros kontūrai</a:t>
            </a:r>
            <a:endParaRPr lang="en-US" sz="2400" dirty="0">
              <a:latin typeface="Times New Roman" pitchFamily="18" charset="0"/>
              <a:cs typeface="Times New Roman" pitchFamily="18" charset="0"/>
            </a:endParaRPr>
          </a:p>
        </p:txBody>
      </p:sp>
      <p:grpSp>
        <p:nvGrpSpPr>
          <p:cNvPr id="27" name="Grupė 26"/>
          <p:cNvGrpSpPr/>
          <p:nvPr/>
        </p:nvGrpSpPr>
        <p:grpSpPr>
          <a:xfrm>
            <a:off x="1000100" y="1214422"/>
            <a:ext cx="7215238" cy="1961863"/>
            <a:chOff x="1142976" y="2143116"/>
            <a:chExt cx="7215238" cy="1961863"/>
          </a:xfrm>
        </p:grpSpPr>
        <p:sp>
          <p:nvSpPr>
            <p:cNvPr id="4" name="Stačiakampis 3"/>
            <p:cNvSpPr/>
            <p:nvPr/>
          </p:nvSpPr>
          <p:spPr>
            <a:xfrm>
              <a:off x="1142976" y="2143116"/>
              <a:ext cx="4786346" cy="135732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upė 25"/>
            <p:cNvGrpSpPr/>
            <p:nvPr/>
          </p:nvGrpSpPr>
          <p:grpSpPr>
            <a:xfrm>
              <a:off x="2786050" y="2214554"/>
              <a:ext cx="5572164" cy="1890425"/>
              <a:chOff x="2786050" y="2214554"/>
              <a:chExt cx="5572164" cy="1890425"/>
            </a:xfrm>
          </p:grpSpPr>
          <p:sp>
            <p:nvSpPr>
              <p:cNvPr id="5" name="Lygiašonis trikampis 4"/>
              <p:cNvSpPr/>
              <p:nvPr/>
            </p:nvSpPr>
            <p:spPr>
              <a:xfrm>
                <a:off x="2786050" y="2214554"/>
                <a:ext cx="1143008" cy="1071570"/>
              </a:xfrm>
              <a:prstGeom prst="triangle">
                <a:avLst/>
              </a:prstGeom>
              <a:blipFill>
                <a:blip r:embed="rId2"/>
                <a:tile tx="0" ty="0" sx="100000" sy="100000" flip="none" algn="tl"/>
              </a:blip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Tiesioji rodyklės jungtis 16"/>
              <p:cNvCxnSpPr/>
              <p:nvPr/>
            </p:nvCxnSpPr>
            <p:spPr>
              <a:xfrm rot="16200000" flipH="1">
                <a:off x="3786182" y="3286124"/>
                <a:ext cx="642942" cy="64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Tiesioji rodyklės jungtis 19"/>
              <p:cNvCxnSpPr/>
              <p:nvPr/>
            </p:nvCxnSpPr>
            <p:spPr>
              <a:xfrm>
                <a:off x="5143504" y="2857496"/>
                <a:ext cx="11430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5074" y="2571744"/>
                <a:ext cx="2143140" cy="461665"/>
              </a:xfrm>
              <a:prstGeom prst="rect">
                <a:avLst/>
              </a:prstGeom>
              <a:noFill/>
            </p:spPr>
            <p:txBody>
              <a:bodyPr wrap="square" rtlCol="0">
                <a:spAutoFit/>
              </a:bodyPr>
              <a:lstStyle/>
              <a:p>
                <a:r>
                  <a:rPr lang="lt-LT" sz="2400" dirty="0">
                    <a:latin typeface="Times New Roman" pitchFamily="18" charset="0"/>
                    <a:cs typeface="Times New Roman" pitchFamily="18" charset="0"/>
                  </a:rPr>
                  <a:t>fonas</a:t>
                </a:r>
                <a:endParaRPr lang="en-US" sz="2400" dirty="0">
                  <a:latin typeface="Times New Roman" pitchFamily="18" charset="0"/>
                  <a:cs typeface="Times New Roman" pitchFamily="18" charset="0"/>
                </a:endParaRPr>
              </a:p>
            </p:txBody>
          </p:sp>
          <p:sp>
            <p:nvSpPr>
              <p:cNvPr id="24" name="TextBox 23"/>
              <p:cNvSpPr txBox="1"/>
              <p:nvPr/>
            </p:nvSpPr>
            <p:spPr>
              <a:xfrm>
                <a:off x="4429124" y="3643314"/>
                <a:ext cx="2411238" cy="461665"/>
              </a:xfrm>
              <a:prstGeom prst="rect">
                <a:avLst/>
              </a:prstGeom>
              <a:noFill/>
            </p:spPr>
            <p:txBody>
              <a:bodyPr wrap="none" rtlCol="0">
                <a:spAutoFit/>
              </a:bodyPr>
              <a:lstStyle/>
              <a:p>
                <a:r>
                  <a:rPr lang="lt-LT" sz="2400" dirty="0">
                    <a:latin typeface="Times New Roman" pitchFamily="18" charset="0"/>
                    <a:cs typeface="Times New Roman" pitchFamily="18" charset="0"/>
                  </a:rPr>
                  <a:t>elemento kontūrai</a:t>
                </a:r>
                <a:endParaRPr lang="en-US" sz="2400" dirty="0">
                  <a:latin typeface="Times New Roman" pitchFamily="18" charset="0"/>
                  <a:cs typeface="Times New Roman" pitchFamily="18" charset="0"/>
                </a:endParaRPr>
              </a:p>
            </p:txBody>
          </p:sp>
        </p:grpSp>
      </p:grpSp>
      <p:sp>
        <p:nvSpPr>
          <p:cNvPr id="28" name="TextBox 27"/>
          <p:cNvSpPr txBox="1"/>
          <p:nvPr/>
        </p:nvSpPr>
        <p:spPr>
          <a:xfrm>
            <a:off x="1714480" y="3429000"/>
            <a:ext cx="3334567" cy="461665"/>
          </a:xfrm>
          <a:prstGeom prst="rect">
            <a:avLst/>
          </a:prstGeom>
          <a:noFill/>
        </p:spPr>
        <p:txBody>
          <a:bodyPr wrap="none" rtlCol="0">
            <a:spAutoFit/>
          </a:bodyPr>
          <a:lstStyle/>
          <a:p>
            <a:r>
              <a:rPr lang="lt-LT" sz="2400" dirty="0">
                <a:latin typeface="Times New Roman" pitchFamily="18" charset="0"/>
                <a:cs typeface="Times New Roman" pitchFamily="18" charset="0"/>
              </a:rPr>
              <a:t>2. Išpjaunamas elementas</a:t>
            </a:r>
            <a:endParaRPr lang="en-US" sz="2400" dirty="0">
              <a:latin typeface="Times New Roman" pitchFamily="18" charset="0"/>
              <a:cs typeface="Times New Roman" pitchFamily="18" charset="0"/>
            </a:endParaRPr>
          </a:p>
        </p:txBody>
      </p:sp>
      <p:grpSp>
        <p:nvGrpSpPr>
          <p:cNvPr id="38" name="Grupė 37"/>
          <p:cNvGrpSpPr/>
          <p:nvPr/>
        </p:nvGrpSpPr>
        <p:grpSpPr>
          <a:xfrm>
            <a:off x="785786" y="4143380"/>
            <a:ext cx="5072098" cy="2271722"/>
            <a:chOff x="928662" y="4214818"/>
            <a:chExt cx="5072098" cy="2271722"/>
          </a:xfrm>
        </p:grpSpPr>
        <p:grpSp>
          <p:nvGrpSpPr>
            <p:cNvPr id="37" name="Grupė 36"/>
            <p:cNvGrpSpPr/>
            <p:nvPr/>
          </p:nvGrpSpPr>
          <p:grpSpPr>
            <a:xfrm>
              <a:off x="928662" y="4214818"/>
              <a:ext cx="5072098" cy="1428760"/>
              <a:chOff x="857224" y="4429132"/>
              <a:chExt cx="5072098" cy="1428760"/>
            </a:xfrm>
          </p:grpSpPr>
          <p:sp>
            <p:nvSpPr>
              <p:cNvPr id="29" name="Stačiakampis 28"/>
              <p:cNvSpPr/>
              <p:nvPr/>
            </p:nvSpPr>
            <p:spPr>
              <a:xfrm>
                <a:off x="857224" y="4429132"/>
                <a:ext cx="5072098" cy="142876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Lygiašonis trikampis 29"/>
              <p:cNvSpPr/>
              <p:nvPr/>
            </p:nvSpPr>
            <p:spPr>
              <a:xfrm>
                <a:off x="2714612" y="4572008"/>
                <a:ext cx="1214446" cy="11430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Tiesioji rodyklės jungtis 32"/>
            <p:cNvCxnSpPr/>
            <p:nvPr/>
          </p:nvCxnSpPr>
          <p:spPr>
            <a:xfrm>
              <a:off x="3500430" y="5572140"/>
              <a:ext cx="914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upė 38"/>
          <p:cNvGrpSpPr/>
          <p:nvPr/>
        </p:nvGrpSpPr>
        <p:grpSpPr>
          <a:xfrm>
            <a:off x="6500826" y="4143380"/>
            <a:ext cx="1628780" cy="2200284"/>
            <a:chOff x="6929454" y="4214818"/>
            <a:chExt cx="1628780" cy="2200284"/>
          </a:xfrm>
        </p:grpSpPr>
        <p:sp>
          <p:nvSpPr>
            <p:cNvPr id="31" name="Lygiašonis trikampis 30"/>
            <p:cNvSpPr/>
            <p:nvPr/>
          </p:nvSpPr>
          <p:spPr>
            <a:xfrm>
              <a:off x="6929454" y="4214818"/>
              <a:ext cx="1428760" cy="1214446"/>
            </a:xfrm>
            <a:prstGeom prst="triangl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Tiesioji rodyklės jungtis 34"/>
            <p:cNvCxnSpPr/>
            <p:nvPr/>
          </p:nvCxnSpPr>
          <p:spPr>
            <a:xfrm>
              <a:off x="7643834" y="5500702"/>
              <a:ext cx="914400" cy="914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357686" y="6143644"/>
            <a:ext cx="901209" cy="461665"/>
          </a:xfrm>
          <a:prstGeom prst="rect">
            <a:avLst/>
          </a:prstGeom>
          <a:noFill/>
        </p:spPr>
        <p:txBody>
          <a:bodyPr wrap="none" rtlCol="0">
            <a:spAutoFit/>
          </a:bodyPr>
          <a:lstStyle/>
          <a:p>
            <a:r>
              <a:rPr lang="lt-LT" sz="2400" dirty="0">
                <a:latin typeface="Times New Roman" pitchFamily="18" charset="0"/>
                <a:cs typeface="Times New Roman" pitchFamily="18" charset="0"/>
              </a:rPr>
              <a:t>lizdas</a:t>
            </a:r>
            <a:endParaRPr lang="en-US" sz="2400" dirty="0">
              <a:latin typeface="Times New Roman" pitchFamily="18" charset="0"/>
              <a:cs typeface="Times New Roman" pitchFamily="18" charset="0"/>
            </a:endParaRPr>
          </a:p>
        </p:txBody>
      </p:sp>
      <p:sp>
        <p:nvSpPr>
          <p:cNvPr id="40" name="TextBox 39"/>
          <p:cNvSpPr txBox="1"/>
          <p:nvPr/>
        </p:nvSpPr>
        <p:spPr>
          <a:xfrm>
            <a:off x="6286512" y="6143644"/>
            <a:ext cx="2565126" cy="461665"/>
          </a:xfrm>
          <a:prstGeom prst="rect">
            <a:avLst/>
          </a:prstGeom>
          <a:noFill/>
        </p:spPr>
        <p:txBody>
          <a:bodyPr wrap="none" rtlCol="0">
            <a:spAutoFit/>
          </a:bodyPr>
          <a:lstStyle/>
          <a:p>
            <a:r>
              <a:rPr lang="lt-LT" sz="2400" dirty="0">
                <a:latin typeface="Times New Roman" pitchFamily="18" charset="0"/>
                <a:cs typeface="Times New Roman" pitchFamily="18" charset="0"/>
              </a:rPr>
              <a:t>išpjautas elementas</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9644130" cy="461665"/>
          </a:xfrm>
          <a:prstGeom prst="rect">
            <a:avLst/>
          </a:prstGeom>
          <a:noFill/>
        </p:spPr>
        <p:txBody>
          <a:bodyPr wrap="square" rtlCol="0">
            <a:spAutoFit/>
          </a:bodyPr>
          <a:lstStyle/>
          <a:p>
            <a:r>
              <a:rPr lang="lt-LT" sz="2400" dirty="0">
                <a:latin typeface="Times New Roman" pitchFamily="18" charset="0"/>
                <a:cs typeface="Times New Roman" pitchFamily="18" charset="0"/>
              </a:rPr>
              <a:t>3. Lentelė su išpjautu elementu uždedama ant kito lukšto gabalėlio</a:t>
            </a:r>
            <a:endParaRPr lang="en-US" sz="2400" dirty="0">
              <a:latin typeface="Times New Roman" pitchFamily="18" charset="0"/>
              <a:cs typeface="Times New Roman" pitchFamily="18" charset="0"/>
            </a:endParaRPr>
          </a:p>
        </p:txBody>
      </p:sp>
      <p:grpSp>
        <p:nvGrpSpPr>
          <p:cNvPr id="20" name="Grupė 19"/>
          <p:cNvGrpSpPr/>
          <p:nvPr/>
        </p:nvGrpSpPr>
        <p:grpSpPr>
          <a:xfrm>
            <a:off x="642910" y="928670"/>
            <a:ext cx="3571900" cy="2500330"/>
            <a:chOff x="1571604" y="1142984"/>
            <a:chExt cx="3571900" cy="2500330"/>
          </a:xfrm>
        </p:grpSpPr>
        <p:sp>
          <p:nvSpPr>
            <p:cNvPr id="3" name="Lygiagretainis 2"/>
            <p:cNvSpPr/>
            <p:nvPr/>
          </p:nvSpPr>
          <p:spPr>
            <a:xfrm>
              <a:off x="2428860" y="1142984"/>
              <a:ext cx="1857388" cy="2500330"/>
            </a:xfrm>
            <a:prstGeom prst="parallelogram">
              <a:avLst/>
            </a:prstGeom>
            <a:blipFill>
              <a:blip r:embed="rId2"/>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upė 18"/>
            <p:cNvGrpSpPr/>
            <p:nvPr/>
          </p:nvGrpSpPr>
          <p:grpSpPr>
            <a:xfrm>
              <a:off x="1571604" y="1928802"/>
              <a:ext cx="3571900" cy="1143008"/>
              <a:chOff x="1571604" y="1928802"/>
              <a:chExt cx="3571900" cy="1143008"/>
            </a:xfrm>
          </p:grpSpPr>
          <p:sp>
            <p:nvSpPr>
              <p:cNvPr id="4" name="Stačiakampis 3"/>
              <p:cNvSpPr/>
              <p:nvPr/>
            </p:nvSpPr>
            <p:spPr>
              <a:xfrm>
                <a:off x="1571604" y="1928802"/>
                <a:ext cx="3571900" cy="114300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ygiašonis trikampis 4"/>
              <p:cNvSpPr/>
              <p:nvPr/>
            </p:nvSpPr>
            <p:spPr>
              <a:xfrm>
                <a:off x="2714612" y="2000240"/>
                <a:ext cx="1143008" cy="857256"/>
              </a:xfrm>
              <a:prstGeom prst="triangle">
                <a:avLst/>
              </a:prstGeom>
              <a:blipFill>
                <a:blip r:embed="rId4" cstate="print"/>
                <a:stretch>
                  <a:fillRect/>
                </a:stretch>
              </a:bli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p:cNvSpPr txBox="1"/>
          <p:nvPr/>
        </p:nvSpPr>
        <p:spPr>
          <a:xfrm>
            <a:off x="3643306" y="2928934"/>
            <a:ext cx="4851008" cy="461665"/>
          </a:xfrm>
          <a:prstGeom prst="rect">
            <a:avLst/>
          </a:prstGeom>
          <a:noFill/>
        </p:spPr>
        <p:txBody>
          <a:bodyPr wrap="none" rtlCol="0">
            <a:spAutoFit/>
          </a:bodyPr>
          <a:lstStyle/>
          <a:p>
            <a:r>
              <a:rPr lang="lt-LT" sz="2400" dirty="0">
                <a:latin typeface="Times New Roman" pitchFamily="18" charset="0"/>
                <a:cs typeface="Times New Roman" pitchFamily="18" charset="0"/>
              </a:rPr>
              <a:t>Raižikliu padaromi elemento kontūrai</a:t>
            </a:r>
            <a:endParaRPr lang="en-US" sz="2400" dirty="0">
              <a:latin typeface="Times New Roman" pitchFamily="18" charset="0"/>
              <a:cs typeface="Times New Roman" pitchFamily="18" charset="0"/>
            </a:endParaRPr>
          </a:p>
        </p:txBody>
      </p:sp>
      <p:sp>
        <p:nvSpPr>
          <p:cNvPr id="7" name="TextBox 6"/>
          <p:cNvSpPr txBox="1"/>
          <p:nvPr/>
        </p:nvSpPr>
        <p:spPr>
          <a:xfrm>
            <a:off x="571472" y="3714752"/>
            <a:ext cx="4953600" cy="461665"/>
          </a:xfrm>
          <a:prstGeom prst="rect">
            <a:avLst/>
          </a:prstGeom>
          <a:noFill/>
        </p:spPr>
        <p:txBody>
          <a:bodyPr wrap="none" rtlCol="0">
            <a:spAutoFit/>
          </a:bodyPr>
          <a:lstStyle/>
          <a:p>
            <a:r>
              <a:rPr lang="lt-LT" sz="2400" dirty="0">
                <a:latin typeface="Times New Roman" pitchFamily="18" charset="0"/>
                <a:cs typeface="Times New Roman" pitchFamily="18" charset="0"/>
              </a:rPr>
              <a:t>4. Elemento kontūrai padaryti raižikliu</a:t>
            </a:r>
            <a:endParaRPr lang="en-US" sz="2400" dirty="0">
              <a:latin typeface="Times New Roman" pitchFamily="18" charset="0"/>
              <a:cs typeface="Times New Roman" pitchFamily="18" charset="0"/>
            </a:endParaRPr>
          </a:p>
        </p:txBody>
      </p:sp>
      <p:grpSp>
        <p:nvGrpSpPr>
          <p:cNvPr id="17" name="Grupė 16"/>
          <p:cNvGrpSpPr/>
          <p:nvPr/>
        </p:nvGrpSpPr>
        <p:grpSpPr>
          <a:xfrm>
            <a:off x="928662" y="4357694"/>
            <a:ext cx="4286280" cy="1714512"/>
            <a:chOff x="1071538" y="4643446"/>
            <a:chExt cx="4286280" cy="1714512"/>
          </a:xfrm>
        </p:grpSpPr>
        <p:sp>
          <p:nvSpPr>
            <p:cNvPr id="10" name="Stačiakampis 9"/>
            <p:cNvSpPr/>
            <p:nvPr/>
          </p:nvSpPr>
          <p:spPr>
            <a:xfrm>
              <a:off x="1071538" y="4643446"/>
              <a:ext cx="4286280" cy="135732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ė 15"/>
            <p:cNvGrpSpPr/>
            <p:nvPr/>
          </p:nvGrpSpPr>
          <p:grpSpPr>
            <a:xfrm>
              <a:off x="2500298" y="4786322"/>
              <a:ext cx="2071702" cy="1571636"/>
              <a:chOff x="2500298" y="4786322"/>
              <a:chExt cx="2071702" cy="1571636"/>
            </a:xfrm>
          </p:grpSpPr>
          <p:sp>
            <p:nvSpPr>
              <p:cNvPr id="11" name="Lygiašonis trikampis 10"/>
              <p:cNvSpPr/>
              <p:nvPr/>
            </p:nvSpPr>
            <p:spPr>
              <a:xfrm>
                <a:off x="2500298" y="4786322"/>
                <a:ext cx="1285884" cy="1071570"/>
              </a:xfrm>
              <a:prstGeom prst="triangle">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Tiesioji rodyklės jungtis 12"/>
              <p:cNvCxnSpPr/>
              <p:nvPr/>
            </p:nvCxnSpPr>
            <p:spPr>
              <a:xfrm>
                <a:off x="3643306" y="5643578"/>
                <a:ext cx="928694" cy="7143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4500562" y="5786454"/>
            <a:ext cx="2411238" cy="461665"/>
          </a:xfrm>
          <a:prstGeom prst="rect">
            <a:avLst/>
          </a:prstGeom>
          <a:noFill/>
        </p:spPr>
        <p:txBody>
          <a:bodyPr wrap="none" rtlCol="0">
            <a:spAutoFit/>
          </a:bodyPr>
          <a:lstStyle/>
          <a:p>
            <a:r>
              <a:rPr lang="lt-LT" sz="2400" dirty="0">
                <a:latin typeface="Times New Roman" pitchFamily="18" charset="0"/>
                <a:cs typeface="Times New Roman" pitchFamily="18" charset="0"/>
              </a:rPr>
              <a:t>elemento kontūrai</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57166"/>
            <a:ext cx="3899076" cy="461665"/>
          </a:xfrm>
          <a:prstGeom prst="rect">
            <a:avLst/>
          </a:prstGeom>
          <a:noFill/>
        </p:spPr>
        <p:txBody>
          <a:bodyPr wrap="square" rtlCol="0">
            <a:spAutoFit/>
          </a:bodyPr>
          <a:lstStyle/>
          <a:p>
            <a:r>
              <a:rPr lang="lt-LT" sz="2400" dirty="0">
                <a:latin typeface="Times New Roman" pitchFamily="18" charset="0"/>
                <a:cs typeface="Times New Roman" pitchFamily="18" charset="0"/>
              </a:rPr>
              <a:t>5. Elementas išpjaunamas</a:t>
            </a:r>
            <a:endParaRPr lang="en-US" sz="2400" dirty="0">
              <a:latin typeface="Times New Roman" pitchFamily="18" charset="0"/>
              <a:cs typeface="Times New Roman" pitchFamily="18" charset="0"/>
            </a:endParaRPr>
          </a:p>
        </p:txBody>
      </p:sp>
      <p:grpSp>
        <p:nvGrpSpPr>
          <p:cNvPr id="14" name="Grupė 13"/>
          <p:cNvGrpSpPr/>
          <p:nvPr/>
        </p:nvGrpSpPr>
        <p:grpSpPr>
          <a:xfrm>
            <a:off x="785786" y="1071546"/>
            <a:ext cx="6357982" cy="1214446"/>
            <a:chOff x="785786" y="1071546"/>
            <a:chExt cx="6357982" cy="1214446"/>
          </a:xfrm>
        </p:grpSpPr>
        <p:grpSp>
          <p:nvGrpSpPr>
            <p:cNvPr id="13" name="Grupė 12"/>
            <p:cNvGrpSpPr/>
            <p:nvPr/>
          </p:nvGrpSpPr>
          <p:grpSpPr>
            <a:xfrm>
              <a:off x="785786" y="1071546"/>
              <a:ext cx="5857916" cy="1214446"/>
              <a:chOff x="928662" y="1142984"/>
              <a:chExt cx="5857916" cy="1214446"/>
            </a:xfrm>
          </p:grpSpPr>
          <p:grpSp>
            <p:nvGrpSpPr>
              <p:cNvPr id="12" name="Grupė 11"/>
              <p:cNvGrpSpPr/>
              <p:nvPr/>
            </p:nvGrpSpPr>
            <p:grpSpPr>
              <a:xfrm>
                <a:off x="928662" y="1142984"/>
                <a:ext cx="3571900" cy="1214446"/>
                <a:chOff x="1214414" y="1214422"/>
                <a:chExt cx="3571900" cy="1214446"/>
              </a:xfrm>
            </p:grpSpPr>
            <p:sp>
              <p:nvSpPr>
                <p:cNvPr id="3" name="Stačiakampis 2"/>
                <p:cNvSpPr/>
                <p:nvPr/>
              </p:nvSpPr>
              <p:spPr>
                <a:xfrm>
                  <a:off x="1214414" y="1214422"/>
                  <a:ext cx="3571900" cy="12144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Lygiašonis trikampis 3"/>
                <p:cNvSpPr/>
                <p:nvPr/>
              </p:nvSpPr>
              <p:spPr>
                <a:xfrm>
                  <a:off x="2285984" y="1285860"/>
                  <a:ext cx="1214446" cy="1000132"/>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Lygiašonis trikampis 4"/>
              <p:cNvSpPr/>
              <p:nvPr/>
            </p:nvSpPr>
            <p:spPr>
              <a:xfrm>
                <a:off x="5572132" y="1285860"/>
                <a:ext cx="1214446" cy="1071570"/>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Tiesioji rodyklės jungtis 6"/>
            <p:cNvCxnSpPr/>
            <p:nvPr/>
          </p:nvCxnSpPr>
          <p:spPr>
            <a:xfrm>
              <a:off x="6429388" y="2071678"/>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215206" y="1857364"/>
            <a:ext cx="1412566" cy="461665"/>
          </a:xfrm>
          <a:prstGeom prst="rect">
            <a:avLst/>
          </a:prstGeom>
          <a:noFill/>
        </p:spPr>
        <p:txBody>
          <a:bodyPr wrap="none" rtlCol="0">
            <a:spAutoFit/>
          </a:bodyPr>
          <a:lstStyle/>
          <a:p>
            <a:r>
              <a:rPr lang="lt-LT" sz="2400" dirty="0">
                <a:latin typeface="Times New Roman" pitchFamily="18" charset="0"/>
                <a:cs typeface="Times New Roman" pitchFamily="18" charset="0"/>
              </a:rPr>
              <a:t>elementas</a:t>
            </a:r>
            <a:endParaRPr lang="en-US" sz="2400" dirty="0">
              <a:latin typeface="Times New Roman" pitchFamily="18" charset="0"/>
              <a:cs typeface="Times New Roman" pitchFamily="18" charset="0"/>
            </a:endParaRPr>
          </a:p>
        </p:txBody>
      </p:sp>
      <p:sp>
        <p:nvSpPr>
          <p:cNvPr id="15" name="TextBox 14"/>
          <p:cNvSpPr txBox="1"/>
          <p:nvPr/>
        </p:nvSpPr>
        <p:spPr>
          <a:xfrm>
            <a:off x="571472" y="2714620"/>
            <a:ext cx="7765267" cy="461665"/>
          </a:xfrm>
          <a:prstGeom prst="rect">
            <a:avLst/>
          </a:prstGeom>
          <a:noFill/>
        </p:spPr>
        <p:txBody>
          <a:bodyPr wrap="none" rtlCol="0">
            <a:spAutoFit/>
          </a:bodyPr>
          <a:lstStyle/>
          <a:p>
            <a:r>
              <a:rPr lang="lt-LT" sz="2400" dirty="0">
                <a:latin typeface="Times New Roman" pitchFamily="18" charset="0"/>
                <a:cs typeface="Times New Roman" pitchFamily="18" charset="0"/>
              </a:rPr>
              <a:t>6. Elementas įspaudžiamas į pirmosios lukšto plokštelės lizdą</a:t>
            </a:r>
            <a:endParaRPr lang="en-US" sz="2400" dirty="0">
              <a:latin typeface="Times New Roman" pitchFamily="18" charset="0"/>
              <a:cs typeface="Times New Roman" pitchFamily="18" charset="0"/>
            </a:endParaRPr>
          </a:p>
        </p:txBody>
      </p:sp>
      <p:grpSp>
        <p:nvGrpSpPr>
          <p:cNvPr id="18" name="Grupė 17"/>
          <p:cNvGrpSpPr/>
          <p:nvPr/>
        </p:nvGrpSpPr>
        <p:grpSpPr>
          <a:xfrm>
            <a:off x="785786" y="3500438"/>
            <a:ext cx="3714776" cy="1357322"/>
            <a:chOff x="928662" y="3571876"/>
            <a:chExt cx="3714776" cy="1357322"/>
          </a:xfrm>
        </p:grpSpPr>
        <p:sp>
          <p:nvSpPr>
            <p:cNvPr id="16" name="Stačiakampis 15"/>
            <p:cNvSpPr/>
            <p:nvPr/>
          </p:nvSpPr>
          <p:spPr>
            <a:xfrm>
              <a:off x="928662" y="3571876"/>
              <a:ext cx="3714776" cy="135732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ygiašonis trikampis 16"/>
            <p:cNvSpPr/>
            <p:nvPr/>
          </p:nvSpPr>
          <p:spPr>
            <a:xfrm>
              <a:off x="2143108" y="3714752"/>
              <a:ext cx="1214446" cy="10001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226932" cy="461665"/>
          </a:xfrm>
          <a:prstGeom prst="rect">
            <a:avLst/>
          </a:prstGeom>
          <a:noFill/>
        </p:spPr>
        <p:txBody>
          <a:bodyPr wrap="none" rtlCol="0">
            <a:spAutoFit/>
          </a:bodyPr>
          <a:lstStyle/>
          <a:p>
            <a:r>
              <a:rPr lang="lt-LT" sz="2400" dirty="0">
                <a:latin typeface="Times New Roman" pitchFamily="18" charset="0"/>
                <a:cs typeface="Times New Roman" pitchFamily="18" charset="0"/>
              </a:rPr>
              <a:t>7. Iš kitos pusės elementas prie pagrindo tvirtinamas lipnia juosta</a:t>
            </a:r>
            <a:endParaRPr lang="en-US" sz="2400" dirty="0">
              <a:latin typeface="Times New Roman" pitchFamily="18" charset="0"/>
              <a:cs typeface="Times New Roman" pitchFamily="18" charset="0"/>
            </a:endParaRPr>
          </a:p>
        </p:txBody>
      </p:sp>
      <p:grpSp>
        <p:nvGrpSpPr>
          <p:cNvPr id="13" name="Grupė 12"/>
          <p:cNvGrpSpPr/>
          <p:nvPr/>
        </p:nvGrpSpPr>
        <p:grpSpPr>
          <a:xfrm>
            <a:off x="714348" y="1285860"/>
            <a:ext cx="5072098" cy="1571636"/>
            <a:chOff x="714348" y="1285860"/>
            <a:chExt cx="5072098" cy="1571636"/>
          </a:xfrm>
        </p:grpSpPr>
        <p:grpSp>
          <p:nvGrpSpPr>
            <p:cNvPr id="12" name="Grupė 11"/>
            <p:cNvGrpSpPr/>
            <p:nvPr/>
          </p:nvGrpSpPr>
          <p:grpSpPr>
            <a:xfrm>
              <a:off x="714348" y="1285860"/>
              <a:ext cx="4214842" cy="1571636"/>
              <a:chOff x="714348" y="1285860"/>
              <a:chExt cx="4214842" cy="1571636"/>
            </a:xfrm>
          </p:grpSpPr>
          <p:sp>
            <p:nvSpPr>
              <p:cNvPr id="3" name="Stačiakampis 2"/>
              <p:cNvSpPr/>
              <p:nvPr/>
            </p:nvSpPr>
            <p:spPr>
              <a:xfrm>
                <a:off x="714348" y="1285860"/>
                <a:ext cx="4214842" cy="1571636"/>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viguba banga 3"/>
              <p:cNvSpPr/>
              <p:nvPr/>
            </p:nvSpPr>
            <p:spPr>
              <a:xfrm>
                <a:off x="1285852" y="1428736"/>
                <a:ext cx="3071834" cy="1285884"/>
              </a:xfrm>
              <a:prstGeom prst="doubleWave">
                <a:avLst/>
              </a:prstGeom>
              <a:solidFill>
                <a:schemeClr val="accent3">
                  <a:lumMod val="60000"/>
                  <a:lumOff val="40000"/>
                </a:schemeClr>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ygiašonis trikampis 4"/>
              <p:cNvSpPr/>
              <p:nvPr/>
            </p:nvSpPr>
            <p:spPr>
              <a:xfrm>
                <a:off x="2285984" y="1571612"/>
                <a:ext cx="1060704" cy="914400"/>
              </a:xfrm>
              <a:prstGeom prst="triangl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Tiesioji rodyklės jungtis 6"/>
            <p:cNvCxnSpPr/>
            <p:nvPr/>
          </p:nvCxnSpPr>
          <p:spPr>
            <a:xfrm>
              <a:off x="4214810" y="2214554"/>
              <a:ext cx="157163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715008" y="2000240"/>
            <a:ext cx="1558440" cy="461665"/>
          </a:xfrm>
          <a:prstGeom prst="rect">
            <a:avLst/>
          </a:prstGeom>
          <a:noFill/>
        </p:spPr>
        <p:txBody>
          <a:bodyPr wrap="none" rtlCol="0">
            <a:spAutoFit/>
          </a:bodyPr>
          <a:lstStyle/>
          <a:p>
            <a:r>
              <a:rPr lang="lt-LT" sz="2400" dirty="0">
                <a:latin typeface="Times New Roman" pitchFamily="18" charset="0"/>
                <a:cs typeface="Times New Roman" pitchFamily="18" charset="0"/>
              </a:rPr>
              <a:t>lipni juosta</a:t>
            </a:r>
            <a:endParaRPr lang="en-US" sz="2400" dirty="0">
              <a:latin typeface="Times New Roman" pitchFamily="18" charset="0"/>
              <a:cs typeface="Times New Roman" pitchFamily="18" charset="0"/>
            </a:endParaRPr>
          </a:p>
        </p:txBody>
      </p:sp>
      <p:sp>
        <p:nvSpPr>
          <p:cNvPr id="14" name="TextBox 13"/>
          <p:cNvSpPr txBox="1"/>
          <p:nvPr/>
        </p:nvSpPr>
        <p:spPr>
          <a:xfrm>
            <a:off x="571472" y="3500438"/>
            <a:ext cx="5072098" cy="461665"/>
          </a:xfrm>
          <a:prstGeom prst="rect">
            <a:avLst/>
          </a:prstGeom>
          <a:noFill/>
        </p:spPr>
        <p:txBody>
          <a:bodyPr wrap="square" rtlCol="0">
            <a:spAutoFit/>
          </a:bodyPr>
          <a:lstStyle/>
          <a:p>
            <a:r>
              <a:rPr lang="lt-LT" sz="2400" dirty="0">
                <a:latin typeface="Times New Roman" pitchFamily="18" charset="0"/>
                <a:cs typeface="Times New Roman" pitchFamily="18" charset="0"/>
              </a:rPr>
              <a:t>8. Mozaika priklijuota prie pagrindo</a:t>
            </a:r>
            <a:endParaRPr lang="en-US" sz="2400" dirty="0">
              <a:latin typeface="Times New Roman" pitchFamily="18" charset="0"/>
              <a:cs typeface="Times New Roman" pitchFamily="18" charset="0"/>
            </a:endParaRPr>
          </a:p>
        </p:txBody>
      </p:sp>
      <p:grpSp>
        <p:nvGrpSpPr>
          <p:cNvPr id="15" name="Grupė 14"/>
          <p:cNvGrpSpPr/>
          <p:nvPr/>
        </p:nvGrpSpPr>
        <p:grpSpPr>
          <a:xfrm>
            <a:off x="714348" y="4357694"/>
            <a:ext cx="5072098" cy="1785950"/>
            <a:chOff x="928662" y="3571876"/>
            <a:chExt cx="3714776" cy="1357322"/>
          </a:xfrm>
        </p:grpSpPr>
        <p:sp>
          <p:nvSpPr>
            <p:cNvPr id="16" name="Stačiakampis 15"/>
            <p:cNvSpPr/>
            <p:nvPr/>
          </p:nvSpPr>
          <p:spPr>
            <a:xfrm>
              <a:off x="928662" y="3571876"/>
              <a:ext cx="3714776" cy="135732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ygiašonis trikampis 16"/>
            <p:cNvSpPr/>
            <p:nvPr/>
          </p:nvSpPr>
          <p:spPr>
            <a:xfrm>
              <a:off x="2143108" y="3714752"/>
              <a:ext cx="1214446" cy="1000132"/>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688" y="285728"/>
            <a:ext cx="8858312" cy="4154984"/>
          </a:xfrm>
          <a:prstGeom prst="rect">
            <a:avLst/>
          </a:prstGeom>
          <a:noFill/>
        </p:spPr>
        <p:txBody>
          <a:bodyPr wrap="square" rtlCol="0">
            <a:spAutoFit/>
          </a:bodyPr>
          <a:lstStyle/>
          <a:p>
            <a:pPr marL="457200" indent="-457200">
              <a:buAutoNum type="arabicPeriod" startAt="9"/>
            </a:pPr>
            <a:r>
              <a:rPr lang="lt-LT" sz="2400" dirty="0">
                <a:latin typeface="Times New Roman" pitchFamily="18" charset="0"/>
                <a:cs typeface="Times New Roman" pitchFamily="18" charset="0"/>
              </a:rPr>
              <a:t>Kai </a:t>
            </a:r>
            <a:r>
              <a:rPr lang="lt-LT" sz="2400" dirty="0" err="1">
                <a:latin typeface="Times New Roman" pitchFamily="18" charset="0"/>
                <a:cs typeface="Times New Roman" pitchFamily="18" charset="0"/>
              </a:rPr>
              <a:t>marketri</a:t>
            </a:r>
            <a:r>
              <a:rPr lang="lt-LT" sz="2400" dirty="0">
                <a:latin typeface="Times New Roman" pitchFamily="18" charset="0"/>
                <a:cs typeface="Times New Roman" pitchFamily="18" charset="0"/>
              </a:rPr>
              <a:t> surinkta ji tvirtinama prie pagrindo.</a:t>
            </a:r>
            <a:endParaRPr lang="en-US" sz="2400" dirty="0">
              <a:latin typeface="Times New Roman" pitchFamily="18" charset="0"/>
              <a:cs typeface="Times New Roman" pitchFamily="18" charset="0"/>
            </a:endParaRPr>
          </a:p>
          <a:p>
            <a:pPr marL="457200" indent="-457200">
              <a:buAutoNum type="arabicPeriod" startAt="9"/>
            </a:pPr>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10. Kai mozaika priklijuojama prie pagrindo, ji prispaudžiama ir paliekama džiūti.</a:t>
            </a:r>
            <a:endParaRPr lang="en-US"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11. Kai mozaika galutinai priklijuojama prie pagrindo, nuo jos nuimama lipni juostelė.</a:t>
            </a:r>
            <a:endParaRPr lang="en-US"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12. Pašalinus lipnią juostelę, mozaika šlifuojama ir padengiama mastika arba lakuojama.</a:t>
            </a:r>
          </a:p>
          <a:p>
            <a:endParaRPr lang="en-US" sz="2400" dirty="0">
              <a:latin typeface="Times New Roman" pitchFamily="18" charset="0"/>
              <a:cs typeface="Times New Roman" pitchFamily="18" charset="0"/>
            </a:endParaRPr>
          </a:p>
        </p:txBody>
      </p:sp>
      <p:pic>
        <p:nvPicPr>
          <p:cNvPr id="7170" name="Picture 2" descr="https://encrypted-tbn1.gstatic.com/images?q=tbn:ANd9GcTsXvAaJkLsO9YNOzrNf3Cb4KJmWf1ORojQo5CIjZXCyI4PY-ejig"/>
          <p:cNvPicPr>
            <a:picLocks noChangeAspect="1" noChangeArrowheads="1"/>
          </p:cNvPicPr>
          <p:nvPr/>
        </p:nvPicPr>
        <p:blipFill>
          <a:blip r:embed="rId2"/>
          <a:srcRect/>
          <a:stretch>
            <a:fillRect/>
          </a:stretch>
        </p:blipFill>
        <p:spPr bwMode="auto">
          <a:xfrm>
            <a:off x="4318905" y="3929066"/>
            <a:ext cx="3967871" cy="2571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0"/>
            <a:ext cx="8143900" cy="1323439"/>
          </a:xfrm>
          <a:prstGeom prst="rect">
            <a:avLst/>
          </a:prstGeom>
          <a:noFill/>
        </p:spPr>
        <p:txBody>
          <a:bodyPr wrap="square" rtlCol="0">
            <a:spAutoFit/>
          </a:bodyPr>
          <a:lstStyle/>
          <a:p>
            <a:r>
              <a:rPr lang="lt-LT" sz="4000" b="1" i="1" dirty="0">
                <a:solidFill>
                  <a:schemeClr val="accent2">
                    <a:lumMod val="50000"/>
                  </a:schemeClr>
                </a:solidFill>
                <a:latin typeface="Times New Roman" pitchFamily="18" charset="0"/>
                <a:cs typeface="Times New Roman" pitchFamily="18" charset="0"/>
              </a:rPr>
              <a:t>          MEDŽIO MOZAIKAI </a:t>
            </a:r>
            <a:r>
              <a:rPr lang="en-US" sz="4000" b="1" i="1" dirty="0">
                <a:solidFill>
                  <a:schemeClr val="accent2">
                    <a:lumMod val="50000"/>
                  </a:schemeClr>
                </a:solidFill>
                <a:latin typeface="Times New Roman" pitchFamily="18" charset="0"/>
                <a:cs typeface="Times New Roman" pitchFamily="18" charset="0"/>
              </a:rPr>
              <a:t>    </a:t>
            </a:r>
            <a:r>
              <a:rPr lang="lt-LT" sz="4000" b="1" i="1" dirty="0">
                <a:solidFill>
                  <a:schemeClr val="accent2">
                    <a:lumMod val="50000"/>
                  </a:schemeClr>
                </a:solidFill>
                <a:latin typeface="Times New Roman" pitchFamily="18" charset="0"/>
                <a:cs typeface="Times New Roman" pitchFamily="18" charset="0"/>
              </a:rPr>
              <a:t>NAUDOJAMOS MEDŽIAGOS  </a:t>
            </a:r>
            <a:endParaRPr lang="en-US" sz="4000" b="1" i="1" dirty="0">
              <a:solidFill>
                <a:schemeClr val="accent2">
                  <a:lumMod val="50000"/>
                </a:schemeClr>
              </a:solidFill>
              <a:latin typeface="Times New Roman" pitchFamily="18" charset="0"/>
              <a:cs typeface="Times New Roman" pitchFamily="18" charset="0"/>
            </a:endParaRPr>
          </a:p>
        </p:txBody>
      </p:sp>
      <p:sp>
        <p:nvSpPr>
          <p:cNvPr id="3" name="TextBox 2"/>
          <p:cNvSpPr txBox="1"/>
          <p:nvPr/>
        </p:nvSpPr>
        <p:spPr>
          <a:xfrm>
            <a:off x="785786" y="1428736"/>
            <a:ext cx="7286675" cy="1938992"/>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Lukštas </a:t>
            </a:r>
            <a:r>
              <a:rPr lang="lt-LT" sz="2400" dirty="0">
                <a:latin typeface="Times New Roman" pitchFamily="18" charset="0"/>
                <a:cs typeface="Times New Roman" pitchFamily="18" charset="0"/>
              </a:rPr>
              <a:t>– plonas, ne storesnis kaip 7mm medienos lakštas. Tai ploni medienos lakštai gauti rotacinio, plokščiojo drožimo ar </a:t>
            </a:r>
            <a:r>
              <a:rPr lang="lt-LT" sz="2400" dirty="0" err="1">
                <a:latin typeface="Times New Roman" pitchFamily="18" charset="0"/>
                <a:cs typeface="Times New Roman" pitchFamily="18" charset="0"/>
              </a:rPr>
              <a:t>pjūklinio</a:t>
            </a:r>
            <a:r>
              <a:rPr lang="lt-LT" sz="2400" dirty="0">
                <a:latin typeface="Times New Roman" pitchFamily="18" charset="0"/>
                <a:cs typeface="Times New Roman" pitchFamily="18" charset="0"/>
              </a:rPr>
              <a:t> pjovimo būdais, naudojami statybinių medžiagų, baldų ar faneros gamybai.</a:t>
            </a:r>
            <a:endParaRPr lang="en-US" sz="2400" dirty="0">
              <a:latin typeface="Times New Roman" pitchFamily="18" charset="0"/>
              <a:cs typeface="Times New Roman" pitchFamily="18" charset="0"/>
            </a:endParaRPr>
          </a:p>
        </p:txBody>
      </p:sp>
      <p:sp>
        <p:nvSpPr>
          <p:cNvPr id="13314" name="AutoShape 2" descr="data:image/jpeg;base64,/9j/4AAQSkZJRgABAQAAAQABAAD/2wCEAAkGBhISEBUUExAWFBQQFBUQEBQVFxQUFRQUFBUVFBQVFRIXGyYeFxkjGRQUHy8gIycpLCwsFR4xNTAqNSYrLCkBCQoKDgwOFw8PGikcHB4pKSkpLCopKSksKSkpKSkpKSkpKSkpLCkpLCkpLCksKSwpKSkpKSksLCkpLCw1KSwsLP/AABEIAOEA4QMBIgACEQEDEQH/xAAcAAABBQEBAQAAAAAAAAAAAAAAAQIDBAYFBwj/xABJEAABAwEEBQcICAQFAwUAAAABAAIDEQQSITETQVFhcQUGIjJSgZEjM0JicqGxwQcUQ1NzktHwY4Ky4RVUdKLxNIPCFyREhLP/xAAaAQEAAwEBAQAAAAAAAAAAAAAAAQIEBQMG/8QAKhEBAAICAAUDAwQDAAAAAAAAAAECAxEEEiExQRMUUTJh8CMzQoEiUqH/2gAMAwEAAhEDEQA/APb0IQgEIQUAq9otTIxV7g0b/korfymyEdI4nqtGJPALkTTyyG9oWtGoyH5LLm4iMfSOsvWmLm6z2WLVy40+blY3aSK1VSS0vfm6N/BwaU28/wC8g4UCaY3H0IX8DRcu+W956y1RSsR0GjI9CVvsuvBN0/8AE7pI6e9Bhp9jI3ex1R4VSG00+2cN0jK/Jea57XE43Q71o3Y/kSxzE4MlJIzacHeCjLK43Gv9aIkOH8qbW9/FAzB6Mzd+9BO63vaaX3VGop8fK0vaCqOfVuJL2DM/aR7nDWFXkeRnjrBGsbQrRe8dpOWvw645ekGwqZvLj8ywLg6ZO029XjPljyicdPh3hzi2sUreXma2kLOtlSmWudVf3WWPKvoUaVvLcR1nwUjeVIj6XiszHLTJDjUq3vcnxCPb1axltjPpjxTxM3tDxWVvjUhg2nwV446Y7wp7ePlrAUqyzpD6JPiporQ7tngrxx8f6o9tPy0iFnmW+TtHvUzuUZBrBV442nmFZ4eztoXJj5TkpW6E9vK5rS54L0jjMU+VZwXdOiFQ/wATPYKFb3eL5R6VvhfQhC0vIKryjbhFGXnVkNp1BWXHBZ63WoTSRdgXpTvDMB71n4jL6dfu9MdOaVV8rmOBI0lplyGqMHZsCZaIo2Y2iV0jz6AOXcEkdquRvnIq+Z1yPbTIUTmRx2dmkl6cj8ccTXYAuLM7nct0RpG2Rp6ljqN+CV0Y12Mj2TipGTWuXEARNOVc08WK0f5kV7kP7VhJGPvo/EgKRlpr1bUDukb81OIrUMpY38aKKcy08pZWOGstzQMmZTF8d3ZLCfiAmyGoDnG+0dWaPB7dl4DMJLPdJOgkLH64n5HgCljJLiWDRzDzkR6kg14IFcTVpLgHu81M3qPHZeFXniwcQ2l0+Uj7J7bdrdyk0jbpcGnRONJotcTu2NgSm8DQGskYvRu1TRa2na6ilMOSZCCRdGGvVxTxKeyEnK0N0B8fUcC9vD0mdxIXKbO4693grRG0S7AkOwJwkO5ctldZUgA1lTyybdRs28JRLvC5okYEotTBqVdG3VE+8Jwn3jxXMbbB2VI21+qFGk7dIT7/AHqRs3Bc5toPZCkbK7YFXSdui2Xentk4LntkdsCkbI71VGk7dBr09rlRbIfVUjXnYPFVmErt9Cq39w8UKNDVIQkcvp3JUOVbXdbd1vDh/tJWevXWk9mzCn8xKu8o2gulIOTXFg4FhXPlPk3/AOnb7nFcTiMnPffiG/HXVYTNirLAzVFHpDx2+KSyME075X9WI3WVywzKkvUme7s2dtFTc4tsbGt605p+bNeD0SSW+a0PLYuiwGl5PPILBjJOa6zWifapxZomxsFXuFBx2qGLkIu6c8hqcaA0A3KD/g/wyD0bQR/MpWWGVuMVpvbnYhROsdhGBcPFDeR43YwTEEZY1HeFIHytkdcnZopRgx4wr3oc1zzopDdmZ0oJR6XegT3/ACNpbR3oP1E6qFNDHPBheaSxdOB+3YVINOcZbvSb5O1x7Rlep3pCwirWmro/L2d21mZal+s1uzEUveQtLfcCe/3JrqsB22V4c31onakCSNDg5rerI36xDuI67B8VmLVHceRqNHN4HH+3ctQ8XK0+wkEzPw5MHDguRzhsdGEj7GQt4skF5vvKvWdSiY6OaJSmSSlVm2japb4K9tbeeyaVTwuVZ8exNbKQqaW26zJKKX6yufFaAVKTgmkLJt6QW121UXCidHKqTC23SZK461O0E5lUoZQrAkTlNrbWDaVK1o2qiZSozOVExCdupdbtQuV9YKFXUJ29PUNqfRhNaUBpx1KZc7l19IhvezwvBd3LblpMudSN2iHAjfWhOZLC7vDwo6dAjbA9v5XFKDTuun8r6f8AknAYgfjs+a4Pd0pgSPxkO2zNPuQ1lZLK3ssvqOvRO+y/A0UsTqSNPYs1VKCWUh80s7urF0WV1UzKhbC+1uLnOLYQeiMid6a1h+rxRDO0OLnezWpU1pLpH6CI3WMFJHD4KNJDrLYmYEgnik/weJ/Ss8l1wxwPyTdBY4ui43jrOaQ8mMd07NJRwxpXPiFJ/ZzH6cGGUXZWYtPwIKjdK50V84TWU9PaWj9U6aYzR6RopNZz0hlln3KTTDSxyjqWlujfx1d6II5gdIQOpa47w2B4FUyF94xE/aNfZpfaGXwUWLYhts0/+0n9E+0dHS0+zlZM3g440RJYRUMrm5kkD95biFBam3oXjW+zg98Zp8lZdg8+raGuHCQJjG9Ufjx/NEsPpwcxRFwaiktTS17mkVofjioqjgtXeGdYD3DeniZpzCrtcdTk6/tamkp7mwpwkcFXFNRopWvcN6roWW2kHNPLAciqmlGsUTmganIlOGuBUzLVtVdr3Denacawq6SvsnB1p1AVQF05Gie1rtRqokXNGkVer0ijUD1uq4fOOXqt3XvB4C7az3OF1ZQNjB75GrqcVP6csuD64cx+R9l3ue1Sjrj8V/vjBUEhwO9r/e9oU1en/wB1/ujC47ehaeh/9V3ucnTOoJN1nY3xUf2fCzu97k60twk9mBnwqiEpfdfXVZ4BT2iMFE1jwxkLDR8w0kruy04/NOtLLxlH3k0cXgKpJHkl5aaOmk0LDsYwUcUQZpbNF0WxmQjrOpXigwsI0tm6LmYvZleAzwUsD5KUs7GhjDdvOwMjhn71EZqHTBtx8btHaGDIg0FUSkE7dLHM3qWgaOUb1XkaWwyM12eUPbwJqE6eO6ydgyje2aPg6hUloxfP/EgD0Bam1dONUkTZBxTZzevnt2Zru9tEoNXt9ayn3KNrui3/AErkSfMeudogf3pR1x+NKPFtVHIcD+HB8U+90x+PJ/SgxfLzA2UZ9KNru/JURJvrxXU509aE44xfAriCT9la69awzz3WL27wTtJvPeq4KcH/ALKkWb/ApQ4bwq19PD+KgWRIdvinX9o8FVEnBPa/io0LLXjaQpBMdoKqCXf4pQ9RpO1u/tb4Jwe3aQqgfxTxLvTSdrOkHaKVVtLvQo0PbFm+XfP/AJB773yWkWe5xso9h2h3+1pW/i/22bB9bkjLiGf75Cfknh2Nd87vAU+SZGOqPWiHuc5NacB+HOfFxXIbyyYMdugiH5nKS0Zv/Ghb3YKKY9F/4EZ8CnWs0024wyjhhVBIw9Nv+pf4huCihdRrCMxHO4ca4pZn3XPP3crZxvY4UJCQ9EkDExOLwO1FIOlRAoszX9EkgRxtLADShcK399CmyPqHE5vs9528g4FAgq0eT0zB5pzTQ3TjddwQ9hJLMNJLQPAyiibjQnuQE585X/LR1TnnpO3WUKKZ95ryPt3thiG1rczwS2uT/qHDU1kDd5/ZQOZgWbrKSox1W7rKfeU+0Gjpf4dnEfeUycUDx2YImd7iP1QOeMxus7fmljd0m75J3eAog9f/ALsbfysqVEx+DT/Dmf4khSMrztONn/BPvcuEHLs88j5WFvZgb78VwA5a8f0wz2n/AClNeTg9QXkoKuqnvpweoLyUPUJWL6UP/eKr3k4FBYEn7wSiRV76UOKjQsiROEqqhyW8o0LWl/eCFUvoTQ+gln+dLT0DsbJ/SVoFyuckdbO862Akd4ot+eN45Z8U6tDOs64/EZ/+ZTIcQ3fDLT8xSt64/GaPGNJYyKwbzLF7yuI6JWC9Qfe2Wg4gpInBxjJ6s8Rgf7TclFHJcjjfrs8hjf7JrmpHQC8+EmgkOms7tQccaBSgjJCAHEVMQMFobtZle7sEUu3W36Fv/TzZte0+g5K2VznXmgCdguyxnASty702Ig1EdKHrQSYUOu6VAc+LGroXtJzdE7ou3gVwqgx0YQW6CM4vJNZH7k24G+hNHubUtSNjxqyF73anSnAb6FEnaagEpbQNGjsses19KnehsNCyImtzy9od62dKppeQ/A6ac4CnUiG0Juhzha6pJv2qTVTMtqpCjptG21Sh3CNuScTfJ/izgN9iL/hNdaOtIBq0NmbrOokJHdCoGIgZom75X59+JQK2TJ2+aXupdb81G/BjvUgazveapz482D1LOP6n/NB6R3SzYexEM/cgyfPMf+7p2I2M9y4QYu9zkYXTXzlJUjg00XLDFrpP+MM9o6q4YnaNThn7onBn7yU7RpX0acI1YEe75pRGmxX0ScIlYEacI1GxX0SdoVYEf7onCNRtKsIkuhVoRpwi/eajZpU0G5Cu6L90QmzT2xQW6C/G9vaaQO8YKdIV1pjcaY4nXVhJuiXVzZJE4/0lMnBa2Smdnm0g9l1CV0ecFkpO8ap4iR7TCCue20C8yU4snZopfaGFSuFevLaYdKtuaIlJI9rZTXzVrbWuoOUTmADQTGlMYZdmzFIGiOsE2MbsYn7NmKc4PjbclZpovReMSAqrCckUE4NR5u0M2aqpzmucBUMnHouabr0yB4+ytAp93J8MUr4Dm6z0OsxO+ACAvBuuePd1h4pjnMdm6aTdSgO5LpgMNLM3c5pdRI+1bbU7uYUDy1wbSjbPHr7bhsTAA5ha3ycDcZHnB0m4JsYYTVsT5nanSVupZ3UIMzr7h5uBmQOqtEQdp8pbtAPJ2SPWScL1PBIKMwOIgGllPamd1W+KHOeHBzhWd4uxRjKNp1nYmi63Ct5kJ0kh+8mOTd+KkBcWipzjbjvllyHcCobZaxA0uOOha2Bu+WQmpSWm26Khe1zrlZpbgLvKkdEGmQAWO5wc8YnMiawuNHGeWoPSfXAcBRetMVreFJyVjpt2+dEVDEzXGyhO84mq4oZwK0HKD9LZBOetO4SN9mi4oZu8Fas9FZ+UdzcU4N/ZCkDdxCcPa9ynaqIR8E8R7ipA3gU7R+r4FRtKO7xTgzgpQ3iE8Df7lBpE2NPEfFShvBObFu8CoEIjT9GphHuKeGcVG1le5w96Fau8fBIo2PWkhSoK7jnuRzjsRdGHtFXwHSN3gdYeCypLAS12MFp6THamPOY3UK9AKxnLVhNnc6sd+zSm8QM43HOm6uK5/F4v5w1YL/xlTe50bbkzNJF6DxjTYkszAPMWkAdh/wDdLZg8DyEzXtONx+Y8USMJ69jrtLTRc9qSSRyO69njfvaQCodE0fZSs9k1ATNAwfYSt4Epwc0ZGdvvQKLQBlO8bntB96d9aP8AmY/y/wBk361stPdI1LecdcDvcgbJO04PtTnboxTuS2cHHQxXB6UsmdNyffkHpQs4UVeZ7D15nTHUxlQP+FIfEM2xOq53nrQ7IDWGlIJG0Dg3ycbqQs1zSn0qbKpZuqNLSKP0YW9Z53oc514G7SRwuwRjKJnadvohKWxS0e6OtXOaTIdTn6x3BeT87LGI5nAYUcRT1XVIXpEdtaJg1mIhdRzu049Y8FlvpLszb18DFw8bp/Rd7DH6NJ/O7j5J/WtH52X+Y8/1iyASHo2Rjoj3jolVw0bT+8lneYvKDhMYL1G2qgPtDFbnlazsEpawVo0XhvXMz15Mkx4b8U81IcwM2OTwx2wFPMTdYonCzjUV5bXRhm1iUNG8KYRO2pwvbFCUbR6ylDDtHelBGtqeAzYomUm6M9kJwi9VPbE3UVK2HY9RsQhu4qRrRtIU4hd2lII37lG0q9B2ikVq4/ckUbHpSEIXec4hUU8Ic0tOvDgpkFRMRMaHn/KNmbHIWy2dzTXB8eTht4qsJYhlLMN2K9AtlkEjSDhhgdiyVssNqjJvPju6nUw7zqXKzYJpO47N2PLFuk93PE7PvpvApfrQ+/lG8tT3zP12pg4BI20nVa2HiMFmewFoJymjfuc0Ao+ruP8A8eN29rkpjkd6EMo3EAqF8Lddme32SUEn1Y/5QfmTgJQPsoRrIpWir+T7M3DFDWM9GzvedRkOA4qQ6Ei8dEDLJ6Ur+q3eFR5S5REYLI3XpX+dl/8AEKS32mUi4KD1WZDiRmuezkt2/HFTGlZkzk4UB7kc+mtksl7W2hrxFFZZZizA66JvK7A6xyg+iCfDFd/B1wVn87uLl6Z5/PDyuF7muDmkhzCHMIzBGS9W5G5RifY2zHpPlNHjWHDAgj3ry8Nw7l2+afKzbPaAZQTE4gO9U5B9PDxWbicXqV3HeGrDfknXh6a7ktrhlmKqhaOQXtxbiNmtdPknlAuvOkIbG40iJ16q8Cu79WC40zp0GBuuB+SkZOVsLbyZG/Md4zXDtfIDxiw3gPEBPUhPLKkyYKUNB1Ks6Ig4gjip4oirbV0lFlBSixhSRsUlVOjaD6sRkU647aptMBrTTOFSdJMo5In6bchV2tp6OhCF9E5YQhCAoo57O17S1zQQcwclIhJGetXNSMAmJjQdQdkuLPyZaG52NjgOzit1RFFlvwtLdXtXNaHm0sbB1rLIz2ap8TQepLMNxBK9GLU24Ng8AvL2f3X9x9mGHJ9ophI8/wAoU0XJFo133124BbUhCn2cfKPcSycPIMoOEYA4qdvN+UnENpxxWloiit7Sivr2ee85LC6J7A4jpNOW4rkzPiFntBlcR5OjABXE4LSc+vOx+yVjOXMbNIPZ/qXUx1iuKIhzr2m2WZljm2WDtvP8qcYbPsedWxKLO7YU8WR2xeL127vIfLrCY4ZSWwxirCcTUZBxW55M5ad0RLgJSdGB6LAM3bta8qFhOwLZ8yOT5bQJozJixjQxxxIaSQWjisHEcLzRNqteHPrpZ6JDA1zQ4PDgciMlK2Bg1FY4TTWV+RZtacWiNuAA1VJXXsfPDISR44AltKVIJPhguTbDMeGmZt4nbtSWdrsDGDx/Vc2082mnFhubs1Ul+kOyjAB7qblWk+kmP0YHniQpil3nEyfPzatAyc1w3ZqjJyfI3rMf4YIk+kp/owAcSqsn0jWg9VkY969IrbyvFrJsB6J96eJtgC5cnPO1O2fys/sqz7dapNTzXYw/orRjmVuf5d/TcELPaC1diX8p/RCn0pOeHs6EIXbYAhCEAhCEAhCEAhCEAhCEAgoQgxPPs+Vj9grI8oeZk/l+K1vPzz0fsH4rJW/zL/5fitdfoYrfuOCEIQqPQLc/RSPKz+wz+orDLdfRV52f2Gf1FRbstTu9CtFma8Ue0OGwiq4dq5mQuqWktONNYxNXeNFoqIostqVt3hpi0x2Yf/0yYXEuncamtA2isw/RpZRm57j7VFr6IoqxipHhPPZnYeYdjb9kTxcSr0PNmytys7O9oK6iFeKRHhXcq0fJ0QyiYODQp2sAyAHBOQp1BsUQhCaQEIQpAhCEAhCEAhCEAhCEAhCEAhCQoMTz889H7BWSt3mX93xWr5+eej9g/FZO3eZk7vitdfoYrfuOEhKEKr0It39FI8pP7DPiVhVu/op85P7LPiVW3Zavd6MhCF4PcIQhAIQhAIQhAIQhAIQhAIQhAIQhAIQhAIQhAIQhAJEqRBhufh8uz2PmsnbfMv7vitrz25LnkkY+OIyNa0tcG5rE291I5A5rmnAUINc1qrMcjHeJ59uKEJ0UT3dWN7uDT+iv2fm5bH9WyScTQKu4X1LnVW7+irr2jgz4lcaz/R9bn+gxg9YmvuWz5lc05bGZDI9rtIGgBtcKVzqqWmNL1rO2rCVCF5PYIQhAIQhAIQhAIQhAIQhAIQhAIQhAIQhAIQhAIQhAIQhAFZbnPm32v1QhXq87utyT1O5dIZIQolapUBCFWVoCEIQCEIQCEIQCEIQKhCE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hISEBUUExAWFBQQFBUQEBQVFxQUFRQUFBUVFBQVFRIXGyYeFxkjGRQUHy8gIycpLCwsFR4xNTAqNSYrLCkBCQoKDgwOFw8PGikcHB4pKSkpLCopKSksKSkpKSkpKSkpKSkpLCkpLCkpLCksKSwpKSkpKSksLCkpLCw1KSwsLP/AABEIAOEA4QMBIgACEQEDEQH/xAAcAAABBQEBAQAAAAAAAAAAAAAAAQIDBAYFBwj/xABJEAABAwEEBQcICAQFAwUAAAABAAIDEQQSITETQVFhcQUGIjJSgZEjM0JicqGxwQcUQ1NzktHwY4Ky4RVUdKLxNIPCFyREhLP/xAAaAQEAAwEBAQAAAAAAAAAAAAAAAQIEBQMG/8QAKhEBAAICAAUDAwQDAAAAAAAAAAECAxEEEiExQRMUUTJh8CMzQoEiUqH/2gAMAwEAAhEDEQA/APb0IQgEIQUAq9otTIxV7g0b/korfymyEdI4nqtGJPALkTTyyG9oWtGoyH5LLm4iMfSOsvWmLm6z2WLVy40+blY3aSK1VSS0vfm6N/BwaU28/wC8g4UCaY3H0IX8DRcu+W956y1RSsR0GjI9CVvsuvBN0/8AE7pI6e9Bhp9jI3ex1R4VSG00+2cN0jK/Jea57XE43Q71o3Y/kSxzE4MlJIzacHeCjLK43Gv9aIkOH8qbW9/FAzB6Mzd+9BO63vaaX3VGop8fK0vaCqOfVuJL2DM/aR7nDWFXkeRnjrBGsbQrRe8dpOWvw645ekGwqZvLj8ywLg6ZO029XjPljyicdPh3hzi2sUreXma2kLOtlSmWudVf3WWPKvoUaVvLcR1nwUjeVIj6XiszHLTJDjUq3vcnxCPb1axltjPpjxTxM3tDxWVvjUhg2nwV446Y7wp7ePlrAUqyzpD6JPiporQ7tngrxx8f6o9tPy0iFnmW+TtHvUzuUZBrBV442nmFZ4eztoXJj5TkpW6E9vK5rS54L0jjMU+VZwXdOiFQ/wATPYKFb3eL5R6VvhfQhC0vIKryjbhFGXnVkNp1BWXHBZ63WoTSRdgXpTvDMB71n4jL6dfu9MdOaVV8rmOBI0lplyGqMHZsCZaIo2Y2iV0jz6AOXcEkdquRvnIq+Z1yPbTIUTmRx2dmkl6cj8ccTXYAuLM7nct0RpG2Rp6ljqN+CV0Y12Mj2TipGTWuXEARNOVc08WK0f5kV7kP7VhJGPvo/EgKRlpr1bUDukb81OIrUMpY38aKKcy08pZWOGstzQMmZTF8d3ZLCfiAmyGoDnG+0dWaPB7dl4DMJLPdJOgkLH64n5HgCljJLiWDRzDzkR6kg14IFcTVpLgHu81M3qPHZeFXniwcQ2l0+Uj7J7bdrdyk0jbpcGnRONJotcTu2NgSm8DQGskYvRu1TRa2na6ilMOSZCCRdGGvVxTxKeyEnK0N0B8fUcC9vD0mdxIXKbO4693grRG0S7AkOwJwkO5ctldZUgA1lTyybdRs28JRLvC5okYEotTBqVdG3VE+8Jwn3jxXMbbB2VI21+qFGk7dIT7/AHqRs3Bc5toPZCkbK7YFXSdui2Xentk4LntkdsCkbI71VGk7dBr09rlRbIfVUjXnYPFVmErt9Cq39w8UKNDVIQkcvp3JUOVbXdbd1vDh/tJWevXWk9mzCn8xKu8o2gulIOTXFg4FhXPlPk3/AOnb7nFcTiMnPffiG/HXVYTNirLAzVFHpDx2+KSyME075X9WI3WVywzKkvUme7s2dtFTc4tsbGt605p+bNeD0SSW+a0PLYuiwGl5PPILBjJOa6zWifapxZomxsFXuFBx2qGLkIu6c8hqcaA0A3KD/g/wyD0bQR/MpWWGVuMVpvbnYhROsdhGBcPFDeR43YwTEEZY1HeFIHytkdcnZopRgx4wr3oc1zzopDdmZ0oJR6XegT3/ACNpbR3oP1E6qFNDHPBheaSxdOB+3YVINOcZbvSb5O1x7Rlep3pCwirWmro/L2d21mZal+s1uzEUveQtLfcCe/3JrqsB22V4c31onakCSNDg5rerI36xDuI67B8VmLVHceRqNHN4HH+3ctQ8XK0+wkEzPw5MHDguRzhsdGEj7GQt4skF5vvKvWdSiY6OaJSmSSlVm2japb4K9tbeeyaVTwuVZ8exNbKQqaW26zJKKX6yufFaAVKTgmkLJt6QW121UXCidHKqTC23SZK461O0E5lUoZQrAkTlNrbWDaVK1o2qiZSozOVExCdupdbtQuV9YKFXUJ29PUNqfRhNaUBpx1KZc7l19IhvezwvBd3LblpMudSN2iHAjfWhOZLC7vDwo6dAjbA9v5XFKDTuun8r6f8AknAYgfjs+a4Pd0pgSPxkO2zNPuQ1lZLK3ssvqOvRO+y/A0UsTqSNPYs1VKCWUh80s7urF0WV1UzKhbC+1uLnOLYQeiMid6a1h+rxRDO0OLnezWpU1pLpH6CI3WMFJHD4KNJDrLYmYEgnik/weJ/Ss8l1wxwPyTdBY4ui43jrOaQ8mMd07NJRwxpXPiFJ/ZzH6cGGUXZWYtPwIKjdK50V84TWU9PaWj9U6aYzR6RopNZz0hlln3KTTDSxyjqWlujfx1d6II5gdIQOpa47w2B4FUyF94xE/aNfZpfaGXwUWLYhts0/+0n9E+0dHS0+zlZM3g440RJYRUMrm5kkD95biFBam3oXjW+zg98Zp8lZdg8+raGuHCQJjG9Ufjx/NEsPpwcxRFwaiktTS17mkVofjioqjgtXeGdYD3DeniZpzCrtcdTk6/tamkp7mwpwkcFXFNRopWvcN6roWW2kHNPLAciqmlGsUTmganIlOGuBUzLVtVdr3Denacawq6SvsnB1p1AVQF05Gie1rtRqokXNGkVer0ijUD1uq4fOOXqt3XvB4C7az3OF1ZQNjB75GrqcVP6csuD64cx+R9l3ue1Sjrj8V/vjBUEhwO9r/e9oU1en/wB1/ujC47ehaeh/9V3ucnTOoJN1nY3xUf2fCzu97k60twk9mBnwqiEpfdfXVZ4BT2iMFE1jwxkLDR8w0kruy04/NOtLLxlH3k0cXgKpJHkl5aaOmk0LDsYwUcUQZpbNF0WxmQjrOpXigwsI0tm6LmYvZleAzwUsD5KUs7GhjDdvOwMjhn71EZqHTBtx8btHaGDIg0FUSkE7dLHM3qWgaOUb1XkaWwyM12eUPbwJqE6eO6ydgyje2aPg6hUloxfP/EgD0Bam1dONUkTZBxTZzevnt2Zru9tEoNXt9ayn3KNrui3/AErkSfMeudogf3pR1x+NKPFtVHIcD+HB8U+90x+PJ/SgxfLzA2UZ9KNru/JURJvrxXU509aE44xfAriCT9la69awzz3WL27wTtJvPeq4KcH/ALKkWb/ApQ4bwq19PD+KgWRIdvinX9o8FVEnBPa/io0LLXjaQpBMdoKqCXf4pQ9RpO1u/tb4Jwe3aQqgfxTxLvTSdrOkHaKVVtLvQo0PbFm+XfP/AJB773yWkWe5xso9h2h3+1pW/i/22bB9bkjLiGf75Cfknh2Nd87vAU+SZGOqPWiHuc5NacB+HOfFxXIbyyYMdugiH5nKS0Zv/Ghb3YKKY9F/4EZ8CnWs0024wyjhhVBIw9Nv+pf4huCihdRrCMxHO4ca4pZn3XPP3crZxvY4UJCQ9EkDExOLwO1FIOlRAoszX9EkgRxtLADShcK399CmyPqHE5vs9528g4FAgq0eT0zB5pzTQ3TjddwQ9hJLMNJLQPAyiibjQnuQE585X/LR1TnnpO3WUKKZ95ryPt3thiG1rczwS2uT/qHDU1kDd5/ZQOZgWbrKSox1W7rKfeU+0Gjpf4dnEfeUycUDx2YImd7iP1QOeMxus7fmljd0m75J3eAog9f/ALsbfysqVEx+DT/Dmf4khSMrztONn/BPvcuEHLs88j5WFvZgb78VwA5a8f0wz2n/AClNeTg9QXkoKuqnvpweoLyUPUJWL6UP/eKr3k4FBYEn7wSiRV76UOKjQsiROEqqhyW8o0LWl/eCFUvoTQ+gln+dLT0DsbJ/SVoFyuckdbO862Akd4ot+eN45Z8U6tDOs64/EZ/+ZTIcQ3fDLT8xSt64/GaPGNJYyKwbzLF7yuI6JWC9Qfe2Wg4gpInBxjJ6s8Rgf7TclFHJcjjfrs8hjf7JrmpHQC8+EmgkOms7tQccaBSgjJCAHEVMQMFobtZle7sEUu3W36Fv/TzZte0+g5K2VznXmgCdguyxnASty702Ig1EdKHrQSYUOu6VAc+LGroXtJzdE7ou3gVwqgx0YQW6CM4vJNZH7k24G+hNHubUtSNjxqyF73anSnAb6FEnaagEpbQNGjsses19KnehsNCyImtzy9od62dKppeQ/A6ac4CnUiG0Juhzha6pJv2qTVTMtqpCjptG21Sh3CNuScTfJ/izgN9iL/hNdaOtIBq0NmbrOokJHdCoGIgZom75X59+JQK2TJ2+aXupdb81G/BjvUgazveapz482D1LOP6n/NB6R3SzYexEM/cgyfPMf+7p2I2M9y4QYu9zkYXTXzlJUjg00XLDFrpP+MM9o6q4YnaNThn7onBn7yU7RpX0acI1YEe75pRGmxX0ScIlYEacI1GxX0SdoVYEf7onCNRtKsIkuhVoRpwi/eajZpU0G5Cu6L90QmzT2xQW6C/G9vaaQO8YKdIV1pjcaY4nXVhJuiXVzZJE4/0lMnBa2Smdnm0g9l1CV0ecFkpO8ap4iR7TCCue20C8yU4snZopfaGFSuFevLaYdKtuaIlJI9rZTXzVrbWuoOUTmADQTGlMYZdmzFIGiOsE2MbsYn7NmKc4PjbclZpovReMSAqrCckUE4NR5u0M2aqpzmucBUMnHouabr0yB4+ytAp93J8MUr4Dm6z0OsxO+ACAvBuuePd1h4pjnMdm6aTdSgO5LpgMNLM3c5pdRI+1bbU7uYUDy1wbSjbPHr7bhsTAA5ha3ycDcZHnB0m4JsYYTVsT5nanSVupZ3UIMzr7h5uBmQOqtEQdp8pbtAPJ2SPWScL1PBIKMwOIgGllPamd1W+KHOeHBzhWd4uxRjKNp1nYmi63Ct5kJ0kh+8mOTd+KkBcWipzjbjvllyHcCobZaxA0uOOha2Bu+WQmpSWm26Khe1zrlZpbgLvKkdEGmQAWO5wc8YnMiawuNHGeWoPSfXAcBRetMVreFJyVjpt2+dEVDEzXGyhO84mq4oZwK0HKD9LZBOetO4SN9mi4oZu8Fas9FZ+UdzcU4N/ZCkDdxCcPa9ynaqIR8E8R7ipA3gU7R+r4FRtKO7xTgzgpQ3iE8Df7lBpE2NPEfFShvBObFu8CoEIjT9GphHuKeGcVG1le5w96Fau8fBIo2PWkhSoK7jnuRzjsRdGHtFXwHSN3gdYeCypLAS12MFp6THamPOY3UK9AKxnLVhNnc6sd+zSm8QM43HOm6uK5/F4v5w1YL/xlTe50bbkzNJF6DxjTYkszAPMWkAdh/wDdLZg8DyEzXtONx+Y8USMJ69jrtLTRc9qSSRyO69njfvaQCodE0fZSs9k1ATNAwfYSt4Epwc0ZGdvvQKLQBlO8bntB96d9aP8AmY/y/wBk361stPdI1LecdcDvcgbJO04PtTnboxTuS2cHHQxXB6UsmdNyffkHpQs4UVeZ7D15nTHUxlQP+FIfEM2xOq53nrQ7IDWGlIJG0Dg3ycbqQs1zSn0qbKpZuqNLSKP0YW9Z53oc514G7SRwuwRjKJnadvohKWxS0e6OtXOaTIdTn6x3BeT87LGI5nAYUcRT1XVIXpEdtaJg1mIhdRzu049Y8FlvpLszb18DFw8bp/Rd7DH6NJ/O7j5J/WtH52X+Y8/1iyASHo2Rjoj3jolVw0bT+8lneYvKDhMYL1G2qgPtDFbnlazsEpawVo0XhvXMz15Mkx4b8U81IcwM2OTwx2wFPMTdYonCzjUV5bXRhm1iUNG8KYRO2pwvbFCUbR6ylDDtHelBGtqeAzYomUm6M9kJwi9VPbE3UVK2HY9RsQhu4qRrRtIU4hd2lII37lG0q9B2ikVq4/ckUbHpSEIXec4hUU8Ic0tOvDgpkFRMRMaHn/KNmbHIWy2dzTXB8eTht4qsJYhlLMN2K9AtlkEjSDhhgdiyVssNqjJvPju6nUw7zqXKzYJpO47N2PLFuk93PE7PvpvApfrQ+/lG8tT3zP12pg4BI20nVa2HiMFmewFoJymjfuc0Ao+ruP8A8eN29rkpjkd6EMo3EAqF8Lddme32SUEn1Y/5QfmTgJQPsoRrIpWir+T7M3DFDWM9GzvedRkOA4qQ6Ei8dEDLJ6Ur+q3eFR5S5REYLI3XpX+dl/8AEKS32mUi4KD1WZDiRmuezkt2/HFTGlZkzk4UB7kc+mtksl7W2hrxFFZZZizA66JvK7A6xyg+iCfDFd/B1wVn87uLl6Z5/PDyuF7muDmkhzCHMIzBGS9W5G5RifY2zHpPlNHjWHDAgj3ry8Nw7l2+afKzbPaAZQTE4gO9U5B9PDxWbicXqV3HeGrDfknXh6a7ktrhlmKqhaOQXtxbiNmtdPknlAuvOkIbG40iJ16q8Cu79WC40zp0GBuuB+SkZOVsLbyZG/Md4zXDtfIDxiw3gPEBPUhPLKkyYKUNB1Ks6Ig4gjip4oirbV0lFlBSixhSRsUlVOjaD6sRkU647aptMBrTTOFSdJMo5In6bchV2tp6OhCF9E5YQhCAoo57O17S1zQQcwclIhJGetXNSMAmJjQdQdkuLPyZaG52NjgOzit1RFFlvwtLdXtXNaHm0sbB1rLIz2ap8TQepLMNxBK9GLU24Ng8AvL2f3X9x9mGHJ9ophI8/wAoU0XJFo133124BbUhCn2cfKPcSycPIMoOEYA4qdvN+UnENpxxWloiit7Sivr2ee85LC6J7A4jpNOW4rkzPiFntBlcR5OjABXE4LSc+vOx+yVjOXMbNIPZ/qXUx1iuKIhzr2m2WZljm2WDtvP8qcYbPsedWxKLO7YU8WR2xeL127vIfLrCY4ZSWwxirCcTUZBxW55M5ad0RLgJSdGB6LAM3bta8qFhOwLZ8yOT5bQJozJixjQxxxIaSQWjisHEcLzRNqteHPrpZ6JDA1zQ4PDgciMlK2Bg1FY4TTWV+RZtacWiNuAA1VJXXsfPDISR44AltKVIJPhguTbDMeGmZt4nbtSWdrsDGDx/Vc2082mnFhubs1Ul+kOyjAB7qblWk+kmP0YHniQpil3nEyfPzatAyc1w3ZqjJyfI3rMf4YIk+kp/owAcSqsn0jWg9VkY969IrbyvFrJsB6J96eJtgC5cnPO1O2fys/sqz7dapNTzXYw/orRjmVuf5d/TcELPaC1diX8p/RCn0pOeHs6EIXbYAhCEAhCEAhCEAhCEAhCEAgoQgxPPs+Vj9grI8oeZk/l+K1vPzz0fsH4rJW/zL/5fitdfoYrfuOCEIQqPQLc/RSPKz+wz+orDLdfRV52f2Gf1FRbstTu9CtFma8Ue0OGwiq4dq5mQuqWktONNYxNXeNFoqIostqVt3hpi0x2Yf/0yYXEuncamtA2isw/RpZRm57j7VFr6IoqxipHhPPZnYeYdjb9kTxcSr0PNmytys7O9oK6iFeKRHhXcq0fJ0QyiYODQp2sAyAHBOQp1BsUQhCaQEIQpAhCEAhCEAhCEAhCEAhCEAhCQoMTz889H7BWSt3mX93xWr5+eej9g/FZO3eZk7vitdfoYrfuOEhKEKr0It39FI8pP7DPiVhVu/op85P7LPiVW3Zavd6MhCF4PcIQhAIQhAIQhAIQhAIQhAIQhAIQhAIQhAIQhAIQhAJEqRBhufh8uz2PmsnbfMv7vitrz25LnkkY+OIyNa0tcG5rE291I5A5rmnAUINc1qrMcjHeJ59uKEJ0UT3dWN7uDT+iv2fm5bH9WyScTQKu4X1LnVW7+irr2jgz4lcaz/R9bn+gxg9YmvuWz5lc05bGZDI9rtIGgBtcKVzqqWmNL1rO2rCVCF5PYIQhAIQhAIQhAIQhAIQhAIQhAIQhAIQhAIQhAIQhAIQhAFZbnPm32v1QhXq87utyT1O5dIZIQolapUBCFWVoCEIQCEIQCEIQCEIQKhCE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ISEBUUExAWFBQQFBUQEBQVFxQUFRQUFBUVFBQVFRIXGyYeFxkjGRQUHy8gIycpLCwsFR4xNTAqNSYrLCkBCQoKDgwOFw8PGikcHB4pKSkpLCopKSksKSkpKSkpKSkpKSkpLCkpLCkpLCksKSwpKSkpKSksLCkpLCw1KSwsLP/AABEIAOEA4QMBIgACEQEDEQH/xAAcAAABBQEBAQAAAAAAAAAAAAAAAQIDBAYFBwj/xABJEAABAwEEBQcICAQFAwUAAAABAAIDEQQSITETQVFhcQUGIjJSgZEjM0JicqGxwQcUQ1NzktHwY4Ky4RVUdKLxNIPCFyREhLP/xAAaAQEAAwEBAQAAAAAAAAAAAAAAAQIEBQMG/8QAKhEBAAICAAUDAwQDAAAAAAAAAAECAxEEEiExQRMUUTJh8CMzQoEiUqH/2gAMAwEAAhEDEQA/APb0IQgEIQUAq9otTIxV7g0b/korfymyEdI4nqtGJPALkTTyyG9oWtGoyH5LLm4iMfSOsvWmLm6z2WLVy40+blY3aSK1VSS0vfm6N/BwaU28/wC8g4UCaY3H0IX8DRcu+W956y1RSsR0GjI9CVvsuvBN0/8AE7pI6e9Bhp9jI3ex1R4VSG00+2cN0jK/Jea57XE43Q71o3Y/kSxzE4MlJIzacHeCjLK43Gv9aIkOH8qbW9/FAzB6Mzd+9BO63vaaX3VGop8fK0vaCqOfVuJL2DM/aR7nDWFXkeRnjrBGsbQrRe8dpOWvw645ekGwqZvLj8ywLg6ZO029XjPljyicdPh3hzi2sUreXma2kLOtlSmWudVf3WWPKvoUaVvLcR1nwUjeVIj6XiszHLTJDjUq3vcnxCPb1axltjPpjxTxM3tDxWVvjUhg2nwV446Y7wp7ePlrAUqyzpD6JPiporQ7tngrxx8f6o9tPy0iFnmW+TtHvUzuUZBrBV442nmFZ4eztoXJj5TkpW6E9vK5rS54L0jjMU+VZwXdOiFQ/wATPYKFb3eL5R6VvhfQhC0vIKryjbhFGXnVkNp1BWXHBZ63WoTSRdgXpTvDMB71n4jL6dfu9MdOaVV8rmOBI0lplyGqMHZsCZaIo2Y2iV0jz6AOXcEkdquRvnIq+Z1yPbTIUTmRx2dmkl6cj8ccTXYAuLM7nct0RpG2Rp6ljqN+CV0Y12Mj2TipGTWuXEARNOVc08WK0f5kV7kP7VhJGPvo/EgKRlpr1bUDukb81OIrUMpY38aKKcy08pZWOGstzQMmZTF8d3ZLCfiAmyGoDnG+0dWaPB7dl4DMJLPdJOgkLH64n5HgCljJLiWDRzDzkR6kg14IFcTVpLgHu81M3qPHZeFXniwcQ2l0+Uj7J7bdrdyk0jbpcGnRONJotcTu2NgSm8DQGskYvRu1TRa2na6ilMOSZCCRdGGvVxTxKeyEnK0N0B8fUcC9vD0mdxIXKbO4693grRG0S7AkOwJwkO5ctldZUgA1lTyybdRs28JRLvC5okYEotTBqVdG3VE+8Jwn3jxXMbbB2VI21+qFGk7dIT7/AHqRs3Bc5toPZCkbK7YFXSdui2Xentk4LntkdsCkbI71VGk7dBr09rlRbIfVUjXnYPFVmErt9Cq39w8UKNDVIQkcvp3JUOVbXdbd1vDh/tJWevXWk9mzCn8xKu8o2gulIOTXFg4FhXPlPk3/AOnb7nFcTiMnPffiG/HXVYTNirLAzVFHpDx2+KSyME075X9WI3WVywzKkvUme7s2dtFTc4tsbGt605p+bNeD0SSW+a0PLYuiwGl5PPILBjJOa6zWifapxZomxsFXuFBx2qGLkIu6c8hqcaA0A3KD/g/wyD0bQR/MpWWGVuMVpvbnYhROsdhGBcPFDeR43YwTEEZY1HeFIHytkdcnZopRgx4wr3oc1zzopDdmZ0oJR6XegT3/ACNpbR3oP1E6qFNDHPBheaSxdOB+3YVINOcZbvSb5O1x7Rlep3pCwirWmro/L2d21mZal+s1uzEUveQtLfcCe/3JrqsB22V4c31onakCSNDg5rerI36xDuI67B8VmLVHceRqNHN4HH+3ctQ8XK0+wkEzPw5MHDguRzhsdGEj7GQt4skF5vvKvWdSiY6OaJSmSSlVm2japb4K9tbeeyaVTwuVZ8exNbKQqaW26zJKKX6yufFaAVKTgmkLJt6QW121UXCidHKqTC23SZK461O0E5lUoZQrAkTlNrbWDaVK1o2qiZSozOVExCdupdbtQuV9YKFXUJ29PUNqfRhNaUBpx1KZc7l19IhvezwvBd3LblpMudSN2iHAjfWhOZLC7vDwo6dAjbA9v5XFKDTuun8r6f8AknAYgfjs+a4Pd0pgSPxkO2zNPuQ1lZLK3ssvqOvRO+y/A0UsTqSNPYs1VKCWUh80s7urF0WV1UzKhbC+1uLnOLYQeiMid6a1h+rxRDO0OLnezWpU1pLpH6CI3WMFJHD4KNJDrLYmYEgnik/weJ/Ss8l1wxwPyTdBY4ui43jrOaQ8mMd07NJRwxpXPiFJ/ZzH6cGGUXZWYtPwIKjdK50V84TWU9PaWj9U6aYzR6RopNZz0hlln3KTTDSxyjqWlujfx1d6II5gdIQOpa47w2B4FUyF94xE/aNfZpfaGXwUWLYhts0/+0n9E+0dHS0+zlZM3g440RJYRUMrm5kkD95biFBam3oXjW+zg98Zp8lZdg8+raGuHCQJjG9Ufjx/NEsPpwcxRFwaiktTS17mkVofjioqjgtXeGdYD3DeniZpzCrtcdTk6/tamkp7mwpwkcFXFNRopWvcN6roWW2kHNPLAciqmlGsUTmganIlOGuBUzLVtVdr3Denacawq6SvsnB1p1AVQF05Gie1rtRqokXNGkVer0ijUD1uq4fOOXqt3XvB4C7az3OF1ZQNjB75GrqcVP6csuD64cx+R9l3ue1Sjrj8V/vjBUEhwO9r/e9oU1en/wB1/ujC47ehaeh/9V3ucnTOoJN1nY3xUf2fCzu97k60twk9mBnwqiEpfdfXVZ4BT2iMFE1jwxkLDR8w0kruy04/NOtLLxlH3k0cXgKpJHkl5aaOmk0LDsYwUcUQZpbNF0WxmQjrOpXigwsI0tm6LmYvZleAzwUsD5KUs7GhjDdvOwMjhn71EZqHTBtx8btHaGDIg0FUSkE7dLHM3qWgaOUb1XkaWwyM12eUPbwJqE6eO6ydgyje2aPg6hUloxfP/EgD0Bam1dONUkTZBxTZzevnt2Zru9tEoNXt9ayn3KNrui3/AErkSfMeudogf3pR1x+NKPFtVHIcD+HB8U+90x+PJ/SgxfLzA2UZ9KNru/JURJvrxXU509aE44xfAriCT9la69awzz3WL27wTtJvPeq4KcH/ALKkWb/ApQ4bwq19PD+KgWRIdvinX9o8FVEnBPa/io0LLXjaQpBMdoKqCXf4pQ9RpO1u/tb4Jwe3aQqgfxTxLvTSdrOkHaKVVtLvQo0PbFm+XfP/AJB773yWkWe5xso9h2h3+1pW/i/22bB9bkjLiGf75Cfknh2Nd87vAU+SZGOqPWiHuc5NacB+HOfFxXIbyyYMdugiH5nKS0Zv/Ghb3YKKY9F/4EZ8CnWs0024wyjhhVBIw9Nv+pf4huCihdRrCMxHO4ca4pZn3XPP3crZxvY4UJCQ9EkDExOLwO1FIOlRAoszX9EkgRxtLADShcK399CmyPqHE5vs9528g4FAgq0eT0zB5pzTQ3TjddwQ9hJLMNJLQPAyiibjQnuQE585X/LR1TnnpO3WUKKZ95ryPt3thiG1rczwS2uT/qHDU1kDd5/ZQOZgWbrKSox1W7rKfeU+0Gjpf4dnEfeUycUDx2YImd7iP1QOeMxus7fmljd0m75J3eAog9f/ALsbfysqVEx+DT/Dmf4khSMrztONn/BPvcuEHLs88j5WFvZgb78VwA5a8f0wz2n/AClNeTg9QXkoKuqnvpweoLyUPUJWL6UP/eKr3k4FBYEn7wSiRV76UOKjQsiROEqqhyW8o0LWl/eCFUvoTQ+gln+dLT0DsbJ/SVoFyuckdbO862Akd4ot+eN45Z8U6tDOs64/EZ/+ZTIcQ3fDLT8xSt64/GaPGNJYyKwbzLF7yuI6JWC9Qfe2Wg4gpInBxjJ6s8Rgf7TclFHJcjjfrs8hjf7JrmpHQC8+EmgkOms7tQccaBSgjJCAHEVMQMFobtZle7sEUu3W36Fv/TzZte0+g5K2VznXmgCdguyxnASty702Ig1EdKHrQSYUOu6VAc+LGroXtJzdE7ou3gVwqgx0YQW6CM4vJNZH7k24G+hNHubUtSNjxqyF73anSnAb6FEnaagEpbQNGjsses19KnehsNCyImtzy9od62dKppeQ/A6ac4CnUiG0Juhzha6pJv2qTVTMtqpCjptG21Sh3CNuScTfJ/izgN9iL/hNdaOtIBq0NmbrOokJHdCoGIgZom75X59+JQK2TJ2+aXupdb81G/BjvUgazveapz482D1LOP6n/NB6R3SzYexEM/cgyfPMf+7p2I2M9y4QYu9zkYXTXzlJUjg00XLDFrpP+MM9o6q4YnaNThn7onBn7yU7RpX0acI1YEe75pRGmxX0ScIlYEacI1GxX0SdoVYEf7onCNRtKsIkuhVoRpwi/eajZpU0G5Cu6L90QmzT2xQW6C/G9vaaQO8YKdIV1pjcaY4nXVhJuiXVzZJE4/0lMnBa2Smdnm0g9l1CV0ecFkpO8ap4iR7TCCue20C8yU4snZopfaGFSuFevLaYdKtuaIlJI9rZTXzVrbWuoOUTmADQTGlMYZdmzFIGiOsE2MbsYn7NmKc4PjbclZpovReMSAqrCckUE4NR5u0M2aqpzmucBUMnHouabr0yB4+ytAp93J8MUr4Dm6z0OsxO+ACAvBuuePd1h4pjnMdm6aTdSgO5LpgMNLM3c5pdRI+1bbU7uYUDy1wbSjbPHr7bhsTAA5ha3ycDcZHnB0m4JsYYTVsT5nanSVupZ3UIMzr7h5uBmQOqtEQdp8pbtAPJ2SPWScL1PBIKMwOIgGllPamd1W+KHOeHBzhWd4uxRjKNp1nYmi63Ct5kJ0kh+8mOTd+KkBcWipzjbjvllyHcCobZaxA0uOOha2Bu+WQmpSWm26Khe1zrlZpbgLvKkdEGmQAWO5wc8YnMiawuNHGeWoPSfXAcBRetMVreFJyVjpt2+dEVDEzXGyhO84mq4oZwK0HKD9LZBOetO4SN9mi4oZu8Fas9FZ+UdzcU4N/ZCkDdxCcPa9ynaqIR8E8R7ipA3gU7R+r4FRtKO7xTgzgpQ3iE8Df7lBpE2NPEfFShvBObFu8CoEIjT9GphHuKeGcVG1le5w96Fau8fBIo2PWkhSoK7jnuRzjsRdGHtFXwHSN3gdYeCypLAS12MFp6THamPOY3UK9AKxnLVhNnc6sd+zSm8QM43HOm6uK5/F4v5w1YL/xlTe50bbkzNJF6DxjTYkszAPMWkAdh/wDdLZg8DyEzXtONx+Y8USMJ69jrtLTRc9qSSRyO69njfvaQCodE0fZSs9k1ATNAwfYSt4Epwc0ZGdvvQKLQBlO8bntB96d9aP8AmY/y/wBk361stPdI1LecdcDvcgbJO04PtTnboxTuS2cHHQxXB6UsmdNyffkHpQs4UVeZ7D15nTHUxlQP+FIfEM2xOq53nrQ7IDWGlIJG0Dg3ycbqQs1zSn0qbKpZuqNLSKP0YW9Z53oc514G7SRwuwRjKJnadvohKWxS0e6OtXOaTIdTn6x3BeT87LGI5nAYUcRT1XVIXpEdtaJg1mIhdRzu049Y8FlvpLszb18DFw8bp/Rd7DH6NJ/O7j5J/WtH52X+Y8/1iyASHo2Rjoj3jolVw0bT+8lneYvKDhMYL1G2qgPtDFbnlazsEpawVo0XhvXMz15Mkx4b8U81IcwM2OTwx2wFPMTdYonCzjUV5bXRhm1iUNG8KYRO2pwvbFCUbR6ylDDtHelBGtqeAzYomUm6M9kJwi9VPbE3UVK2HY9RsQhu4qRrRtIU4hd2lII37lG0q9B2ikVq4/ckUbHpSEIXec4hUU8Ic0tOvDgpkFRMRMaHn/KNmbHIWy2dzTXB8eTht4qsJYhlLMN2K9AtlkEjSDhhgdiyVssNqjJvPju6nUw7zqXKzYJpO47N2PLFuk93PE7PvpvApfrQ+/lG8tT3zP12pg4BI20nVa2HiMFmewFoJymjfuc0Ao+ruP8A8eN29rkpjkd6EMo3EAqF8Lddme32SUEn1Y/5QfmTgJQPsoRrIpWir+T7M3DFDWM9GzvedRkOA4qQ6Ei8dEDLJ6Ur+q3eFR5S5REYLI3XpX+dl/8AEKS32mUi4KD1WZDiRmuezkt2/HFTGlZkzk4UB7kc+mtksl7W2hrxFFZZZizA66JvK7A6xyg+iCfDFd/B1wVn87uLl6Z5/PDyuF7muDmkhzCHMIzBGS9W5G5RifY2zHpPlNHjWHDAgj3ry8Nw7l2+afKzbPaAZQTE4gO9U5B9PDxWbicXqV3HeGrDfknXh6a7ktrhlmKqhaOQXtxbiNmtdPknlAuvOkIbG40iJ16q8Cu79WC40zp0GBuuB+SkZOVsLbyZG/Md4zXDtfIDxiw3gPEBPUhPLKkyYKUNB1Ks6Ig4gjip4oirbV0lFlBSixhSRsUlVOjaD6sRkU647aptMBrTTOFSdJMo5In6bchV2tp6OhCF9E5YQhCAoo57O17S1zQQcwclIhJGetXNSMAmJjQdQdkuLPyZaG52NjgOzit1RFFlvwtLdXtXNaHm0sbB1rLIz2ap8TQepLMNxBK9GLU24Ng8AvL2f3X9x9mGHJ9ophI8/wAoU0XJFo133124BbUhCn2cfKPcSycPIMoOEYA4qdvN+UnENpxxWloiit7Sivr2ee85LC6J7A4jpNOW4rkzPiFntBlcR5OjABXE4LSc+vOx+yVjOXMbNIPZ/qXUx1iuKIhzr2m2WZljm2WDtvP8qcYbPsedWxKLO7YU8WR2xeL127vIfLrCY4ZSWwxirCcTUZBxW55M5ad0RLgJSdGB6LAM3bta8qFhOwLZ8yOT5bQJozJixjQxxxIaSQWjisHEcLzRNqteHPrpZ6JDA1zQ4PDgciMlK2Bg1FY4TTWV+RZtacWiNuAA1VJXXsfPDISR44AltKVIJPhguTbDMeGmZt4nbtSWdrsDGDx/Vc2082mnFhubs1Ul+kOyjAB7qblWk+kmP0YHniQpil3nEyfPzatAyc1w3ZqjJyfI3rMf4YIk+kp/owAcSqsn0jWg9VkY969IrbyvFrJsB6J96eJtgC5cnPO1O2fys/sqz7dapNTzXYw/orRjmVuf5d/TcELPaC1diX8p/RCn0pOeHs6EIXbYAhCEAhCEAhCEAhCEAhCEAgoQgxPPs+Vj9grI8oeZk/l+K1vPzz0fsH4rJW/zL/5fitdfoYrfuOCEIQqPQLc/RSPKz+wz+orDLdfRV52f2Gf1FRbstTu9CtFma8Ue0OGwiq4dq5mQuqWktONNYxNXeNFoqIostqVt3hpi0x2Yf/0yYXEuncamtA2isw/RpZRm57j7VFr6IoqxipHhPPZnYeYdjb9kTxcSr0PNmytys7O9oK6iFeKRHhXcq0fJ0QyiYODQp2sAyAHBOQp1BsUQhCaQEIQpAhCEAhCEAhCEAhCEAhCEAhCQoMTz889H7BWSt3mX93xWr5+eej9g/FZO3eZk7vitdfoYrfuOEhKEKr0It39FI8pP7DPiVhVu/op85P7LPiVW3Zavd6MhCF4PcIQhAIQhAIQhAIQhAIQhAIQhAIQhAIQhAIQhAIQhAJEqRBhufh8uz2PmsnbfMv7vitrz25LnkkY+OIyNa0tcG5rE291I5A5rmnAUINc1qrMcjHeJ59uKEJ0UT3dWN7uDT+iv2fm5bH9WyScTQKu4X1LnVW7+irr2jgz4lcaz/R9bn+gxg9YmvuWz5lc05bGZDI9rtIGgBtcKVzqqWmNL1rO2rCVCF5PYIQhAIQhAIQhAIQhAIQhAIQhAIQhAIQhAIQhAIQhAIQhAFZbnPm32v1QhXq87utyT1O5dIZIQolapUBCFWVoCEIQCEIQCEIQCEIQKhCE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aveikslėlis 6" descr="untitled.png"/>
          <p:cNvPicPr>
            <a:picLocks noChangeAspect="1"/>
          </p:cNvPicPr>
          <p:nvPr/>
        </p:nvPicPr>
        <p:blipFill>
          <a:blip r:embed="rId2"/>
          <a:stretch>
            <a:fillRect/>
          </a:stretch>
        </p:blipFill>
        <p:spPr>
          <a:xfrm>
            <a:off x="1142976" y="3786190"/>
            <a:ext cx="2143125" cy="2143125"/>
          </a:xfrm>
          <a:prstGeom prst="rect">
            <a:avLst/>
          </a:prstGeom>
        </p:spPr>
      </p:pic>
      <p:pic>
        <p:nvPicPr>
          <p:cNvPr id="13320" name="Picture 8" descr="http://virtuvesbaldai4u.lt/wp-content/uploads/2012/08/virtuves-baldai-medžio-lukštas-300x200.jpeg">
            <a:hlinkClick r:id="rId3"/>
          </p:cNvPr>
          <p:cNvPicPr>
            <a:picLocks noChangeAspect="1" noChangeArrowheads="1"/>
          </p:cNvPicPr>
          <p:nvPr/>
        </p:nvPicPr>
        <p:blipFill>
          <a:blip r:embed="rId4"/>
          <a:srcRect/>
          <a:stretch>
            <a:fillRect/>
          </a:stretch>
        </p:blipFill>
        <p:spPr bwMode="auto">
          <a:xfrm>
            <a:off x="4786314" y="3857628"/>
            <a:ext cx="2695575" cy="18002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428596" y="5214950"/>
            <a:ext cx="8366393" cy="1200329"/>
          </a:xfrm>
          <a:prstGeom prst="rect">
            <a:avLst/>
          </a:prstGeom>
          <a:solidFill>
            <a:schemeClr val="bg1"/>
          </a:solidFill>
        </p:spPr>
        <p:txBody>
          <a:bodyPr wrap="none" rtlCol="0">
            <a:spAutoFit/>
          </a:bodyPr>
          <a:lstStyle/>
          <a:p>
            <a:r>
              <a:rPr lang="en-US" sz="7200" b="1" i="1" dirty="0">
                <a:solidFill>
                  <a:schemeClr val="accent2">
                    <a:lumMod val="50000"/>
                  </a:schemeClr>
                </a:solidFill>
                <a:latin typeface="Times New Roman" pitchFamily="18" charset="0"/>
                <a:cs typeface="Times New Roman" pitchFamily="18" charset="0"/>
              </a:rPr>
              <a:t>MED</a:t>
            </a:r>
            <a:r>
              <a:rPr lang="lt-LT" sz="7200" b="1" i="1" dirty="0">
                <a:solidFill>
                  <a:schemeClr val="accent2">
                    <a:lumMod val="50000"/>
                  </a:schemeClr>
                </a:solidFill>
                <a:latin typeface="Times New Roman" pitchFamily="18" charset="0"/>
                <a:cs typeface="Times New Roman" pitchFamily="18" charset="0"/>
              </a:rPr>
              <a:t>ŽIO MOZAIKA</a:t>
            </a:r>
            <a:endParaRPr lang="en-US" sz="7200" b="1" i="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215370" cy="1938992"/>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Drožtinis lukštas – </a:t>
            </a:r>
            <a:r>
              <a:rPr lang="lt-LT" sz="2400" dirty="0">
                <a:latin typeface="Times New Roman" pitchFamily="18" charset="0"/>
                <a:cs typeface="Times New Roman" pitchFamily="18" charset="0"/>
              </a:rPr>
              <a:t>vadinami ploni (0,4-1 mm) ir siauri (80-200 mm) bei platesni drožti, dažniausiai </a:t>
            </a:r>
            <a:r>
              <a:rPr lang="lt-LT" sz="2400" dirty="0" err="1">
                <a:latin typeface="Times New Roman" pitchFamily="18" charset="0"/>
                <a:cs typeface="Times New Roman" pitchFamily="18" charset="0"/>
              </a:rPr>
              <a:t>kietmedžio</a:t>
            </a:r>
            <a:r>
              <a:rPr lang="lt-LT" sz="2400" dirty="0">
                <a:latin typeface="Times New Roman" pitchFamily="18" charset="0"/>
                <a:cs typeface="Times New Roman" pitchFamily="18" charset="0"/>
              </a:rPr>
              <a:t> natūralūs lakštai, skirti medienos paviršiaus apklijavimui. Svarbiausiais drožtinio lukšto ypatumas – tekstūra, kurios dekoratyvumą lemia ne tik medienos rūšis, bet ir pjovimo (drožimo) kryptis.</a:t>
            </a:r>
            <a:endParaRPr lang="en-US" sz="2400" b="1" dirty="0">
              <a:latin typeface="Times New Roman" pitchFamily="18" charset="0"/>
              <a:cs typeface="Times New Roman" pitchFamily="18" charset="0"/>
            </a:endParaRPr>
          </a:p>
        </p:txBody>
      </p:sp>
      <p:pic>
        <p:nvPicPr>
          <p:cNvPr id="12290" name="Picture 2" descr="http://www.spintospassauliu.lt/60-238-large/laminuota-medienos-drozli-plokst.jpg">
            <a:hlinkClick r:id="rId2"/>
          </p:cNvPr>
          <p:cNvPicPr>
            <a:picLocks noChangeAspect="1" noChangeArrowheads="1"/>
          </p:cNvPicPr>
          <p:nvPr/>
        </p:nvPicPr>
        <p:blipFill>
          <a:blip r:embed="rId3"/>
          <a:srcRect/>
          <a:stretch>
            <a:fillRect/>
          </a:stretch>
        </p:blipFill>
        <p:spPr bwMode="auto">
          <a:xfrm>
            <a:off x="785786" y="3000372"/>
            <a:ext cx="2695575" cy="2695576"/>
          </a:xfrm>
          <a:prstGeom prst="rect">
            <a:avLst/>
          </a:prstGeom>
          <a:noFill/>
        </p:spPr>
      </p:pic>
      <p:pic>
        <p:nvPicPr>
          <p:cNvPr id="12292" name="Picture 4" descr="http://www.alsotana.lt/upload/Image/virtuves%20baldai%20is%20luksto/virtuves-baldai-lukstas0002.jpg">
            <a:hlinkClick r:id="rId4"/>
          </p:cNvPr>
          <p:cNvPicPr>
            <a:picLocks noChangeAspect="1" noChangeArrowheads="1"/>
          </p:cNvPicPr>
          <p:nvPr/>
        </p:nvPicPr>
        <p:blipFill>
          <a:blip r:embed="rId5"/>
          <a:srcRect/>
          <a:stretch>
            <a:fillRect/>
          </a:stretch>
        </p:blipFill>
        <p:spPr bwMode="auto">
          <a:xfrm>
            <a:off x="4714876" y="3143248"/>
            <a:ext cx="3433066" cy="25717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14290"/>
            <a:ext cx="8143900" cy="1938992"/>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Lukštinis</a:t>
            </a:r>
            <a:r>
              <a:rPr lang="lt-LT" sz="2400" b="1" dirty="0">
                <a:latin typeface="Times New Roman" pitchFamily="18" charset="0"/>
                <a:cs typeface="Times New Roman" pitchFamily="18" charset="0"/>
              </a:rPr>
              <a:t> lukštas</a:t>
            </a:r>
            <a:r>
              <a:rPr lang="lt-LT" sz="2400" dirty="0">
                <a:latin typeface="Times New Roman" pitchFamily="18" charset="0"/>
                <a:cs typeface="Times New Roman" pitchFamily="18" charset="0"/>
              </a:rPr>
              <a:t>. Jis gaunamas specialiose staklėse peiliu lukštenant apvalius rąstelius. Lukštenimas vyksta, sukant tarp dviejų centrų įveržtą ruošinį. Iš lukšto gaminama fanera, faneros plokštės, lenktos klijuotos baldų ir kitų gaminių detalės, degtukai ir jų dėžutės, faneriniai vamzdžiai.</a:t>
            </a:r>
            <a:endParaRPr lang="en-US" sz="2400" b="1" dirty="0">
              <a:latin typeface="Times New Roman" pitchFamily="18" charset="0"/>
              <a:cs typeface="Times New Roman" pitchFamily="18" charset="0"/>
            </a:endParaRPr>
          </a:p>
        </p:txBody>
      </p:sp>
      <p:pic>
        <p:nvPicPr>
          <p:cNvPr id="11266" name="Picture 2" descr="description"/>
          <p:cNvPicPr>
            <a:picLocks noChangeAspect="1" noChangeArrowheads="1"/>
          </p:cNvPicPr>
          <p:nvPr/>
        </p:nvPicPr>
        <p:blipFill>
          <a:blip r:embed="rId2"/>
          <a:srcRect/>
          <a:stretch>
            <a:fillRect/>
          </a:stretch>
        </p:blipFill>
        <p:spPr bwMode="auto">
          <a:xfrm>
            <a:off x="928662" y="2786058"/>
            <a:ext cx="3000375" cy="3000376"/>
          </a:xfrm>
          <a:prstGeom prst="rect">
            <a:avLst/>
          </a:prstGeom>
          <a:noFill/>
        </p:spPr>
      </p:pic>
      <p:pic>
        <p:nvPicPr>
          <p:cNvPr id="11268" name="Picture 4" descr="description"/>
          <p:cNvPicPr>
            <a:picLocks noChangeAspect="1" noChangeArrowheads="1"/>
          </p:cNvPicPr>
          <p:nvPr/>
        </p:nvPicPr>
        <p:blipFill>
          <a:blip r:embed="rId3"/>
          <a:srcRect/>
          <a:stretch>
            <a:fillRect/>
          </a:stretch>
        </p:blipFill>
        <p:spPr bwMode="auto">
          <a:xfrm>
            <a:off x="5357818" y="2786058"/>
            <a:ext cx="3000375" cy="30003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04"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Drožtinio lukšto gamybai naudojamos retesnės, daugiausia šilto klimato kraštuose augančios medžių rūšys: riešutmedis, bukas, </a:t>
            </a:r>
            <a:r>
              <a:rPr lang="lt-LT" sz="2400" dirty="0" err="1">
                <a:latin typeface="Times New Roman" pitchFamily="18" charset="0"/>
                <a:cs typeface="Times New Roman" pitchFamily="18" charset="0"/>
              </a:rPr>
              <a:t>magonis</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machagonis</a:t>
            </a:r>
            <a:r>
              <a:rPr lang="lt-LT" sz="2400" dirty="0">
                <a:latin typeface="Times New Roman" pitchFamily="18" charset="0"/>
                <a:cs typeface="Times New Roman" pitchFamily="18" charset="0"/>
              </a:rPr>
              <a:t>, rečiau ąžuolas ar uosis. </a:t>
            </a:r>
            <a:endParaRPr lang="en-US" sz="2400" dirty="0">
              <a:latin typeface="Times New Roman" pitchFamily="18" charset="0"/>
              <a:cs typeface="Times New Roman" pitchFamily="18" charset="0"/>
            </a:endParaRPr>
          </a:p>
        </p:txBody>
      </p:sp>
      <p:sp>
        <p:nvSpPr>
          <p:cNvPr id="3" name="TextBox 2"/>
          <p:cNvSpPr txBox="1"/>
          <p:nvPr/>
        </p:nvSpPr>
        <p:spPr>
          <a:xfrm>
            <a:off x="214250" y="1714488"/>
            <a:ext cx="8929750" cy="461665"/>
          </a:xfrm>
          <a:prstGeom prst="rect">
            <a:avLst/>
          </a:prstGeom>
          <a:noFill/>
        </p:spPr>
        <p:txBody>
          <a:bodyPr wrap="square" rtlCol="0">
            <a:spAutoFit/>
          </a:bodyPr>
          <a:lstStyle/>
          <a:p>
            <a:r>
              <a:rPr lang="lt-LT" sz="2400" dirty="0" err="1">
                <a:latin typeface="Times New Roman" pitchFamily="18" charset="0"/>
                <a:cs typeface="Times New Roman" pitchFamily="18" charset="0"/>
              </a:rPr>
              <a:t>Lukštintas</a:t>
            </a:r>
            <a:r>
              <a:rPr lang="lt-LT" sz="2400" dirty="0">
                <a:latin typeface="Times New Roman" pitchFamily="18" charset="0"/>
                <a:cs typeface="Times New Roman" pitchFamily="18" charset="0"/>
              </a:rPr>
              <a:t> lukštas gaminamas iš lapuočių ir spygliuočių medienos.</a:t>
            </a:r>
            <a:endParaRPr lang="en-US" sz="2400" dirty="0">
              <a:latin typeface="Times New Roman" pitchFamily="18" charset="0"/>
              <a:cs typeface="Times New Roman" pitchFamily="18" charset="0"/>
            </a:endParaRPr>
          </a:p>
        </p:txBody>
      </p:sp>
      <p:grpSp>
        <p:nvGrpSpPr>
          <p:cNvPr id="12" name="Group 11"/>
          <p:cNvGrpSpPr/>
          <p:nvPr/>
        </p:nvGrpSpPr>
        <p:grpSpPr>
          <a:xfrm>
            <a:off x="642910" y="2357430"/>
            <a:ext cx="2500330" cy="1785950"/>
            <a:chOff x="642910" y="2714620"/>
            <a:chExt cx="2286016" cy="1714512"/>
          </a:xfrm>
        </p:grpSpPr>
        <p:pic>
          <p:nvPicPr>
            <p:cNvPr id="12290" name="Picture 2" descr="Alksnis - "/>
            <p:cNvPicPr>
              <a:picLocks noChangeAspect="1" noChangeArrowheads="1"/>
            </p:cNvPicPr>
            <p:nvPr/>
          </p:nvPicPr>
          <p:blipFill>
            <a:blip r:embed="rId2"/>
            <a:srcRect/>
            <a:stretch>
              <a:fillRect/>
            </a:stretch>
          </p:blipFill>
          <p:spPr bwMode="auto">
            <a:xfrm>
              <a:off x="642910" y="2714620"/>
              <a:ext cx="2286016" cy="1714512"/>
            </a:xfrm>
            <a:prstGeom prst="rect">
              <a:avLst/>
            </a:prstGeom>
            <a:noFill/>
          </p:spPr>
        </p:pic>
        <p:sp>
          <p:nvSpPr>
            <p:cNvPr id="5" name="TextBox 4"/>
            <p:cNvSpPr txBox="1"/>
            <p:nvPr/>
          </p:nvSpPr>
          <p:spPr>
            <a:xfrm>
              <a:off x="1785918" y="3857628"/>
              <a:ext cx="1039067" cy="461665"/>
            </a:xfrm>
            <a:prstGeom prst="rect">
              <a:avLst/>
            </a:prstGeom>
            <a:noFill/>
          </p:spPr>
          <p:txBody>
            <a:bodyPr wrap="none" rtlCol="0">
              <a:spAutoFit/>
            </a:bodyPr>
            <a:lstStyle/>
            <a:p>
              <a:r>
                <a:rPr lang="lt-LT" sz="2400" dirty="0">
                  <a:latin typeface="Times New Roman" pitchFamily="18" charset="0"/>
                  <a:cs typeface="Times New Roman" pitchFamily="18" charset="0"/>
                </a:rPr>
                <a:t>alksnis</a:t>
              </a:r>
              <a:endParaRPr lang="en-US" sz="2400" dirty="0">
                <a:latin typeface="Times New Roman" pitchFamily="18" charset="0"/>
                <a:cs typeface="Times New Roman" pitchFamily="18" charset="0"/>
              </a:endParaRPr>
            </a:p>
          </p:txBody>
        </p:sp>
      </p:grpSp>
      <p:grpSp>
        <p:nvGrpSpPr>
          <p:cNvPr id="11" name="Group 10"/>
          <p:cNvGrpSpPr/>
          <p:nvPr/>
        </p:nvGrpSpPr>
        <p:grpSpPr>
          <a:xfrm>
            <a:off x="3357554" y="4429132"/>
            <a:ext cx="2428892" cy="1857388"/>
            <a:chOff x="4357686" y="3143247"/>
            <a:chExt cx="2071702" cy="1553777"/>
          </a:xfrm>
        </p:grpSpPr>
        <p:pic>
          <p:nvPicPr>
            <p:cNvPr id="12292" name="Picture 4" descr="Ąžuolas - "/>
            <p:cNvPicPr>
              <a:picLocks noChangeAspect="1" noChangeArrowheads="1"/>
            </p:cNvPicPr>
            <p:nvPr/>
          </p:nvPicPr>
          <p:blipFill>
            <a:blip r:embed="rId3"/>
            <a:srcRect/>
            <a:stretch>
              <a:fillRect/>
            </a:stretch>
          </p:blipFill>
          <p:spPr bwMode="auto">
            <a:xfrm>
              <a:off x="4357686" y="3143247"/>
              <a:ext cx="2071702" cy="1553777"/>
            </a:xfrm>
            <a:prstGeom prst="rect">
              <a:avLst/>
            </a:prstGeom>
            <a:noFill/>
          </p:spPr>
        </p:pic>
        <p:sp>
          <p:nvSpPr>
            <p:cNvPr id="7" name="TextBox 6"/>
            <p:cNvSpPr txBox="1"/>
            <p:nvPr/>
          </p:nvSpPr>
          <p:spPr>
            <a:xfrm>
              <a:off x="5286380" y="4214818"/>
              <a:ext cx="1106393" cy="461665"/>
            </a:xfrm>
            <a:prstGeom prst="rect">
              <a:avLst/>
            </a:prstGeom>
            <a:noFill/>
          </p:spPr>
          <p:txBody>
            <a:bodyPr wrap="none" rtlCol="0">
              <a:spAutoFit/>
            </a:bodyPr>
            <a:lstStyle/>
            <a:p>
              <a:r>
                <a:rPr lang="lt-LT" sz="2400" dirty="0">
                  <a:latin typeface="Times New Roman" pitchFamily="18" charset="0"/>
                  <a:cs typeface="Times New Roman" pitchFamily="18" charset="0"/>
                </a:rPr>
                <a:t>ąžuolas</a:t>
              </a:r>
              <a:endParaRPr lang="en-US" sz="2400" dirty="0">
                <a:latin typeface="Times New Roman" pitchFamily="18" charset="0"/>
                <a:cs typeface="Times New Roman" pitchFamily="18" charset="0"/>
              </a:endParaRPr>
            </a:p>
          </p:txBody>
        </p:sp>
      </p:grpSp>
      <p:grpSp>
        <p:nvGrpSpPr>
          <p:cNvPr id="10" name="Group 9"/>
          <p:cNvGrpSpPr/>
          <p:nvPr/>
        </p:nvGrpSpPr>
        <p:grpSpPr>
          <a:xfrm>
            <a:off x="6143636" y="4429132"/>
            <a:ext cx="2428892" cy="1928826"/>
            <a:chOff x="6500826" y="4857760"/>
            <a:chExt cx="2143140" cy="1607355"/>
          </a:xfrm>
        </p:grpSpPr>
        <p:pic>
          <p:nvPicPr>
            <p:cNvPr id="12294" name="Picture 6" descr="Rudas uosis - "/>
            <p:cNvPicPr>
              <a:picLocks noChangeAspect="1" noChangeArrowheads="1"/>
            </p:cNvPicPr>
            <p:nvPr/>
          </p:nvPicPr>
          <p:blipFill>
            <a:blip r:embed="rId4"/>
            <a:srcRect/>
            <a:stretch>
              <a:fillRect/>
            </a:stretch>
          </p:blipFill>
          <p:spPr bwMode="auto">
            <a:xfrm>
              <a:off x="6500826" y="4857760"/>
              <a:ext cx="2143140" cy="1607355"/>
            </a:xfrm>
            <a:prstGeom prst="rect">
              <a:avLst/>
            </a:prstGeom>
            <a:noFill/>
          </p:spPr>
        </p:pic>
        <p:sp>
          <p:nvSpPr>
            <p:cNvPr id="9" name="TextBox 8"/>
            <p:cNvSpPr txBox="1"/>
            <p:nvPr/>
          </p:nvSpPr>
          <p:spPr>
            <a:xfrm>
              <a:off x="6858016" y="5929330"/>
              <a:ext cx="1766830" cy="461665"/>
            </a:xfrm>
            <a:prstGeom prst="rect">
              <a:avLst/>
            </a:prstGeom>
            <a:noFill/>
          </p:spPr>
          <p:txBody>
            <a:bodyPr wrap="none" rtlCol="0">
              <a:spAutoFit/>
            </a:bodyPr>
            <a:lstStyle/>
            <a:p>
              <a:r>
                <a:rPr lang="lt-LT" sz="2400" dirty="0">
                  <a:latin typeface="Times New Roman" pitchFamily="18" charset="0"/>
                  <a:cs typeface="Times New Roman" pitchFamily="18" charset="0"/>
                </a:rPr>
                <a:t>rudasis uosis</a:t>
              </a:r>
              <a:endParaRPr lang="en-US" sz="2400" dirty="0">
                <a:latin typeface="Times New Roman" pitchFamily="18" charset="0"/>
                <a:cs typeface="Times New Roman" pitchFamily="18" charset="0"/>
              </a:endParaRPr>
            </a:p>
          </p:txBody>
        </p:sp>
      </p:grpSp>
      <p:grpSp>
        <p:nvGrpSpPr>
          <p:cNvPr id="15" name="Group 14"/>
          <p:cNvGrpSpPr/>
          <p:nvPr/>
        </p:nvGrpSpPr>
        <p:grpSpPr>
          <a:xfrm>
            <a:off x="642910" y="4429132"/>
            <a:ext cx="2357454" cy="1821669"/>
            <a:chOff x="1214414" y="4786322"/>
            <a:chExt cx="2143140" cy="1607355"/>
          </a:xfrm>
        </p:grpSpPr>
        <p:pic>
          <p:nvPicPr>
            <p:cNvPr id="12296" name="Picture 8" descr="Amerikietiškas riešutas - "/>
            <p:cNvPicPr>
              <a:picLocks noChangeAspect="1" noChangeArrowheads="1"/>
            </p:cNvPicPr>
            <p:nvPr/>
          </p:nvPicPr>
          <p:blipFill>
            <a:blip r:embed="rId5"/>
            <a:srcRect/>
            <a:stretch>
              <a:fillRect/>
            </a:stretch>
          </p:blipFill>
          <p:spPr bwMode="auto">
            <a:xfrm>
              <a:off x="1214414" y="4786322"/>
              <a:ext cx="2143140" cy="1607355"/>
            </a:xfrm>
            <a:prstGeom prst="rect">
              <a:avLst/>
            </a:prstGeom>
            <a:noFill/>
          </p:spPr>
        </p:pic>
        <p:sp>
          <p:nvSpPr>
            <p:cNvPr id="14" name="TextBox 13"/>
            <p:cNvSpPr txBox="1"/>
            <p:nvPr/>
          </p:nvSpPr>
          <p:spPr>
            <a:xfrm>
              <a:off x="1714480" y="5857892"/>
              <a:ext cx="1601721" cy="461665"/>
            </a:xfrm>
            <a:prstGeom prst="rect">
              <a:avLst/>
            </a:prstGeom>
            <a:noFill/>
          </p:spPr>
          <p:txBody>
            <a:bodyPr wrap="none" rtlCol="0">
              <a:spAutoFit/>
            </a:bodyPr>
            <a:lstStyle/>
            <a:p>
              <a:r>
                <a:rPr lang="lt-LT" sz="2400" dirty="0">
                  <a:latin typeface="Times New Roman" pitchFamily="18" charset="0"/>
                  <a:cs typeface="Times New Roman" pitchFamily="18" charset="0"/>
                </a:rPr>
                <a:t>riešutmedis</a:t>
              </a:r>
              <a:endParaRPr lang="en-US" sz="2400" dirty="0">
                <a:latin typeface="Times New Roman" pitchFamily="18" charset="0"/>
                <a:cs typeface="Times New Roman" pitchFamily="18" charset="0"/>
              </a:endParaRPr>
            </a:p>
          </p:txBody>
        </p:sp>
      </p:grpSp>
      <p:grpSp>
        <p:nvGrpSpPr>
          <p:cNvPr id="18" name="Group 17"/>
          <p:cNvGrpSpPr/>
          <p:nvPr/>
        </p:nvGrpSpPr>
        <p:grpSpPr>
          <a:xfrm>
            <a:off x="3428992" y="2357430"/>
            <a:ext cx="2286016" cy="1857388"/>
            <a:chOff x="6715140" y="2928934"/>
            <a:chExt cx="2000264" cy="1500198"/>
          </a:xfrm>
        </p:grpSpPr>
        <p:pic>
          <p:nvPicPr>
            <p:cNvPr id="12298" name="Picture 10" descr="Bukas - "/>
            <p:cNvPicPr>
              <a:picLocks noChangeAspect="1" noChangeArrowheads="1"/>
            </p:cNvPicPr>
            <p:nvPr/>
          </p:nvPicPr>
          <p:blipFill>
            <a:blip r:embed="rId6"/>
            <a:srcRect/>
            <a:stretch>
              <a:fillRect/>
            </a:stretch>
          </p:blipFill>
          <p:spPr bwMode="auto">
            <a:xfrm>
              <a:off x="6715140" y="2928934"/>
              <a:ext cx="2000264" cy="1500198"/>
            </a:xfrm>
            <a:prstGeom prst="rect">
              <a:avLst/>
            </a:prstGeom>
            <a:noFill/>
          </p:spPr>
        </p:pic>
        <p:sp>
          <p:nvSpPr>
            <p:cNvPr id="17" name="TextBox 16"/>
            <p:cNvSpPr txBox="1"/>
            <p:nvPr/>
          </p:nvSpPr>
          <p:spPr>
            <a:xfrm>
              <a:off x="7715272" y="3929066"/>
              <a:ext cx="902811" cy="461665"/>
            </a:xfrm>
            <a:prstGeom prst="rect">
              <a:avLst/>
            </a:prstGeom>
            <a:noFill/>
          </p:spPr>
          <p:txBody>
            <a:bodyPr wrap="none" rtlCol="0">
              <a:spAutoFit/>
            </a:bodyPr>
            <a:lstStyle/>
            <a:p>
              <a:r>
                <a:rPr lang="lt-LT" sz="2400" dirty="0">
                  <a:latin typeface="Times New Roman" pitchFamily="18" charset="0"/>
                  <a:cs typeface="Times New Roman" pitchFamily="18" charset="0"/>
                </a:rPr>
                <a:t>bukas</a:t>
              </a:r>
              <a:endParaRPr lang="en-US" sz="2400" dirty="0">
                <a:latin typeface="Times New Roman" pitchFamily="18" charset="0"/>
                <a:cs typeface="Times New Roman" pitchFamily="18" charset="0"/>
              </a:endParaRPr>
            </a:p>
          </p:txBody>
        </p:sp>
      </p:grpSp>
      <p:grpSp>
        <p:nvGrpSpPr>
          <p:cNvPr id="21" name="Group 20"/>
          <p:cNvGrpSpPr/>
          <p:nvPr/>
        </p:nvGrpSpPr>
        <p:grpSpPr>
          <a:xfrm>
            <a:off x="6143636" y="2357430"/>
            <a:ext cx="2286016" cy="1785950"/>
            <a:chOff x="6286512" y="2643182"/>
            <a:chExt cx="2143140" cy="1607356"/>
          </a:xfrm>
        </p:grpSpPr>
        <p:pic>
          <p:nvPicPr>
            <p:cNvPr id="12300" name="Picture 12" descr="Pušis - "/>
            <p:cNvPicPr>
              <a:picLocks noChangeAspect="1" noChangeArrowheads="1"/>
            </p:cNvPicPr>
            <p:nvPr/>
          </p:nvPicPr>
          <p:blipFill>
            <a:blip r:embed="rId7"/>
            <a:srcRect/>
            <a:stretch>
              <a:fillRect/>
            </a:stretch>
          </p:blipFill>
          <p:spPr bwMode="auto">
            <a:xfrm>
              <a:off x="6286512" y="2643182"/>
              <a:ext cx="2143140" cy="1607356"/>
            </a:xfrm>
            <a:prstGeom prst="rect">
              <a:avLst/>
            </a:prstGeom>
            <a:noFill/>
          </p:spPr>
        </p:pic>
        <p:sp>
          <p:nvSpPr>
            <p:cNvPr id="20" name="TextBox 19"/>
            <p:cNvSpPr txBox="1"/>
            <p:nvPr/>
          </p:nvSpPr>
          <p:spPr>
            <a:xfrm>
              <a:off x="7500958" y="3786190"/>
              <a:ext cx="817853" cy="461665"/>
            </a:xfrm>
            <a:prstGeom prst="rect">
              <a:avLst/>
            </a:prstGeom>
            <a:noFill/>
          </p:spPr>
          <p:txBody>
            <a:bodyPr wrap="none" rtlCol="0">
              <a:spAutoFit/>
            </a:bodyPr>
            <a:lstStyle/>
            <a:p>
              <a:r>
                <a:rPr lang="lt-LT" sz="2400" dirty="0">
                  <a:latin typeface="Times New Roman" pitchFamily="18" charset="0"/>
                  <a:cs typeface="Times New Roman" pitchFamily="18" charset="0"/>
                </a:rPr>
                <a:t>pušis</a:t>
              </a:r>
              <a:endParaRPr lang="en-US" sz="2400" dirty="0">
                <a:latin typeface="Times New Roman" pitchFamily="18" charset="0"/>
                <a:cs typeface="Times New Roman"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214290"/>
            <a:ext cx="7358114" cy="1200329"/>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Fanera</a:t>
            </a:r>
            <a:r>
              <a:rPr lang="lt-LT" sz="2400" dirty="0">
                <a:latin typeface="Times New Roman" pitchFamily="18" charset="0"/>
                <a:cs typeface="Times New Roman" pitchFamily="18" charset="0"/>
              </a:rPr>
              <a:t> – yra lakštinė konstrukcinė medžiaga, suklijuota iš nelyginio skaičiaus (dažniausiai 3) lukšto sluoksnių.</a:t>
            </a:r>
            <a:endParaRPr lang="en-US" sz="2400" dirty="0">
              <a:latin typeface="Times New Roman" pitchFamily="18" charset="0"/>
              <a:cs typeface="Times New Roman" pitchFamily="18" charset="0"/>
            </a:endParaRPr>
          </a:p>
        </p:txBody>
      </p:sp>
      <p:sp>
        <p:nvSpPr>
          <p:cNvPr id="4" name="TextBox 3"/>
          <p:cNvSpPr txBox="1"/>
          <p:nvPr/>
        </p:nvSpPr>
        <p:spPr>
          <a:xfrm>
            <a:off x="500034" y="5000636"/>
            <a:ext cx="8215370"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Fanera gaminama iš beržo, alksnio, liepos, drebulės, buko, pušies, eglės ir apibūdinama išorinių sluoksnių medienos rūšimi, pvz.: beržo, pušies klijuota fanera.</a:t>
            </a:r>
            <a:endParaRPr lang="en-US" sz="2400" dirty="0">
              <a:latin typeface="Times New Roman" pitchFamily="18" charset="0"/>
              <a:cs typeface="Times New Roman" pitchFamily="18" charset="0"/>
            </a:endParaRPr>
          </a:p>
        </p:txBody>
      </p:sp>
      <p:pic>
        <p:nvPicPr>
          <p:cNvPr id="9218" name="Picture 2" descr="description"/>
          <p:cNvPicPr>
            <a:picLocks noChangeAspect="1" noChangeArrowheads="1"/>
          </p:cNvPicPr>
          <p:nvPr/>
        </p:nvPicPr>
        <p:blipFill>
          <a:blip r:embed="rId2"/>
          <a:srcRect/>
          <a:stretch>
            <a:fillRect/>
          </a:stretch>
        </p:blipFill>
        <p:spPr bwMode="auto">
          <a:xfrm>
            <a:off x="1428728" y="1857364"/>
            <a:ext cx="2643206" cy="2643207"/>
          </a:xfrm>
          <a:prstGeom prst="rect">
            <a:avLst/>
          </a:prstGeom>
          <a:noFill/>
        </p:spPr>
      </p:pic>
      <p:pic>
        <p:nvPicPr>
          <p:cNvPr id="9220" name="Picture 4" descr="description"/>
          <p:cNvPicPr>
            <a:picLocks noChangeAspect="1" noChangeArrowheads="1"/>
          </p:cNvPicPr>
          <p:nvPr/>
        </p:nvPicPr>
        <p:blipFill>
          <a:blip r:embed="rId3"/>
          <a:srcRect/>
          <a:stretch>
            <a:fillRect/>
          </a:stretch>
        </p:blipFill>
        <p:spPr bwMode="auto">
          <a:xfrm>
            <a:off x="5214942" y="1857364"/>
            <a:ext cx="2571768" cy="257176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7929618" cy="1569660"/>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Faneros viena arba abi pusės gali būti padengtos drožtiniu lukštu arba kitomis medienos tekstūrą imituojančiomis medžiagomis. Tokia fanera vadinama</a:t>
            </a:r>
            <a:r>
              <a:rPr lang="lt-LT" sz="2400" b="1" dirty="0">
                <a:latin typeface="Times New Roman" pitchFamily="18" charset="0"/>
                <a:cs typeface="Times New Roman" pitchFamily="18" charset="0"/>
              </a:rPr>
              <a:t> dekoratyviąja.</a:t>
            </a:r>
            <a:endParaRPr lang="en-US" sz="2400" b="1" dirty="0">
              <a:latin typeface="Times New Roman" pitchFamily="18" charset="0"/>
              <a:cs typeface="Times New Roman" pitchFamily="18" charset="0"/>
            </a:endParaRPr>
          </a:p>
        </p:txBody>
      </p:sp>
      <p:sp>
        <p:nvSpPr>
          <p:cNvPr id="3" name="TextBox 2"/>
          <p:cNvSpPr txBox="1"/>
          <p:nvPr/>
        </p:nvSpPr>
        <p:spPr>
          <a:xfrm>
            <a:off x="428596" y="4500570"/>
            <a:ext cx="8143932" cy="1938992"/>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Jos geresnės kokybės viršutinis (išorinis) sluoksnis vadinamas faneros gerąja puse, o prastesnis apatinis sluoksnis – blogąja puse. Vidiniai sluoksniai gaminami iš </a:t>
            </a:r>
            <a:r>
              <a:rPr lang="lt-LT" sz="2400" dirty="0" err="1">
                <a:latin typeface="Times New Roman" pitchFamily="18" charset="0"/>
                <a:cs typeface="Times New Roman" pitchFamily="18" charset="0"/>
              </a:rPr>
              <a:t>lukštinio</a:t>
            </a:r>
            <a:r>
              <a:rPr lang="lt-LT" sz="2400" dirty="0">
                <a:latin typeface="Times New Roman" pitchFamily="18" charset="0"/>
                <a:cs typeface="Times New Roman" pitchFamily="18" charset="0"/>
              </a:rPr>
              <a:t> lukšto. Kai fanera apklijuojama lukštu iš gerosios puses – tai vadinama </a:t>
            </a:r>
            <a:r>
              <a:rPr lang="lt-LT" sz="2400" b="1" dirty="0" err="1">
                <a:latin typeface="Times New Roman" pitchFamily="18" charset="0"/>
                <a:cs typeface="Times New Roman" pitchFamily="18" charset="0"/>
              </a:rPr>
              <a:t>faneravimu</a:t>
            </a:r>
            <a:r>
              <a:rPr lang="lt-LT"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8194" name="Picture 2" descr="fanera"/>
          <p:cNvPicPr>
            <a:picLocks noChangeAspect="1" noChangeArrowheads="1"/>
          </p:cNvPicPr>
          <p:nvPr/>
        </p:nvPicPr>
        <p:blipFill>
          <a:blip r:embed="rId2"/>
          <a:srcRect/>
          <a:stretch>
            <a:fillRect/>
          </a:stretch>
        </p:blipFill>
        <p:spPr bwMode="auto">
          <a:xfrm>
            <a:off x="857224" y="2214554"/>
            <a:ext cx="2809875" cy="1866900"/>
          </a:xfrm>
          <a:prstGeom prst="rect">
            <a:avLst/>
          </a:prstGeom>
          <a:noFill/>
        </p:spPr>
      </p:pic>
      <p:pic>
        <p:nvPicPr>
          <p:cNvPr id="8196" name="Picture 4" descr="Faneros rusys"/>
          <p:cNvPicPr>
            <a:picLocks noChangeAspect="1" noChangeArrowheads="1"/>
          </p:cNvPicPr>
          <p:nvPr/>
        </p:nvPicPr>
        <p:blipFill>
          <a:blip r:embed="rId3"/>
          <a:srcRect/>
          <a:stretch>
            <a:fillRect/>
          </a:stretch>
        </p:blipFill>
        <p:spPr bwMode="auto">
          <a:xfrm>
            <a:off x="5072066" y="2214554"/>
            <a:ext cx="2581275" cy="18002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429684"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Susiraitę  ir banguoti drožtinės faneros lakštai išlyginami juos sudrėkinus ir prispaudus. Taip galima sudrėkinti ir uždengus medžiaga juos išlyginti lygintuvu.</a:t>
            </a:r>
            <a:endParaRPr lang="en-US" sz="2400" dirty="0">
              <a:latin typeface="Times New Roman" pitchFamily="18" charset="0"/>
              <a:cs typeface="Times New Roman" pitchFamily="18" charset="0"/>
            </a:endParaRPr>
          </a:p>
        </p:txBody>
      </p:sp>
      <p:pic>
        <p:nvPicPr>
          <p:cNvPr id="7170" name="Picture 2" descr="Lanksti fanera"/>
          <p:cNvPicPr>
            <a:picLocks noChangeAspect="1" noChangeArrowheads="1"/>
          </p:cNvPicPr>
          <p:nvPr/>
        </p:nvPicPr>
        <p:blipFill>
          <a:blip r:embed="rId2"/>
          <a:srcRect/>
          <a:stretch>
            <a:fillRect/>
          </a:stretch>
        </p:blipFill>
        <p:spPr bwMode="auto">
          <a:xfrm>
            <a:off x="285720" y="2143116"/>
            <a:ext cx="4218440" cy="2928958"/>
          </a:xfrm>
          <a:prstGeom prst="rect">
            <a:avLst/>
          </a:prstGeom>
          <a:noFill/>
        </p:spPr>
      </p:pic>
      <p:pic>
        <p:nvPicPr>
          <p:cNvPr id="14338" name="Picture 2" descr="Lanksti fanera"/>
          <p:cNvPicPr>
            <a:picLocks noChangeAspect="1" noChangeArrowheads="1"/>
          </p:cNvPicPr>
          <p:nvPr/>
        </p:nvPicPr>
        <p:blipFill>
          <a:blip r:embed="rId3"/>
          <a:srcRect/>
          <a:stretch>
            <a:fillRect/>
          </a:stretch>
        </p:blipFill>
        <p:spPr bwMode="auto">
          <a:xfrm>
            <a:off x="4929190" y="2214554"/>
            <a:ext cx="3071834" cy="307183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429684" cy="830997"/>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Išilginiuose pjūviuose dauguma medienos rūšių turi gražų, dekoratyvų ir dažnai labai vertinamą piešinį, vadinama </a:t>
            </a:r>
            <a:r>
              <a:rPr lang="lt-LT" sz="2400" b="1" dirty="0">
                <a:latin typeface="Times New Roman" pitchFamily="18" charset="0"/>
                <a:cs typeface="Times New Roman" pitchFamily="18" charset="0"/>
              </a:rPr>
              <a:t>tekstūra.</a:t>
            </a:r>
            <a:endParaRPr lang="en-US" sz="2400" b="1" dirty="0">
              <a:latin typeface="Times New Roman" pitchFamily="18" charset="0"/>
              <a:cs typeface="Times New Roman" pitchFamily="18" charset="0"/>
            </a:endParaRPr>
          </a:p>
        </p:txBody>
      </p:sp>
      <p:sp>
        <p:nvSpPr>
          <p:cNvPr id="3" name="TextBox 2"/>
          <p:cNvSpPr txBox="1"/>
          <p:nvPr/>
        </p:nvSpPr>
        <p:spPr>
          <a:xfrm>
            <a:off x="357158" y="5072074"/>
            <a:ext cx="8572528"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Apdaila, kuri išsaugo medienos tekstūrą vadinama skaidrioji apdaila. Mediena lakuojama ir poliruojama skaidriais bespalviais dažais. </a:t>
            </a:r>
            <a:endParaRPr lang="en-US" sz="2400" dirty="0">
              <a:latin typeface="Times New Roman" pitchFamily="18" charset="0"/>
              <a:cs typeface="Times New Roman" pitchFamily="18" charset="0"/>
            </a:endParaRPr>
          </a:p>
        </p:txBody>
      </p:sp>
      <p:pic>
        <p:nvPicPr>
          <p:cNvPr id="6146" name="Picture 2" descr="http://y.delfi.lt/norm/8033/2208609_sTmqQT.jpeg">
            <a:hlinkClick r:id="rId2"/>
          </p:cNvPr>
          <p:cNvPicPr>
            <a:picLocks noChangeAspect="1" noChangeArrowheads="1"/>
          </p:cNvPicPr>
          <p:nvPr/>
        </p:nvPicPr>
        <p:blipFill>
          <a:blip r:embed="rId3"/>
          <a:srcRect/>
          <a:stretch>
            <a:fillRect/>
          </a:stretch>
        </p:blipFill>
        <p:spPr bwMode="auto">
          <a:xfrm>
            <a:off x="642910" y="1714488"/>
            <a:ext cx="4433379" cy="2828919"/>
          </a:xfrm>
          <a:prstGeom prst="rect">
            <a:avLst/>
          </a:prstGeom>
          <a:noFill/>
        </p:spPr>
      </p:pic>
      <p:sp>
        <p:nvSpPr>
          <p:cNvPr id="6148" name="AutoShape 4" descr="data:image/jpeg;base64,/9j/4AAQSkZJRgABAQAAAQABAAD/2wCEAAkGBhQSERUTExQWFRUWGRoaGBgYGBgaFxoYGx8aGhgYGBgaHSYeGBsjHBgaHy8gJCcpLCwsGB4xNTAqNSYrLCkBCQoKDgwOGg8PGikcHCQsLCksKSkpKSkpKSksKSwsKSwpKSwsLCwsKSwsLCkpKSwsLCwpKSkpKSksLCksLCwsKf/AABEIAMMBAwMBIgACEQEDEQH/xAAbAAADAAMBAQAAAAAAAAAAAAADBAUAAgYBB//EAEIQAAECAwQHBgQDCAEEAwEAAAECEQADIQQSMUEFUWFxgZGhBiKxwdHwEyMy4UJi8RQzUnKCkqLCshUk0uJDY5MW/8QAGQEBAQEBAQEAAAAAAAAAAAAAAgMBAAQF/8QAJBEAAgIDAAICAgMBAAAAAAAAAAECESExQQMSMlETIkJhcZH/2gAMAwEAAhEDEQA/AJVrWLxO1f8AybwTE8q+oZXW5lvSHLVNqEn6mTiMXcn/AJQEyAydpSOQvE+EfI0fWWRW2uA35j0GHWDWWekJmk1oWIz/AAikCthBBx173LiCKlNJSf4lE4ZMT4w6wDp5ouzXrw4NG+lZ3eCE/SAx2kY+9kZYSZcta61oITUb30jBvTzgdbHwFKDqL0S0GlTb15as3AwFW2QCYi73cyWjZKtWADnwPgITyZYFnPInfSK+jVBAUssUg1FK4NQ8YnWNAJ/mfXRnhm1hyUg0YOHpeH6xksujVhAJ8orvEYl2HvfFuy2oJkBVAWLHWSMd7E0gVnlJlsV90Zl+Te84liaV91NEpwHH7xN/v/glhnhJJdzU5xtKQCCcgowxKsoq+LAjnWD2UMSNx5EgnkXjnIonkXkBiH1nwgtnWbx9+8IPapIZ31Ye9TwIJIVAu0NbHETHVjTZ72xQ0BMa1LQSwWlA3sVegERgGI96h5dYNZrRdmpUMg/9qg3jE6NeUdLaZZvPRi1M39+AiHplLMNXv0i5MmfFCFjHMajhTZ6xI09JNXxNW3+dI2PCOmMyJQ+HLJ1bv4gWiTiMgXIG1sD71w9oqa8hiS6SGzowOW14UtSLpS1a9SfSvCKh6Blgl9Y+8PdmpfzwxwCj0MKzO652mKXZItONH7pHWAyvB7S6aF8K5xNWWkqd6qNX6NqYxW0ul0EV9Yl6STdkp2qPHAVgLYVod7FgBR2JwyY+jUhbTc4FRejlVKYh36CKXY6VdlFRDkqCX2M7bolacmG+XYEk4YZ4OcWaFs7p5IlPZgElu8o3qU21x3bRANA/XMUHcBRbaT0h5MgGzJTgWSSXGZdiNuHCE9DD97WrE8C704iNjoyW2K2VV6ZMURyyqTQbgYDZZbrWTXu8MR6wWznvKOrEtg7jwhBaiETSM7vjsiyyyLL+j7SlMtIIc7xmSfOMhSzzlXRTLUYyMyKyfak31lXAbcqf2jnDM1YASR/Es4f0jwhKzzXIwxflq4gwQmrFzduAN/cYq1YE6QGZLqtsUhuIAFOKoNajdRKGq8cMqMOYMLyiVV/iUOpfwgk5blYLd1KQH2urzjWYvs2tM3uISKhio78BGtknIlJJVUnACFbICoF61YcICVOquD9B76wPXhS7VhZqlF1l7yjTZt8o0UjBH93N43mTu6VksXF37co8sksqJJBOZIrzjrpWdXDYC4i/UZD3wglkUBU4Z+/eMYpQmKoWQB3XwGuEDNvKYfSDXbk+6MSvZrdDs1RmKGSMB5eke6OSL6kjIg+R8Idk2MN3caNsOptRwjRDSp3eZyCwFTsfV94HtaaQqrI0uzALDF8UltocNuunnGWeUoTE5uFDhjhwaFpltUHLJoQ3CmUODTwCkFUsd1QcpJdqjA0zgJM1sbtFlvI+kuAd2DgcH6QvOltVv0LHy6xYsakzEEoN5n/mrRlaveMJzJfy0k1wBbJjdPGJU1gSkS1SWyo5NNtSTAn+alsDeGr+GK37MCnbidlP/UxJmoZSDtryV5wk7EmdRohY+GHwCinwPmY17RywA4yA3Y4e9cLaEn1u4gseIaDaaJvKBDAo8CelfCMQJYZM0WTdXsCSxz9mAWuY4fPbg427Hg2g5bqULzG6COf3jS1y2x28KGra8opfDHsCpYUk7zzil2WUEzFH8taO/eSB49Ijyy6Xar7hlFjs0CVLbG43UH0jJYEsor6QLsD7p75RN7RrCUSgc3bnBbYokpBNQa4P98YH2rLokh9XvrE47O4W+zMs/AD4OSK76bMI53SzKXeIqim4646TRkwpsqczdJGXvGOXmzjMUsNioDfhyxaNOWy7bE3ZIOQCX5NxjndFzbspayC10jbiE12Zx0GlBdlKSxPdBclLAOAKY7eESpaQiyqyKnYt0fcIcMAlklyVkSJjZnEcoVRLaScMQOQh74ITZr2anw2EgGESTcq2Jo20eUWRM8tGkShV1sGz2RkIW5RMxRDY54xkXUEQc3YzfLANVh1L+sMIXUk5XzxHdT5wuhR+rPGuNB6k8odQjLVcHJ1mMkxpA1rCQltfCgCfOF7ZMu3z+am26kA+DQdah8QA4JFd9VH3sgGkrMRLTXFNd6yH8I5VZkroFYJ/yiRjjxJp4wN6Da3L34QvKLKZ9vkIaQrulRVVOTcvHoYyap4KeN2jScbymyFBtPukNTD8KVdfvTA+GAzgWjZAJ7x7ocnhGWi0lRMxWJogdBwAiTy6KVSATCzy054nLWBwgtlstCcAwJ2P4xvoyzJDqWaDmTqD4v5xi7OpQJUQkJamAapHGsbfDBuVaFLLIJQMKBiTSr5PAJFmN9Lg1LK1jfrjz/q9wi4k5Ak4cIWtS5qszsAyjFF/4c2ivakISA6khWYOacDGKkBSe6XcZVYt6xCmyyoB+ZjJK1y6pJB2eY1R348YZvsy3Zp0xBvocE46iGdjHQ6PUJ0hYFFJLkM7PUN6xA0FpRMwhK6EPhmMRyeG5l+RNdBIdm1EPgcjlE3h0zVlYK1hRelpoxYjcxOWVfOJGk0MBR+8Obj1MXNF2hM0UBFTeFaKxLbCSYQ07LoSAQ1XycV97xEViVCTErGspILt9ooaemElTMVJauDhnfVWJCDUjUSIpWoX5RmPW4A1fwgiuWXSKwWTPLoV7PTPmFwapPRmgmmUEpRV3xVr+oCozrCHZid3xVqKFMcPtFTTSB8IM9FeFY2WJB2iVZh3Q9IqaHmsJyk0Pw24kisS5aaOGb9WipoqU0uY7MQmnHLjWC8spqIRSrxlk4ka8yKRr2nn35iUH8LaqsDllURtNs5TdCQHDMcavSFO1LCeFAF3rTMOPGOSVgT0dLZ1tZ2vYAtRqXKDc7mIWjEn40tKqkrBJwy1cOsWRM/7UOXLCuUTNGVtYc4B9xun7QX9HR+ynp8gIIDVuvlgcdWGURbSu7ZgGf71Daqw/wBoJiwA5BLlyHFAaU3QnpJv2eVqN18sgY2Bz0L2mRds6dqQ/EqPpCIlgolucT4mK2lv3EtOd0eAYdTExSe9KAOGW1n84qmBkW2kGYp9Z94xkMWiygqJYxkelTVHm9WMyEuP7RxUbx6Q0EOUvrKjuwH+IPOBSi4JH5lDafoTwgyEC6+shL/lArTgee2JsshSclklRpePL9AGj3SU6iQdTneXYcn5x5pFiNeQfXn6RPtFrJQxqcz58mhpXkm3WBMmp5CCyu93R+p9mFJi8hugkifdFH4Yn7Q5p8F4iwUAC44uiq1ZbhxgBUFEqPdSPpfVs1kl4UmW0qYlrowAoBvjRVrJZqkBnZgNw8486gz0OSH5kwHvzO6A11OasnbzgE60Gcu8pwkfh1AeJ2wtJCHdaio7ATzJpDwtoulKJQqPxEk8hhCarQd7LUnQN5JAAutjR6syq7IywS5d0fEUl6vsIcOOUSZSpiyxUrBm1YUgkuxAEhT1D+vkYi1xs0dXZpYcX0ljSuR27jALRo4XCQbzatWHl1hG12LvEA1YUPKN9FWn4Srswm7kcWL+cL1xaYr+xWWkpW6Sxy8+EdhJInykkF1JFQBhSvWsRtI2G6q9jVn34YcIodmbTdmFNGWP8k1TwOHGB5Jeys1Ia0TOEqeHLBQbdSnUdYJpuXdlzGqwGNahzniaQDSEhlgVw1amqOZ5RQWsTrOTdqUlLDWHrvq8SvTO2c4aK3HMxSsiwZM0ZhJI4uBXeYRmpdKVCoKUPxFfDxhvRs4AL13aarw1tljFFsyWYkfs0sJtN0lgVM52uK6sY6DTcn5ZdnSX2tV/e2OZQu5ONNr7co6jTUm9KdgSQADXFs9n2ink+RGHxJcj6X2xW0VKCpS8mujxyiXIT3QKYnCK2j/3a2/iHKrdTEOnol8TazElYvMThwdx0ESO0RvT66wW3j1JMUrGv5yX4xN0h37QG2e+UbF5Ci2tJRJKSAlz3W3DHWcYS0S37Ri1CxwqxDPDFunPLBIYuW3NiHgGhJLzZimdkv5Rj+zo6Cdo1gqYGrfp0gOlgyESzldZ/wCUOB7zgWmJbTiAwSwYbz9XXDZHuly1oQk5KavAMevSHFcA+B9OJuMk5JAbVXrRonJf4odqcsG9Ia09P7zO+1q4PXgekI2eY63zZ8M28ISRlgVSy53xkZLmgjHM+MZFKBZvLN0BndgNzAq8VCGFMlH8gA3qLEt05GABZqTiz86t/wARA500lBD4dVey0UaDf0Bn1YHLE79cImQWIOJ6ClPeqK0iykguX20Z/QQnbbO11zUnXV9Z39I1PgWuiMzRhan6QBdipR/tnHTaP0U4JKnhyz6PBSxSnHA5nbsq7DnAfkaKxj9HE/sm19uPCN0SgNdNj+Md8NASyB3U7aeQyhKb2dGIAHTzeD+YajRySbakU71NQQIrWO2IXhPunVMSkDmzQnpHR60KLuN4cdaiJ0xTgOkfzJ8xDUYzRkpOJ06/jSqgS1B3cJBBprEFnaSBKSqSA38JIoaZ8I5WRMWgX5aiz5HfiI6HRum0zUiXNACsAoCh1OMt8Sn42s7NU7HptjRMSJksgl2UPxAEFnGeGOyIlus10sefSK9psKpbTU90hizMMj6xsu7OFRVlPsIY4+uuJxl654PYPQi/iypklVVJBUmmIDMH3+MCQi6pxvB6jjCllnGTNCxiCx/lOI5Q4o0CnoRQY3RgN+BjZLqNTpltQvy5UylS3NwQOka6CnF1yjjiN4oW8eEBsJvWZV0d5JSoNhk5964V0ZaCJ5OPfUngcOTxP1wzu0eKQfhttVT+VRSH4Qvo2aCq7h3q9fKKqpN1S3LstY4btdYgaPJTMOq8PH9YpHKbJt06Mt9nuzS+zq8dHbkvZ5ZNCEjiGOOrERK7QymmXtYPjsikZhVZwDqA4YcIU3aTDFUS5EygG2nGL2jUfIJ1qruDRzkoYHeeMdPZUtITRnS+1ztz+8TeysviI6P/AHhJrs3CgifLT/3BbCpEPWFP1KGTnfl5mBaHlX5izQsgvvoPODezVoYt8x0NgBXc4blWNuz1FTDkoNgcSaYYQtbprIqcLuVMa0il2eS0la3/ABU4M4flHPQVpik9F61IGIvJpseNNLy79slkjvXga7wYasqQbYg4sDyF44cIBPBNrS3A+fhCRj4K6WQPitruPCTMua2ADY5EDCH9NgGaz7H974i/HHw5itYGt+uwRSKsEsI2sZBQDTmPOMjWUtkgd3AYmtaxkeiidsdNncuT3Q5Vwdv9YDJLqb+FXX7ecNWYgJp7q5/1jaxgXiCO719l4LZyPZqjRKKHdgGz2wzo7QQNVV9/rWG7DZie/R1axllupFyUQlNAxNKxKcnFYKeOKk8kqRIEsFCsRwcHPygyDLc0J4E+W2FtI2zvsA5GfiI2kz2o4FI8rk3k93okipKkpypSlDGtoQRSBybSpLYEbMesPBaV4UMYpBcSTbdHiYkOADhSOB0vowy1UpU4b+sfS5wul8vdYldoNGBcu81cT6iKwn6sjKN4PnEpZBdNFUpkoPqzh34YWm+kNkpOowK0WQpfWDyViDuLQxYGC0qyXQjb9jHsm1VojFPpb0PpAqkKlrNUp7msirjhCuhy01i9U4cDCtmBRMB/hU2GRLGH9HE/tKSM3HQx55Lf9lUaaXkFKzQ1w98uceyZV6zhWokcj+sUO0KXWMcPC7C1irZ1AgDvKry9YEX+qOka9nppUCC7KlqB3gPy+8bTVfNKgc3Da6coFoIsvaArLGhg9sICQQMAN+AhPYVtFXSEs3p1KhQUNxSn08YhWZHfLg8Y6WfMaYpJYuhGOoAjjEE0mk7B1jI4VHdNu0IHxG2UByh2RL/7cE4XfNX2gGnZbzASK3fCDma1nSAD+79H89sJ5RiJFjLpB91+8dNaQ1nQnAgJHFq+9Yjm7IiqRw5mOg02aHKhPUcz94m9jehPRyu5MphgN5rwgfZ9++VB3Tkc8X6RkhRTZltmeLARmipSkoUoVwF121l+rRm7N0I2oUYUa750i5oacBIuk1KlFsHwDB8dcc/aZtSK1Tjji4I4ResEkfCTTAGuLXsG1DAwpLGQcwE7O960KL4JWfBP+0LIX/3uNA/CjCGOy6vmTS2EtYcb0v4RDs1qu2lagTR0knE1A4xsY3ZknTCWsn45O2nn0iRpBLpUwo9fKKUyeFTlAVLkncNXOErYGlilVKi0Nk56GJUvuimQ1R7C9oWAWxonwEZDBZSsSN2LeXpBUJd9ZdoyyS2Fc399I2kyfmoq31c6Rm2bwp2a0TUs6EqH5SxHA+sJ6d04QoJKVy7uZDh96ScnxjoLNZ+7iC2yOI7QzCZyq4fpBaUnRfxWshZek71EkEZEVJ4xRRLNHITerUgPr8o5iQSS4+rC8PPXxhq0rLd6qnxxf0pAl4vovHyWdNaFkDEbC48YWs2mSFC9lgc+Mc5NnpSaqbn4QKbNmEUZIwchz/bTxgx8GDn5Vo+jybUmYhxiILZxeTdMcjoCzpU/zJl9vqCjuLILobDEGOiskr4ZclSjrUXPAAMOAgygkgORy3aGwXVKpiPA0iYlF2W+pVN+MdH2hqs5Vp73xA0gGlgazj791hQlaSC1WTywTviTS+Lk8nLw7oOY80qP4VAV1mnrE/RSGJU1Bn72PD9hQUoSoAutYPBOvi8OaWUBN0h/SxBW7jDzDnpG6UNZyKUV4hMADLWH11Yaz0hjSM0XVNms9AG8I861RRk3Q6/nDed+eEG0iWQn+X1HhC+h/wB6h8nPN4f0mh7o2q8TFHsPR60d6cEkH90G4FzviVOX8wtVzXdX7RatZa0JagCFa9bccuUQJyvmkZ0bmI5aD0q9piAUkOAQzUpSPL3yAfysNTuB5wr20nsUAP8AU5qaBtUFtSmloALG65pkAmm+G1hGJi2iZDzkD8wPBwa6sYb0ySZxJoLrAbH+wjXQMwJmPT6T1bCN9O2gFQAz57egia2OQGfNazADM14UjfR8ssKsLrhs6l89kaaTT8tGWsb2hizsiUH+oJo35nIG3GMRr0c9MWSslRx5Yho65HclqTSiU9E0jkUrvsrdQjDX1EddbVsJgyTQHHAl/KH5AR0I9nJ4vTCTQoUDqq1TweOUtdv78xsThxU/lHQ6OU0qYdYVuoEfeORnJwVnWuW6L+GKbyS8zrR0OilFSVGj3CXA8OHjCs+WShD64X0faLkqZg5A35PuLCHJ00XZYGWLa8WjWqlZl2jyZJL0JwHQAZxkZ+1KyqMoyNpk7RYlAPjnyd4NIS04ZkXiAGq7Bq7yf6YQs1qqQRm3JgNxxMN2hTTAQaPTx5wOlbLy7bNwRKYnNagByS5jitO2WYJpMxaAVF2SgkB9pMdtYpwIqavhEjtVosrF9Iw9iEmkcrZytmsSVCs1bvkyPCsaWnRgThNm8VOmm8PGyCQW5wZc/bl1OuKOQ1FGlkWwLU8+OYaPZsyt4/aNEh6guRhjXYYdkSjOISMThticpUWjGyn2XluVKGDCo1x0RL1GW6E7BowyEAAi87q1HYfWDWqfdQb2J1e8Y8s2c9kDTM28sg4E+8K7YlaSmBRSEl2qPKkNKmXlVYVxOABoT1PEmBmWhShdFEu1Kk+cKCoEneDJcm5LCc1nkGrBps4quISDg7b41tpugZrUQCNWQG5y8UNG2NKXUp3AHjl4RrfTFgcsdluocjvOCXL7ae84lWqa8skYEkjc5ZuENW+3sGfAZe9kSgsGWBsD8c4mkMakWdUqagKBF5DjbkesFtir82Ul8V/7Q2m1fFKStvlBvJtoz3wnYhenoyYqU43E04xr+zEVp8wG0O9LhbGjKYv15xFsV2baU4sVdAov4PFS1TBfOLiWx3v6g84l9npb2hBrgrwUfFucbH4mPZr2sLzidRI4Yvy8YJp1V0JIww4EF/DxhPtJWedalAcMPCM08twjflSgSfOLpaJXsa7Pi8UHCq3OxhTrDOlZTzUpDVU3XDfCugjdlp1kqOpn8u7BZBv2qpe6okNx8olJZGmaaamH4xQ5LB2y5w7NBSSksbt0iuW/f4wl8ELtZq6lFg/D7w/pqawJy7u/EZ5saQOpD4c9KQywnIkB4v6XtF1KzrNOJNNWqsQbMAZqGLErxGsqoYsacIEpTEPeOGRf9OcN7QOCkmbdkKGZvtyQPKJEyQDZrxIA71MzRJDcYbBeQSaMSxG7A8oRtaVCQP4XPNh6R6PGqIzZpKX8pY/lbm3mYNKm/MSkkXQA77czCyUfLOokdGfx6QWyC9OTtYcsPCG1sCY2JyQ4KTifwnXTCMjVUgOcY8jjKH7NLN67rrv1U3PzEMWsKFcgx5YERvZe8AaOMxrev+Tn+3XBrVNYYOnPNm+ocKcCDlE2slLwM2K1KABCXNTjQ+xFSRaBMF1scQ4dzx3xBsFqCFgH6XPX3hFJUlJJUksdYAL+or4QHg1MDb+zyXKgztE89llqDhWNcMHyi3MtiUJaYL6qEFgGG18IS/6vJCktLS6yxq11g7s1fvGKyn5KJ9n7NFKkgqcE5NxxMdHY9DJkh0BycTidhHpujEWxBBZu7l3jubnG1v0z8NIIUWBq1aHDGJybeCnuNWlSUJvLxY4RzOkbUZtQ4S2eQ2w7aJ/xUkkhsXfD14CAT0JAcmrUceCRUY5xNLJ3sS2V9KWAzOs5MN0byXBN0Xi7UwTvPPrAVTe7UpbUfqOyn0giGrElSkfLSUM9QTdPA/VnFXhBuxe0oCVAqLkqc/0gnk7CNFWwknvHvBmoxaGl6Pci8p2Sf8iBhwJj2XYEoq4frqw2bIy0aTlyFqCiaC6Ttwf0h/8A6cm41AcOjdI8t9oF27rIG5yPSA2zSXeSccmca38o5WzmMECTKun6iznW9OUM6BkVKlD6nG1teMLWCxfFWFLHcJYDCgDvxaK5TcULjUckY5YJ4wJM1EXS1qacof8A1gPtL16RnZeiyVGiRCP7X8ULWWBJYDYKB4o6LnCWkj8SwocBgWw1xZxpUTTvIpapSl2hnepPTPnE62WoKUEjBJbA/mDRV0TWepWynEsd1IlTkfNNKYhuXnFIAkUbNMPdDUCU+Dk1gmipjzVKxao3gFngU5bJBB7wyplSGNESqKL0u+gECQkZo1R/aApn7xLc3h3Ta/lgB6/Dau4xpoFIK77Ow1a6HpA9MnBP5gAHwa6PKJfyKPRP0NK+aKBkqKuAz4Evwg2nZpa7l3csddfWN9Apdcx3qggcRh0j3S8tgAca14w2/wBgUTJ0xkXS7NhlW8XO0CPNIUkywM7z7MYPbZITLQQakhxwWOjR7pNHy5OxPiTWLJ5RNrDJSSLgFMc+Ee2EsoF8vPDq0eXMN/g/pB/hBKyBu4BnPSKE6GQh9ecZCE0KcthxjIHqKyvZJ53Pq17PDgnUYo0191QzwChRJY4j8JH8Kk64hyCwfIEgjVljwI3Mc4oWSaFOgh3BIGtTVH9SXG+7qhtGXgL+x0ujX3QDgoVKX16jmOgUaUmSiGIo+IPGgdjBvhk5KUA15QZ7uKJg1bYDarOXILKU1A31DB9hbw3RmDMjv/VlLF4gMfzV3sQ7bYRlW0qLgL1G6fBuMIhVxQAPd21rqOY3w1ItLKutqYnbmCMYPrWUbd4G7TbQAP3j0o6kt/jHomlYYBSgWLqptYlbk8oAi8Xa9U4uFDVwyh6x6KJYlJZ2N5dH101RN0hoKZ1BeKiwqJbgU1rxr5xrOXdSU3gjcby3yBKc95aCW5KUyykrO5HdDAuW6ZxP/awpLJQRV3D3qbRgaQNj0CnLSVhASSoVJUal/pd6Chit+yzCLpUE0wEc/wDtigv8R/m+puWTUisnSV6pxw3+yYzyKqFB2aWuwLdDTO8VNwCXfDJusaq0Qo/Us8wAC/2jc2wKWGoUoLOM1kVPBJhmzT2CiTnhmW/UwG2holr0MStAK3qc6USS+52jLXoKrvgH3+sUZNpBmHJkk77xH/iY9mzXUg0amXKO92jGrQ7LmMWYdxNdWWQ3QCZNu3iMSMDr9mArmspeqieOP+3SFJ8/EE4nDZ7aAlbFwmSyTMODKUWbCuD+myH7UsBRDhgGBDVbXzg+htHgpC8Gw4uXifbpXzFe/eEevbIapFHQoZExWFM89vTrE0Swog7abqGKNqlfDSoHG4gHfUmE7G/d4k8ng6yLYBVlAQ7l2q+/7QxZS0pbAgXgl2xz/wBukbTiW2s/FnjdawmWlILutzxTTzjpOwrBV7LST3izg0OOr7wjphioEZqBPE++UWez6GkKVm55sIg6XnXZrZEgdcuJiMcyKyD9nCO8dg8fR4DppTrAxq3Jj55aoZ7NyWKi+zYwP/tCelrQDaCkDAJbiB6RToOnml5fdk7Gf/L1hbScthL1FhhseD6VUyko1HPe7dYW07NI+HqDdAIpHaBLTFFiiQ2rxPEwSeh1L3EQOas3hqABFM3MMISbsxs8X6txiiwBgpYoKRkElS1EAhq68Y9g2bRhQwN04014AMTvQUH+gxvKlsQXYuPV32Gv9QjyWoNi6Ulv6cQf/wA1kf0w0uzm4NYdNeT868IpJgiOhgoKwGYP03FvTYErvJ4iNvg3VXCSq73pRpUca1FDqKXgdjAUA5ITgrYiYwf+lV1XGKH7KpUgkXjNlKUFh63fxs1aEXg0SsVHN2tN030pvINVDU+bCgHhBLOymuFxkhRqDsVgR1g9sDgqFQosTVgs57QducJGyF3SASzFL9R4xTaDpjFgkXVKdK0urLDHaIpoUm6KzFUwcYl8WGG2Juj55AdzSrbQX8mjobJpDAG7qJrHnm8looTM1QSDLlMxNSA9XGJrqiVO0ypJU4NHKjTAlhvwjorZpKhILVJGAfPOOdnhRdwDfu4b8OEZGns12tGi7deN7XiG3N0AirLXLmOSGDbMaBy5hKyWVKyUlLl6HaW8IBbbOqQSQXSnHWNXKE1eEZf2Gn6OIWoJqwRz7xbcxHOE/jlJrt84p6O0kGUTmonkAkdBBbbITMcYEgMRroYm90UTpCNhmuVk4mnSnUmN0rA4YcB94WRZ1pS4q74b84JKscwpJa6MCXc94hI4VEc1kSaN1TCUucSeMaiQVgAHaX1CHv8A+ZXQFWzYMi9N8MGwCVJmfxFJD54U8ow5salzLklCcBcT1T0iFYbN8SckHC8H3AEmK2kbWCGHtnEL6DsjlayKAEA7SK9PGNjLDA1kW07aHvjNRHQA+cD0ekd58knmafaFrbWavFrxbkkeUOWKQRKWraB0Ur0ijVKgp9NCnvK9kNQiBaVmhIRtKWba+PCDSVEqLtmeMA0+hjLl6rp2fSBU5mOWzHo7DRRaSMMC+vlHC29RMwXjW8fFwI7ef+5ulwbjFsXu46xWOHtwqXqXB27+MHwm+QvdmrW15JBq7YNhWu+JekVtaANd0f8AIYw/odakkAgXbrhW897oBCFql3p8wBqEAPiMW6VhLZmwPaa1taUAag+92y3R72kmBpYD0I5vAu0qXtCAcGFR6c4H2lINwjAAADqItFL9SbbpmTZVUviUjParKBWuaUg41I6DOGZ8y8qWPyjw+5hW0a3GL+xGoLGpCRdFOsZA0T2ADAxkd6m+wazhiQfpPgKjcfhqbhFKQm8m6MSK1q/0nmUPxMSBP7wORbrQ/wCKxyg9jnkEDPA78+qFf3wpLAU8lOyTA4f6T3VCmCqHkqv9MHnzFJWiYrFyhf1D5iKOq4a3k14RNmm6oHAZn8pfqA/OKcplulT/ADQEvkJ8v6VDeAzbDriTGKWidLlzCASuWsZE/ScUsRUpOvZE9EkBQSs4juqNe7lQOQa6qcY2XOC5RQaKCryHBosUUh2oDg0ZZ/mywlwkpLoUWCkqwIOzIwkqCzexhIvpU4IBIWlhlmM67zDlnvqUQhSJiXNajAE7sIhzbWVJaiWJBNXBq6S2T1huwWtUtdKE1Y4Hak5iOlC0dGdDdptKgFoUhQu0UcqucYXXaAq6HwLs5BoC3UiKOktJXpZF0VKbxzZw/i0TO1AQZktaCzpxGt3wiUIZotKbqx+QpzRxV3etAWG2CyJQXfK3ckvubwphEew211FOCm5mhcRQNqcPgbp60846mnRmGT5tnKL5S91LONpFSNjvyhmw6R+muZVxqPOCWK0utSTmOmrjCFusBkqvJ+inB26GNdN/2bF/8Ok0faE95Jbuhn1uzciOsbzpye7dYOsA6u6ConmOkR9GWxJSdZPKkMmb35ef1nizf7R55KpFVlHTCf8ASBrr6+ETtLTO6AKOpOO8HlSNbLasBrJ5XWHgIT0hNw3j1gwNkhS1Tz7bZFex92Uk63f+Yg+giRZZXxFMBh5Q6o3QEvQPjnRX/l0EUoLZFnJdSmH4y39xikFXLKQ31LLf2kdGMT7TPuIvaz4kxZtYaVLSRimu8pPvnDk3gKQDR0oEppQkDXSA6Xk3p4rmH1MwhnR6WL4hId9r+VYUe/aXGJZtVCPMQUczp9Ji4CMgir7lD3ujhtIHv0wccWzjs9Lr7qgS7DHV3vvHE6QVVTZZbGHm/KN8Rki5ZmBdDElITWrFicPeETdHylKWm+GUSX4UHRoewTge7dL5vk2eBwgWjQTbHNfVzD4wrZP06L1pTsDHLCE9Mq7yAAcjvf8AQRR0zaHtCGFGJ147c4S04PnpoWwauX6Rbx8JS0zyeCkoIL9wnGozrXDGPLWv5bYuXfYPvBUn56afgNNnswC1juimvLnCWws0Wqv4ssMIyCXjRtQ8IyNCbgPLS/8ACfBfoOUNSD3+IP8AnI/8jzMZGRzEhi0n5Y3/AO0byJpEsscpKv6gQH3tGRkT4PpKt1oUiZNKS3ffAGpZ8Yof/Kcnly10Dd4ipGp2GEexkbLQVsm2tLWiaBmkK464duBUtN6vdUa67uMZGQnwxdPJEwqlJUoua14iEe0J7yf5fSMjIyHyNl8T2eP3Rzu48QIoWKqCTiw8YyMgS0OPyNJimmJalT5xX0ggGSXrj/xMZGRKW4lI9Od0Qqh3jyitK/eDcfERkZGeT5Mp4/ihsGnvWIDbB3xv8oyMiURy2PdnpYuTC1R6GBaUT8tG9XlGRkOJOWyLbA6AMn8zFnSSqoG0+BjIyFIK2e2dTSp5FCMDwEA0El50ompIryePIyAtMT2XtIShdTTFPmI4vSiWUo7W4RkZG+IxnTWpAYlq0rn9KPWJWgC9qD1p6+kZGRq0w9F9NKItCGJHdOB3QTtTSYhiQ41nbHkZFY/xJPohaZyhMJvH6dZ2R4lRMnE8zGRkWXCbNVjwHgIyMjIww//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statybajums.lt/resources/_catalog/medzio-makrostruktura.jpg">
            <a:hlinkClick r:id="rId4"/>
          </p:cNvPr>
          <p:cNvPicPr>
            <a:picLocks noChangeAspect="1" noChangeArrowheads="1"/>
          </p:cNvPicPr>
          <p:nvPr/>
        </p:nvPicPr>
        <p:blipFill>
          <a:blip r:embed="rId5"/>
          <a:srcRect/>
          <a:stretch>
            <a:fillRect/>
          </a:stretch>
        </p:blipFill>
        <p:spPr bwMode="auto">
          <a:xfrm>
            <a:off x="5786446" y="2143116"/>
            <a:ext cx="2695575" cy="2028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04" y="0"/>
            <a:ext cx="6028573" cy="707886"/>
          </a:xfrm>
          <a:prstGeom prst="rect">
            <a:avLst/>
          </a:prstGeom>
          <a:noFill/>
        </p:spPr>
        <p:txBody>
          <a:bodyPr wrap="none" rtlCol="0">
            <a:spAutoFit/>
          </a:bodyPr>
          <a:lstStyle/>
          <a:p>
            <a:r>
              <a:rPr lang="lt-LT" sz="4000" b="1" i="1" dirty="0">
                <a:solidFill>
                  <a:schemeClr val="accent2">
                    <a:lumMod val="75000"/>
                  </a:schemeClr>
                </a:solidFill>
                <a:latin typeface="Times New Roman" pitchFamily="18" charset="0"/>
                <a:cs typeface="Times New Roman" pitchFamily="18" charset="0"/>
              </a:rPr>
              <a:t>MEDIENOS PAKAITALAI</a:t>
            </a:r>
            <a:endParaRPr lang="en-US" sz="4000" b="1" i="1"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285720" y="785794"/>
            <a:ext cx="8501122"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a:t>
            </a:r>
            <a:r>
              <a:rPr lang="lt-LT" sz="2400" b="1" dirty="0">
                <a:latin typeface="Times New Roman" pitchFamily="18" charset="0"/>
                <a:cs typeface="Times New Roman" pitchFamily="18" charset="0"/>
              </a:rPr>
              <a:t>Medienos drožlių plokštės (MDP). </a:t>
            </a:r>
            <a:r>
              <a:rPr lang="lt-LT" sz="2400" dirty="0">
                <a:latin typeface="Times New Roman" pitchFamily="18" charset="0"/>
                <a:cs typeface="Times New Roman" pitchFamily="18" charset="0"/>
              </a:rPr>
              <a:t>Gaminamos iš specialiai išdrožtų ar mechaninio medienos apdirbimo metų gaunamų drožlių. Drožlės būna įvairių dydžių, skirtingų formų.</a:t>
            </a:r>
            <a:endParaRPr lang="en-US" sz="2400" dirty="0">
              <a:latin typeface="Times New Roman" pitchFamily="18" charset="0"/>
              <a:cs typeface="Times New Roman" pitchFamily="18" charset="0"/>
            </a:endParaRPr>
          </a:p>
        </p:txBody>
      </p:sp>
      <p:pic>
        <p:nvPicPr>
          <p:cNvPr id="5122" name="Picture 2" descr="description"/>
          <p:cNvPicPr>
            <a:picLocks noChangeAspect="1" noChangeArrowheads="1"/>
          </p:cNvPicPr>
          <p:nvPr/>
        </p:nvPicPr>
        <p:blipFill>
          <a:blip r:embed="rId2"/>
          <a:srcRect/>
          <a:stretch>
            <a:fillRect/>
          </a:stretch>
        </p:blipFill>
        <p:spPr bwMode="auto">
          <a:xfrm>
            <a:off x="1000100" y="2643182"/>
            <a:ext cx="3000375" cy="3000376"/>
          </a:xfrm>
          <a:prstGeom prst="rect">
            <a:avLst/>
          </a:prstGeom>
          <a:noFill/>
        </p:spPr>
      </p:pic>
      <p:pic>
        <p:nvPicPr>
          <p:cNvPr id="5124" name="Picture 4" descr="description"/>
          <p:cNvPicPr>
            <a:picLocks noChangeAspect="1" noChangeArrowheads="1"/>
          </p:cNvPicPr>
          <p:nvPr/>
        </p:nvPicPr>
        <p:blipFill>
          <a:blip r:embed="rId3"/>
          <a:srcRect/>
          <a:stretch>
            <a:fillRect/>
          </a:stretch>
        </p:blipFill>
        <p:spPr bwMode="auto">
          <a:xfrm>
            <a:off x="5214942" y="2786058"/>
            <a:ext cx="3000375" cy="30003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14290"/>
            <a:ext cx="7643866" cy="1569660"/>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Medienos plaušų plokštės (MPP). </a:t>
            </a:r>
            <a:r>
              <a:rPr lang="lt-LT" sz="2400" dirty="0">
                <a:latin typeface="Times New Roman" pitchFamily="18" charset="0"/>
                <a:cs typeface="Times New Roman" pitchFamily="18" charset="0"/>
              </a:rPr>
              <a:t>Plaušų plokštės yra lakštinė medžiaga, gaminama iš medienos ar kitų panašių medžiagų plaušelių šiek tiek pridėjus klijų arba visai be jų.</a:t>
            </a:r>
            <a:endParaRPr lang="en-US" sz="2400" dirty="0">
              <a:latin typeface="Times New Roman" pitchFamily="18" charset="0"/>
              <a:cs typeface="Times New Roman" pitchFamily="18" charset="0"/>
            </a:endParaRPr>
          </a:p>
        </p:txBody>
      </p:sp>
      <p:pic>
        <p:nvPicPr>
          <p:cNvPr id="4098" name="Picture 2" descr="description"/>
          <p:cNvPicPr>
            <a:picLocks noChangeAspect="1" noChangeArrowheads="1"/>
          </p:cNvPicPr>
          <p:nvPr/>
        </p:nvPicPr>
        <p:blipFill>
          <a:blip r:embed="rId2"/>
          <a:srcRect/>
          <a:stretch>
            <a:fillRect/>
          </a:stretch>
        </p:blipFill>
        <p:spPr bwMode="auto">
          <a:xfrm>
            <a:off x="1071538" y="1928802"/>
            <a:ext cx="2928958" cy="2928959"/>
          </a:xfrm>
          <a:prstGeom prst="rect">
            <a:avLst/>
          </a:prstGeom>
          <a:noFill/>
        </p:spPr>
      </p:pic>
      <p:sp>
        <p:nvSpPr>
          <p:cNvPr id="4" name="Stačiakampis 3"/>
          <p:cNvSpPr/>
          <p:nvPr/>
        </p:nvSpPr>
        <p:spPr>
          <a:xfrm>
            <a:off x="357158" y="5000636"/>
            <a:ext cx="8501122" cy="1569660"/>
          </a:xfrm>
          <a:prstGeom prst="rect">
            <a:avLst/>
          </a:prstGeom>
        </p:spPr>
        <p:txBody>
          <a:bodyPr wrap="square">
            <a:spAutoFit/>
          </a:bodyPr>
          <a:lstStyle/>
          <a:p>
            <a:r>
              <a:rPr lang="lt-LT" sz="2400" dirty="0">
                <a:latin typeface="Times New Roman" pitchFamily="18" charset="0"/>
                <a:cs typeface="Times New Roman" pitchFamily="18" charset="0"/>
              </a:rPr>
              <a:t>      Kietosios medienos plaušų plokštės plačiai naudojamos vidiniams baldų paviršiams, gyvenamųjų ir visuomeninių patalpų apdailai bei kitiems plataus vartojimo ir įvairios paskirties gaminiams, laikomiems ne drėgnose patalpose, gaminti.</a:t>
            </a:r>
            <a:endParaRPr lang="en-US" sz="2400" dirty="0">
              <a:latin typeface="Times New Roman" pitchFamily="18" charset="0"/>
              <a:cs typeface="Times New Roman" pitchFamily="18" charset="0"/>
            </a:endParaRPr>
          </a:p>
        </p:txBody>
      </p:sp>
      <p:pic>
        <p:nvPicPr>
          <p:cNvPr id="4100" name="Picture 4" descr="description"/>
          <p:cNvPicPr>
            <a:picLocks noChangeAspect="1" noChangeArrowheads="1"/>
          </p:cNvPicPr>
          <p:nvPr/>
        </p:nvPicPr>
        <p:blipFill>
          <a:blip r:embed="rId3"/>
          <a:srcRect/>
          <a:stretch>
            <a:fillRect/>
          </a:stretch>
        </p:blipFill>
        <p:spPr bwMode="auto">
          <a:xfrm>
            <a:off x="4929190" y="1857364"/>
            <a:ext cx="3000375" cy="30003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85728"/>
            <a:ext cx="7929618" cy="6370975"/>
          </a:xfrm>
          <a:prstGeom prst="rect">
            <a:avLst/>
          </a:prstGeom>
        </p:spPr>
        <p:txBody>
          <a:bodyPr wrap="square">
            <a:spAutoFit/>
          </a:bodyPr>
          <a:lstStyle/>
          <a:p>
            <a:r>
              <a:rPr lang="lt-LT" sz="2400" b="1" dirty="0">
                <a:latin typeface="Times New Roman" pitchFamily="18" charset="0"/>
                <a:cs typeface="Times New Roman" pitchFamily="18" charset="0"/>
              </a:rPr>
              <a:t>Vidutinio tankio medienos plaušų plokštės (MDF) </a:t>
            </a:r>
            <a:r>
              <a:rPr lang="lt-LT" sz="2400" dirty="0">
                <a:latin typeface="Times New Roman" pitchFamily="18" charset="0"/>
                <a:cs typeface="Times New Roman" pitchFamily="18" charset="0"/>
              </a:rPr>
              <a:t>– yra gaminama iš medžio pluošto ir rišančių medžiagų, veikiant jas aukšta temperatūra ir aukštu slėgiu.</a:t>
            </a: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       Šios plokštės pasižymi labai geru apdirbimu: nesudėtinga pagaminti įvairiausių formų detalių, išfrezuoti įvairiausias formas paviršiuje ir pan. Dėl šių savybių MDF yra labai plačiai naudojama baldų gamyboje.</a:t>
            </a:r>
            <a:endParaRPr lang="en-US" sz="2400" dirty="0">
              <a:latin typeface="Times New Roman" pitchFamily="18" charset="0"/>
              <a:cs typeface="Times New Roman" pitchFamily="18" charset="0"/>
            </a:endParaRPr>
          </a:p>
        </p:txBody>
      </p:sp>
      <p:pic>
        <p:nvPicPr>
          <p:cNvPr id="47106" name="Picture 2" descr="http://www.ulmas.lt/assets/Uploads/content/_resampled/ResizedImage665148-mdf012.jpg"/>
          <p:cNvPicPr>
            <a:picLocks noChangeAspect="1" noChangeArrowheads="1"/>
          </p:cNvPicPr>
          <p:nvPr/>
        </p:nvPicPr>
        <p:blipFill>
          <a:blip r:embed="rId2"/>
          <a:srcRect/>
          <a:stretch>
            <a:fillRect/>
          </a:stretch>
        </p:blipFill>
        <p:spPr bwMode="auto">
          <a:xfrm>
            <a:off x="714348" y="2000240"/>
            <a:ext cx="7715304" cy="25095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57224" y="2357430"/>
            <a:ext cx="7858180" cy="646331"/>
          </a:xfrm>
          <a:prstGeom prst="rect">
            <a:avLst/>
          </a:prstGeom>
        </p:spPr>
        <p:txBody>
          <a:bodyPr wrap="square">
            <a:spAutoFit/>
          </a:bodyPr>
          <a:lstStyle/>
          <a:p>
            <a:endParaRPr lang="lt-LT" dirty="0"/>
          </a:p>
          <a:p>
            <a:endParaRPr lang="en-US" dirty="0"/>
          </a:p>
        </p:txBody>
      </p:sp>
      <p:sp>
        <p:nvSpPr>
          <p:cNvPr id="5" name="TextBox 4"/>
          <p:cNvSpPr txBox="1"/>
          <p:nvPr/>
        </p:nvSpPr>
        <p:spPr>
          <a:xfrm>
            <a:off x="357158" y="928670"/>
            <a:ext cx="8572528" cy="1938992"/>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Iš italų kalbos</a:t>
            </a:r>
            <a:r>
              <a:rPr lang="lt-LT" sz="2400" i="1" dirty="0">
                <a:latin typeface="Times New Roman" pitchFamily="18" charset="0"/>
                <a:cs typeface="Times New Roman" pitchFamily="18" charset="0"/>
              </a:rPr>
              <a:t> </a:t>
            </a:r>
            <a:r>
              <a:rPr lang="lt-LT" sz="2400" i="1" dirty="0" err="1">
                <a:latin typeface="Times New Roman" pitchFamily="18" charset="0"/>
                <a:cs typeface="Times New Roman" pitchFamily="18" charset="0"/>
              </a:rPr>
              <a:t>mosaico</a:t>
            </a:r>
            <a:r>
              <a:rPr lang="lt-LT" sz="2400" i="1" dirty="0">
                <a:latin typeface="Times New Roman" pitchFamily="18" charset="0"/>
                <a:cs typeface="Times New Roman" pitchFamily="18" charset="0"/>
              </a:rPr>
              <a:t> </a:t>
            </a:r>
            <a:r>
              <a:rPr lang="lt-LT" sz="2400" dirty="0">
                <a:latin typeface="Times New Roman" pitchFamily="18" charset="0"/>
                <a:cs typeface="Times New Roman" pitchFamily="18" charset="0"/>
              </a:rPr>
              <a:t>– kas skirta mūzoms. Tai monumentaliosios ir taikomosios dekoratyvinės dailės technika, kai figūrinė arba </a:t>
            </a:r>
            <a:r>
              <a:rPr lang="lt-LT" sz="2400" dirty="0" err="1">
                <a:latin typeface="Times New Roman" pitchFamily="18" charset="0"/>
                <a:cs typeface="Times New Roman" pitchFamily="18" charset="0"/>
              </a:rPr>
              <a:t>ornamentinė</a:t>
            </a:r>
            <a:r>
              <a:rPr lang="lt-LT" sz="2400" dirty="0">
                <a:latin typeface="Times New Roman" pitchFamily="18" charset="0"/>
                <a:cs typeface="Times New Roman" pitchFamily="18" charset="0"/>
              </a:rPr>
              <a:t> kompozicija dėstoma iš įvairių formų ir spalvų akmens, </a:t>
            </a:r>
            <a:r>
              <a:rPr lang="lt-LT" sz="2400" dirty="0" err="1">
                <a:latin typeface="Times New Roman" pitchFamily="18" charset="0"/>
                <a:cs typeface="Times New Roman" pitchFamily="18" charset="0"/>
              </a:rPr>
              <a:t>smaltos</a:t>
            </a:r>
            <a:r>
              <a:rPr lang="lt-LT" sz="2400" dirty="0">
                <a:latin typeface="Times New Roman" pitchFamily="18" charset="0"/>
                <a:cs typeface="Times New Roman" pitchFamily="18" charset="0"/>
              </a:rPr>
              <a:t>, keramikos, stiklo ar kitos medžiagos gabaliukų, plytelių, plokštelių.</a:t>
            </a:r>
            <a:endParaRPr lang="en-US" sz="2400" dirty="0">
              <a:latin typeface="Times New Roman" pitchFamily="18" charset="0"/>
              <a:cs typeface="Times New Roman" pitchFamily="18" charset="0"/>
            </a:endParaRPr>
          </a:p>
        </p:txBody>
      </p:sp>
      <p:sp>
        <p:nvSpPr>
          <p:cNvPr id="6" name="TextBox 5"/>
          <p:cNvSpPr txBox="1"/>
          <p:nvPr/>
        </p:nvSpPr>
        <p:spPr>
          <a:xfrm>
            <a:off x="2285984" y="214290"/>
            <a:ext cx="4731680" cy="707886"/>
          </a:xfrm>
          <a:prstGeom prst="rect">
            <a:avLst/>
          </a:prstGeom>
          <a:noFill/>
        </p:spPr>
        <p:txBody>
          <a:bodyPr wrap="none" rtlCol="0">
            <a:spAutoFit/>
          </a:bodyPr>
          <a:lstStyle/>
          <a:p>
            <a:r>
              <a:rPr lang="lt-LT" sz="4000" b="1" i="1" dirty="0">
                <a:solidFill>
                  <a:schemeClr val="accent2">
                    <a:lumMod val="50000"/>
                  </a:schemeClr>
                </a:solidFill>
                <a:latin typeface="Times New Roman" pitchFamily="18" charset="0"/>
                <a:cs typeface="Times New Roman" pitchFamily="18" charset="0"/>
              </a:rPr>
              <a:t>KAS YRA MOZAIKA</a:t>
            </a:r>
            <a:endParaRPr lang="en-US" sz="4000" b="1" i="1" dirty="0">
              <a:solidFill>
                <a:schemeClr val="accent2">
                  <a:lumMod val="50000"/>
                </a:schemeClr>
              </a:solidFill>
              <a:latin typeface="Times New Roman" pitchFamily="18" charset="0"/>
              <a:cs typeface="Times New Roman" pitchFamily="18" charset="0"/>
            </a:endParaRPr>
          </a:p>
        </p:txBody>
      </p:sp>
      <p:pic>
        <p:nvPicPr>
          <p:cNvPr id="22530" name="Picture 2" descr="https://encrypted-tbn3.gstatic.com/images?q=tbn:ANd9GcQ-1OyiQz9s0RdVudhj_8IeZB2Gu7KBZskkkgGHrFVqj-6BBg2T"/>
          <p:cNvPicPr>
            <a:picLocks noChangeAspect="1" noChangeArrowheads="1"/>
          </p:cNvPicPr>
          <p:nvPr/>
        </p:nvPicPr>
        <p:blipFill>
          <a:blip r:embed="rId2"/>
          <a:srcRect/>
          <a:stretch>
            <a:fillRect/>
          </a:stretch>
        </p:blipFill>
        <p:spPr bwMode="auto">
          <a:xfrm>
            <a:off x="642910" y="3714752"/>
            <a:ext cx="2133600" cy="2143125"/>
          </a:xfrm>
          <a:prstGeom prst="rect">
            <a:avLst/>
          </a:prstGeom>
          <a:noFill/>
        </p:spPr>
      </p:pic>
      <p:pic>
        <p:nvPicPr>
          <p:cNvPr id="22532" name="Picture 4" descr="https://encrypted-tbn0.gstatic.com/images?q=tbn:ANd9GcTYZkNHgVJzRY272MuVNbcFE20CeIb1X58RfQTQ-U4-3nsRUpfx"/>
          <p:cNvPicPr>
            <a:picLocks noChangeAspect="1" noChangeArrowheads="1"/>
          </p:cNvPicPr>
          <p:nvPr/>
        </p:nvPicPr>
        <p:blipFill>
          <a:blip r:embed="rId3"/>
          <a:srcRect/>
          <a:stretch>
            <a:fillRect/>
          </a:stretch>
        </p:blipFill>
        <p:spPr bwMode="auto">
          <a:xfrm>
            <a:off x="3357554" y="3714752"/>
            <a:ext cx="2214882" cy="2205039"/>
          </a:xfrm>
          <a:prstGeom prst="rect">
            <a:avLst/>
          </a:prstGeom>
          <a:noFill/>
        </p:spPr>
      </p:pic>
      <p:pic>
        <p:nvPicPr>
          <p:cNvPr id="22534" name="Picture 6" descr="https://encrypted-tbn3.gstatic.com/images?q=tbn:ANd9GcQZzjq2M7KfiXvZ-c6haWYXiat_OSaB0Ha0Omt-L161E1jbn5HF"/>
          <p:cNvPicPr>
            <a:picLocks noChangeAspect="1" noChangeArrowheads="1"/>
          </p:cNvPicPr>
          <p:nvPr/>
        </p:nvPicPr>
        <p:blipFill>
          <a:blip r:embed="rId4"/>
          <a:srcRect/>
          <a:stretch>
            <a:fillRect/>
          </a:stretch>
        </p:blipFill>
        <p:spPr bwMode="auto">
          <a:xfrm>
            <a:off x="6143636" y="3786190"/>
            <a:ext cx="2571768" cy="204108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643998" cy="6370975"/>
          </a:xfrm>
          <a:prstGeom prst="rect">
            <a:avLst/>
          </a:prstGeom>
        </p:spPr>
        <p:txBody>
          <a:bodyPr wrap="square">
            <a:spAutoFit/>
          </a:bodyPr>
          <a:lstStyle/>
          <a:p>
            <a:r>
              <a:rPr lang="lt-LT" sz="2400" b="1" dirty="0">
                <a:latin typeface="Times New Roman" pitchFamily="18" charset="0"/>
                <a:cs typeface="Times New Roman" pitchFamily="18" charset="0"/>
              </a:rPr>
              <a:t>       Didelio tankio medienos plaušų plokštės (HDF). </a:t>
            </a:r>
            <a:r>
              <a:rPr lang="lt-LT" sz="2400" dirty="0">
                <a:latin typeface="Times New Roman" pitchFamily="18" charset="0"/>
                <a:cs typeface="Times New Roman" pitchFamily="18" charset="0"/>
              </a:rPr>
              <a:t>Gaminamos presuojant medienos plaušų ir klijų mišinį. Šių plokščių gamyba sausu būdu užtikrina idealų paviršiaus lygumą.</a:t>
            </a:r>
            <a:r>
              <a:rPr lang="lt-LT" sz="2400" b="1" dirty="0">
                <a:latin typeface="Times New Roman" pitchFamily="18" charset="0"/>
                <a:cs typeface="Times New Roman" pitchFamily="18" charset="0"/>
              </a:rPr>
              <a:t> </a:t>
            </a:r>
          </a:p>
          <a:p>
            <a:r>
              <a:rPr lang="lt-LT" sz="2400" b="1" dirty="0">
                <a:latin typeface="Times New Roman" pitchFamily="18" charset="0"/>
                <a:cs typeface="Times New Roman" pitchFamily="18" charset="0"/>
              </a:rPr>
              <a:t/>
            </a:r>
            <a:br>
              <a:rPr lang="lt-LT" sz="2400" b="1" dirty="0">
                <a:latin typeface="Times New Roman" pitchFamily="18" charset="0"/>
                <a:cs typeface="Times New Roman" pitchFamily="18" charset="0"/>
              </a:rPr>
            </a:br>
            <a:r>
              <a:rPr lang="lt-LT" sz="2400" b="1" dirty="0">
                <a:latin typeface="Times New Roman" pitchFamily="18" charset="0"/>
                <a:cs typeface="Times New Roman" pitchFamily="18" charset="0"/>
              </a:rPr>
              <a:t> </a:t>
            </a: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a:p>
            <a:r>
              <a:rPr lang="lt-LT" sz="2400" dirty="0">
                <a:latin typeface="Times New Roman" pitchFamily="18" charset="0"/>
                <a:cs typeface="Times New Roman" pitchFamily="18" charset="0"/>
              </a:rPr>
              <a:t/>
            </a:r>
            <a:br>
              <a:rPr lang="lt-LT" sz="2400" dirty="0">
                <a:latin typeface="Times New Roman" pitchFamily="18" charset="0"/>
                <a:cs typeface="Times New Roman" pitchFamily="18" charset="0"/>
              </a:rPr>
            </a:br>
            <a:r>
              <a:rPr lang="lt-LT" sz="2400" dirty="0">
                <a:latin typeface="Times New Roman" pitchFamily="18" charset="0"/>
                <a:cs typeface="Times New Roman" pitchFamily="18" charset="0"/>
              </a:rPr>
              <a:t/>
            </a:r>
            <a:br>
              <a:rPr lang="lt-LT" sz="2400" dirty="0">
                <a:latin typeface="Times New Roman" pitchFamily="18" charset="0"/>
                <a:cs typeface="Times New Roman" pitchFamily="18" charset="0"/>
              </a:rPr>
            </a:br>
            <a:r>
              <a:rPr lang="lt-LT" sz="2400" dirty="0">
                <a:latin typeface="Times New Roman" pitchFamily="18" charset="0"/>
                <a:cs typeface="Times New Roman" pitchFamily="18" charset="0"/>
              </a:rPr>
              <a:t>         HDF plokštės dažniausiai naudojamos korpusinių baldų nugarėlėms bei stalčių dugnams, durų skydams bei korinės plokštės gamyboje kaip išorinis sluoksnis.</a:t>
            </a:r>
            <a:endParaRPr lang="en-US" sz="2400" dirty="0">
              <a:latin typeface="Times New Roman" pitchFamily="18" charset="0"/>
              <a:cs typeface="Times New Roman" pitchFamily="18" charset="0"/>
            </a:endParaRPr>
          </a:p>
        </p:txBody>
      </p:sp>
      <p:pic>
        <p:nvPicPr>
          <p:cNvPr id="48130" name="Picture 2" descr="http://alfasta.lt/wp/wp-content/uploads/2012/06/homanit.jpg"/>
          <p:cNvPicPr>
            <a:picLocks noChangeAspect="1" noChangeArrowheads="1"/>
          </p:cNvPicPr>
          <p:nvPr/>
        </p:nvPicPr>
        <p:blipFill>
          <a:blip r:embed="rId2"/>
          <a:srcRect/>
          <a:stretch>
            <a:fillRect/>
          </a:stretch>
        </p:blipFill>
        <p:spPr bwMode="auto">
          <a:xfrm>
            <a:off x="1643042" y="1571612"/>
            <a:ext cx="5929354" cy="341450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71480"/>
            <a:ext cx="7715304" cy="3046988"/>
          </a:xfrm>
          <a:prstGeom prst="rect">
            <a:avLst/>
          </a:prstGeom>
        </p:spPr>
        <p:txBody>
          <a:bodyPr wrap="square">
            <a:spAutoFit/>
          </a:bodyPr>
          <a:lstStyle/>
          <a:p>
            <a:pPr algn="just"/>
            <a:r>
              <a:rPr lang="lt-LT" sz="2400" b="1" dirty="0">
                <a:latin typeface="Times New Roman" pitchFamily="18" charset="0"/>
                <a:cs typeface="Times New Roman" pitchFamily="18" charset="0"/>
              </a:rPr>
              <a:t> Korinės plokštės. </a:t>
            </a:r>
            <a:r>
              <a:rPr lang="lt-LT" sz="2400" dirty="0">
                <a:latin typeface="Times New Roman" pitchFamily="18" charset="0"/>
                <a:cs typeface="Times New Roman" pitchFamily="18" charset="0"/>
              </a:rPr>
              <a:t>Korinis užpildas yra vienas iš ekonomiškiausių šiuolaikinių gamybos medžiagų. Stipri konstrukcija, mažas svoris, žema kaina, ekologiškumas, gera šilumos ir garso izoliacija, atsparumas smūgiams – šios savybės suteikia plačią panaudojimo įvairovę.</a:t>
            </a:r>
            <a:endParaRPr lang="en-US"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p:txBody>
      </p:sp>
      <p:sp>
        <p:nvSpPr>
          <p:cNvPr id="3" name="Rectangle 2"/>
          <p:cNvSpPr/>
          <p:nvPr/>
        </p:nvSpPr>
        <p:spPr>
          <a:xfrm>
            <a:off x="571472" y="5857892"/>
            <a:ext cx="8001056" cy="461665"/>
          </a:xfrm>
          <a:prstGeom prst="rect">
            <a:avLst/>
          </a:prstGeom>
        </p:spPr>
        <p:txBody>
          <a:bodyPr wrap="square">
            <a:spAutoFit/>
          </a:bodyPr>
          <a:lstStyle/>
          <a:p>
            <a:r>
              <a:rPr lang="en-US" sz="2400" dirty="0" err="1">
                <a:latin typeface="Times New Roman" pitchFamily="18" charset="0"/>
                <a:cs typeface="Times New Roman" pitchFamily="18" charset="0"/>
              </a:rPr>
              <a:t>Korinio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užpildo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gamybai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gofravimui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naudojamas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popierius</a:t>
            </a:r>
            <a:r>
              <a:rPr lang="lt-LT"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026" name="Picture 2" descr="http://www.ie-laminart.lt/site/gallery/598/korinio_skydo_pvz.jpg?PHPSESSID=89aefe0a01909bed087d5f1cb5138ea4"/>
          <p:cNvPicPr>
            <a:picLocks noChangeAspect="1" noChangeArrowheads="1"/>
          </p:cNvPicPr>
          <p:nvPr/>
        </p:nvPicPr>
        <p:blipFill>
          <a:blip r:embed="rId2"/>
          <a:srcRect t="43675"/>
          <a:stretch>
            <a:fillRect/>
          </a:stretch>
        </p:blipFill>
        <p:spPr bwMode="auto">
          <a:xfrm>
            <a:off x="1357290" y="3071810"/>
            <a:ext cx="2500330" cy="1943881"/>
          </a:xfrm>
          <a:prstGeom prst="rect">
            <a:avLst/>
          </a:prstGeom>
          <a:noFill/>
        </p:spPr>
      </p:pic>
      <p:pic>
        <p:nvPicPr>
          <p:cNvPr id="1028" name="Picture 4" descr="http://www.kartonas.lt/images/Produktai%20Koriai_1%202010%2005%20009.jpg"/>
          <p:cNvPicPr>
            <a:picLocks noChangeAspect="1" noChangeArrowheads="1"/>
          </p:cNvPicPr>
          <p:nvPr/>
        </p:nvPicPr>
        <p:blipFill>
          <a:blip r:embed="rId3" cstate="print"/>
          <a:srcRect/>
          <a:stretch>
            <a:fillRect/>
          </a:stretch>
        </p:blipFill>
        <p:spPr bwMode="auto">
          <a:xfrm>
            <a:off x="4786314" y="3071810"/>
            <a:ext cx="3000396" cy="20002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14282" y="285728"/>
            <a:ext cx="8572560" cy="2308324"/>
          </a:xfrm>
          <a:prstGeom prst="rect">
            <a:avLst/>
          </a:prstGeom>
        </p:spPr>
        <p:txBody>
          <a:bodyPr wrap="square">
            <a:spAutoFit/>
          </a:bodyPr>
          <a:lstStyle/>
          <a:p>
            <a:pPr algn="just"/>
            <a:r>
              <a:rPr lang="lt-LT" sz="2400" b="1" dirty="0">
                <a:latin typeface="Times New Roman" pitchFamily="18" charset="0"/>
                <a:cs typeface="Times New Roman" pitchFamily="18" charset="0"/>
              </a:rPr>
              <a:t>          Orientuotų skiedrų plokštė (OSB) </a:t>
            </a:r>
            <a:r>
              <a:rPr lang="lt-LT" sz="2400" dirty="0">
                <a:latin typeface="Times New Roman" pitchFamily="18" charset="0"/>
                <a:cs typeface="Times New Roman" pitchFamily="18" charset="0"/>
              </a:rPr>
              <a:t>– daugiasluoksnis (3-4 sluoksnių) lakštinis medienos gaminys gaminamas iš medienos skiedrų. OSB naudojamas karkasinių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konstrukcij</a:t>
            </a:r>
            <a:r>
              <a:rPr lang="lt-LT" sz="2400" dirty="0">
                <a:latin typeface="Times New Roman" pitchFamily="18" charset="0"/>
                <a:cs typeface="Times New Roman" pitchFamily="18" charset="0"/>
              </a:rPr>
              <a:t>ų pastatams įrengti, baldų gamyboje, apdailos darbuose, betonavimo darbuose ir taros gamyboje. OSB pasižymi mažu garso pralaidumu, tvirtumu, atsparumui drėgmei bei lengvai apdirbama.</a:t>
            </a:r>
            <a:endParaRPr lang="en-US" sz="2400" dirty="0">
              <a:latin typeface="Times New Roman" pitchFamily="18" charset="0"/>
              <a:cs typeface="Times New Roman" pitchFamily="18" charset="0"/>
            </a:endParaRPr>
          </a:p>
        </p:txBody>
      </p:sp>
      <p:pic>
        <p:nvPicPr>
          <p:cNvPr id="5" name="Paveikslėlis 4" descr="osb4.jpg"/>
          <p:cNvPicPr>
            <a:picLocks noChangeAspect="1"/>
          </p:cNvPicPr>
          <p:nvPr/>
        </p:nvPicPr>
        <p:blipFill>
          <a:blip r:embed="rId2"/>
          <a:stretch>
            <a:fillRect/>
          </a:stretch>
        </p:blipFill>
        <p:spPr>
          <a:xfrm>
            <a:off x="4929190" y="2857496"/>
            <a:ext cx="3357586" cy="3357586"/>
          </a:xfrm>
          <a:prstGeom prst="rect">
            <a:avLst/>
          </a:prstGeom>
        </p:spPr>
      </p:pic>
      <p:pic>
        <p:nvPicPr>
          <p:cNvPr id="6" name="Paveikslėlis 5" descr="osb1.jpg"/>
          <p:cNvPicPr>
            <a:picLocks noChangeAspect="1"/>
          </p:cNvPicPr>
          <p:nvPr/>
        </p:nvPicPr>
        <p:blipFill>
          <a:blip r:embed="rId3"/>
          <a:stretch>
            <a:fillRect/>
          </a:stretch>
        </p:blipFill>
        <p:spPr>
          <a:xfrm>
            <a:off x="642910" y="2857496"/>
            <a:ext cx="3286148" cy="32861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286808" cy="1200329"/>
          </a:xfrm>
          <a:prstGeom prst="rect">
            <a:avLst/>
          </a:prstGeom>
          <a:noFill/>
        </p:spPr>
        <p:txBody>
          <a:bodyPr wrap="square" rtlCol="0">
            <a:spAutoFit/>
          </a:bodyPr>
          <a:lstStyle/>
          <a:p>
            <a:pPr lvl="1" algn="just"/>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Laminato</a:t>
            </a:r>
            <a:r>
              <a:rPr lang="lt-LT" sz="2400" b="1" dirty="0">
                <a:latin typeface="Times New Roman" pitchFamily="18" charset="0"/>
                <a:cs typeface="Times New Roman" pitchFamily="18" charset="0"/>
              </a:rPr>
              <a:t> plokštė</a:t>
            </a:r>
            <a:r>
              <a:rPr lang="lt-LT" sz="2400" dirty="0">
                <a:latin typeface="Times New Roman" pitchFamily="18" charset="0"/>
                <a:cs typeface="Times New Roman" pitchFamily="18" charset="0"/>
              </a:rPr>
              <a:t>. Jos vidinis užpildas pagamintas iš daug mažesnių medienos lentelių. Puikiai tinka glotniai lygiai apdailai atlikti.</a:t>
            </a:r>
            <a:endParaRPr lang="en-US" sz="2400" dirty="0">
              <a:latin typeface="Times New Roman" pitchFamily="18" charset="0"/>
              <a:cs typeface="Times New Roman" pitchFamily="18" charset="0"/>
            </a:endParaRPr>
          </a:p>
        </p:txBody>
      </p:sp>
      <p:pic>
        <p:nvPicPr>
          <p:cNvPr id="5122" name="Picture 2" descr="http://mke-statyba.lt/get.php?i.874"/>
          <p:cNvPicPr>
            <a:picLocks noChangeAspect="1" noChangeArrowheads="1"/>
          </p:cNvPicPr>
          <p:nvPr/>
        </p:nvPicPr>
        <p:blipFill>
          <a:blip r:embed="rId2"/>
          <a:srcRect/>
          <a:stretch>
            <a:fillRect/>
          </a:stretch>
        </p:blipFill>
        <p:spPr bwMode="auto">
          <a:xfrm>
            <a:off x="428596" y="1857364"/>
            <a:ext cx="3887555" cy="2786082"/>
          </a:xfrm>
          <a:prstGeom prst="rect">
            <a:avLst/>
          </a:prstGeom>
          <a:noFill/>
        </p:spPr>
      </p:pic>
      <p:pic>
        <p:nvPicPr>
          <p:cNvPr id="5124" name="Picture 4" descr="http://www.kapri.lt/kapridb/uploads/images/w650_5a382953f0f5ffaf317a7dc47.jpg"/>
          <p:cNvPicPr>
            <a:picLocks noChangeAspect="1" noChangeArrowheads="1"/>
          </p:cNvPicPr>
          <p:nvPr/>
        </p:nvPicPr>
        <p:blipFill>
          <a:blip r:embed="rId3"/>
          <a:srcRect/>
          <a:stretch>
            <a:fillRect/>
          </a:stretch>
        </p:blipFill>
        <p:spPr bwMode="auto">
          <a:xfrm>
            <a:off x="4500562" y="3643314"/>
            <a:ext cx="4182339" cy="278608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429684" cy="1200329"/>
          </a:xfrm>
          <a:prstGeom prst="rect">
            <a:avLst/>
          </a:prstGeom>
        </p:spPr>
        <p:txBody>
          <a:bodyPr wrap="square">
            <a:spAutoFit/>
          </a:bodyPr>
          <a:lstStyle/>
          <a:p>
            <a:r>
              <a:rPr lang="lt-LT" sz="2400" b="1" dirty="0">
                <a:latin typeface="Times New Roman" pitchFamily="18" charset="0"/>
                <a:cs typeface="Times New Roman" pitchFamily="18" charset="0"/>
              </a:rPr>
              <a:t> LMDP plokštė</a:t>
            </a:r>
            <a:r>
              <a:rPr lang="lt-LT" sz="2400" dirty="0">
                <a:latin typeface="Times New Roman" pitchFamily="18" charset="0"/>
                <a:cs typeface="Times New Roman" pitchFamily="18" charset="0"/>
              </a:rPr>
              <a:t> gaminama iš paprastos medžio drožlių plokštės, apklijuojant abi puses </a:t>
            </a:r>
            <a:r>
              <a:rPr lang="lt-LT" sz="2400" dirty="0" err="1">
                <a:latin typeface="Times New Roman" pitchFamily="18" charset="0"/>
                <a:cs typeface="Times New Roman" pitchFamily="18" charset="0"/>
              </a:rPr>
              <a:t>laminatu</a:t>
            </a:r>
            <a:r>
              <a:rPr lang="lt-LT" sz="2400" dirty="0">
                <a:latin typeface="Times New Roman" pitchFamily="18" charset="0"/>
                <a:cs typeface="Times New Roman" pitchFamily="18" charset="0"/>
              </a:rPr>
              <a:t>, karšto  preso pagalba. Laminuotas paviršius tampa atsparus drėgmei ir aukštesnei temperatūrai.</a:t>
            </a:r>
            <a:endParaRPr lang="en-US" sz="2400" dirty="0">
              <a:latin typeface="Times New Roman" pitchFamily="18" charset="0"/>
              <a:cs typeface="Times New Roman" pitchFamily="18" charset="0"/>
            </a:endParaRPr>
          </a:p>
        </p:txBody>
      </p:sp>
      <p:pic>
        <p:nvPicPr>
          <p:cNvPr id="46082" name="Picture 2" descr="http://www.asmodas.lt/uploads/images/Spalvos/LMDP%20spalvos%20Lyder%20standart/Raudonmedis.jpg"/>
          <p:cNvPicPr>
            <a:picLocks noChangeAspect="1" noChangeArrowheads="1"/>
          </p:cNvPicPr>
          <p:nvPr/>
        </p:nvPicPr>
        <p:blipFill>
          <a:blip r:embed="rId2"/>
          <a:srcRect/>
          <a:stretch>
            <a:fillRect/>
          </a:stretch>
        </p:blipFill>
        <p:spPr bwMode="auto">
          <a:xfrm>
            <a:off x="642910" y="2214554"/>
            <a:ext cx="2000264" cy="2000264"/>
          </a:xfrm>
          <a:prstGeom prst="rect">
            <a:avLst/>
          </a:prstGeom>
          <a:noFill/>
        </p:spPr>
      </p:pic>
      <p:pic>
        <p:nvPicPr>
          <p:cNvPr id="46084" name="Picture 4" descr="http://www.langeme.lt/files/images/u_client_usr_30884_12816_1339982013.jpg"/>
          <p:cNvPicPr>
            <a:picLocks noChangeAspect="1" noChangeArrowheads="1"/>
          </p:cNvPicPr>
          <p:nvPr/>
        </p:nvPicPr>
        <p:blipFill>
          <a:blip r:embed="rId3"/>
          <a:srcRect/>
          <a:stretch>
            <a:fillRect/>
          </a:stretch>
        </p:blipFill>
        <p:spPr bwMode="auto">
          <a:xfrm>
            <a:off x="4929190" y="2643182"/>
            <a:ext cx="3572927" cy="3143272"/>
          </a:xfrm>
          <a:prstGeom prst="rect">
            <a:avLst/>
          </a:prstGeom>
          <a:noFill/>
        </p:spPr>
      </p:pic>
      <p:pic>
        <p:nvPicPr>
          <p:cNvPr id="46086" name="Picture 6" descr="http://www.asmodas.lt/uploads/images/Spalvos/LMDP%20spalvos%20Lyder%20standart/Vysnia.jpg"/>
          <p:cNvPicPr>
            <a:picLocks noChangeAspect="1" noChangeArrowheads="1"/>
          </p:cNvPicPr>
          <p:nvPr/>
        </p:nvPicPr>
        <p:blipFill>
          <a:blip r:embed="rId4"/>
          <a:srcRect/>
          <a:stretch>
            <a:fillRect/>
          </a:stretch>
        </p:blipFill>
        <p:spPr bwMode="auto">
          <a:xfrm>
            <a:off x="1428728" y="3286124"/>
            <a:ext cx="1914525" cy="1914525"/>
          </a:xfrm>
          <a:prstGeom prst="rect">
            <a:avLst/>
          </a:prstGeom>
          <a:noFill/>
        </p:spPr>
      </p:pic>
      <p:pic>
        <p:nvPicPr>
          <p:cNvPr id="46088" name="Picture 8" descr="http://www.asmodas.lt/uploads/images/Spalvos/LMDP%20spalvos%20Lyder%20standart/Riesutmedis.jpg"/>
          <p:cNvPicPr>
            <a:picLocks noChangeAspect="1" noChangeArrowheads="1"/>
          </p:cNvPicPr>
          <p:nvPr/>
        </p:nvPicPr>
        <p:blipFill>
          <a:blip r:embed="rId5"/>
          <a:srcRect/>
          <a:stretch>
            <a:fillRect/>
          </a:stretch>
        </p:blipFill>
        <p:spPr bwMode="auto">
          <a:xfrm>
            <a:off x="2357422" y="4286256"/>
            <a:ext cx="1914525" cy="19145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71472" y="285728"/>
            <a:ext cx="7883869" cy="1569660"/>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Stalių plokštė. </a:t>
            </a:r>
            <a:r>
              <a:rPr lang="lt-LT" sz="2400" dirty="0">
                <a:latin typeface="Times New Roman" pitchFamily="18" charset="0"/>
                <a:cs typeface="Times New Roman" pitchFamily="18" charset="0"/>
              </a:rPr>
              <a:t>Stalių plokštės užpildas pagamintas iš tvirtų siaurų spygliuočių medienos lentų, suklijuotų kraštuose. Iš abiejų pusių ji apklijuota lukšto sluoksniu. Tinka didelėms konstrukcijoms ir lentynoms gaminti.</a:t>
            </a:r>
            <a:endParaRPr lang="en-US" sz="2400" dirty="0">
              <a:latin typeface="Times New Roman" pitchFamily="18" charset="0"/>
              <a:cs typeface="Times New Roman" pitchFamily="18" charset="0"/>
            </a:endParaRPr>
          </a:p>
        </p:txBody>
      </p:sp>
      <p:pic>
        <p:nvPicPr>
          <p:cNvPr id="3074" name="Picture 2" descr="http://www.botto.lv/produktai/paveikslai/index.php?cmd=get&amp;cid=365"/>
          <p:cNvPicPr>
            <a:picLocks noChangeArrowheads="1"/>
          </p:cNvPicPr>
          <p:nvPr/>
        </p:nvPicPr>
        <p:blipFill>
          <a:blip r:embed="rId2"/>
          <a:srcRect/>
          <a:stretch>
            <a:fillRect/>
          </a:stretch>
        </p:blipFill>
        <p:spPr bwMode="auto">
          <a:xfrm rot="5400000">
            <a:off x="2821769" y="892951"/>
            <a:ext cx="3571900" cy="607223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stogu-dangos.lt/static/products/0/50/50/1_inner.jpg"/>
          <p:cNvPicPr>
            <a:picLocks noChangeAspect="1" noChangeArrowheads="1"/>
          </p:cNvPicPr>
          <p:nvPr/>
        </p:nvPicPr>
        <p:blipFill>
          <a:blip r:embed="rId2"/>
          <a:srcRect/>
          <a:stretch>
            <a:fillRect/>
          </a:stretch>
        </p:blipFill>
        <p:spPr bwMode="auto">
          <a:xfrm>
            <a:off x="4429124" y="1500174"/>
            <a:ext cx="2428875" cy="2428875"/>
          </a:xfrm>
          <a:prstGeom prst="rect">
            <a:avLst/>
          </a:prstGeom>
          <a:noFill/>
        </p:spPr>
      </p:pic>
      <p:sp>
        <p:nvSpPr>
          <p:cNvPr id="2" name="TextBox 1"/>
          <p:cNvSpPr txBox="1"/>
          <p:nvPr/>
        </p:nvSpPr>
        <p:spPr>
          <a:xfrm>
            <a:off x="214282" y="285728"/>
            <a:ext cx="8429684" cy="830997"/>
          </a:xfrm>
          <a:prstGeom prst="rect">
            <a:avLst/>
          </a:prstGeom>
          <a:noFill/>
        </p:spPr>
        <p:txBody>
          <a:bodyPr wrap="square" rtlCol="0">
            <a:spAutoFit/>
          </a:bodyPr>
          <a:lstStyle/>
          <a:p>
            <a:r>
              <a:rPr lang="lt-LT" sz="2400" b="1" dirty="0">
                <a:latin typeface="Times New Roman" pitchFamily="18" charset="0"/>
                <a:cs typeface="Times New Roman" pitchFamily="18" charset="0"/>
              </a:rPr>
              <a:t>     Plastikinės dailylentės, imituojančios medienos tekstūrą.</a:t>
            </a:r>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 Naudojamos vidaus ir išorės apdailai.</a:t>
            </a:r>
            <a:endParaRPr lang="en-US" sz="2400" dirty="0">
              <a:latin typeface="Times New Roman" pitchFamily="18" charset="0"/>
              <a:cs typeface="Times New Roman" pitchFamily="18" charset="0"/>
            </a:endParaRPr>
          </a:p>
        </p:txBody>
      </p:sp>
      <p:pic>
        <p:nvPicPr>
          <p:cNvPr id="2050" name="Picture 2" descr="http://www.ledis.lt/pic/SidingSpalvos/horizontali/azuolas.jpg"/>
          <p:cNvPicPr>
            <a:picLocks noChangeAspect="1" noChangeArrowheads="1"/>
          </p:cNvPicPr>
          <p:nvPr/>
        </p:nvPicPr>
        <p:blipFill>
          <a:blip r:embed="rId3"/>
          <a:srcRect/>
          <a:stretch>
            <a:fillRect/>
          </a:stretch>
        </p:blipFill>
        <p:spPr bwMode="auto">
          <a:xfrm>
            <a:off x="571472" y="1571612"/>
            <a:ext cx="2000264" cy="2000264"/>
          </a:xfrm>
          <a:prstGeom prst="rect">
            <a:avLst/>
          </a:prstGeom>
          <a:noFill/>
        </p:spPr>
      </p:pic>
      <p:pic>
        <p:nvPicPr>
          <p:cNvPr id="2052" name="Picture 4" descr="http://skelbiu24.eu/images/2013/03/05/15360/kalu-plastikines-medines-dailylentes-nebrangiai-kloju-laminuotas-grindis_4.jpg"/>
          <p:cNvPicPr>
            <a:picLocks noChangeAspect="1" noChangeArrowheads="1"/>
          </p:cNvPicPr>
          <p:nvPr/>
        </p:nvPicPr>
        <p:blipFill>
          <a:blip r:embed="rId4"/>
          <a:srcRect/>
          <a:stretch>
            <a:fillRect/>
          </a:stretch>
        </p:blipFill>
        <p:spPr bwMode="auto">
          <a:xfrm>
            <a:off x="1643042" y="3000372"/>
            <a:ext cx="2143140" cy="2964677"/>
          </a:xfrm>
          <a:prstGeom prst="rect">
            <a:avLst/>
          </a:prstGeom>
          <a:noFill/>
        </p:spPr>
      </p:pic>
      <p:pic>
        <p:nvPicPr>
          <p:cNvPr id="2054" name="Picture 6" descr="Irmos Dubovičienės nuotrauka"/>
          <p:cNvPicPr>
            <a:picLocks noChangeAspect="1" noChangeArrowheads="1"/>
          </p:cNvPicPr>
          <p:nvPr/>
        </p:nvPicPr>
        <p:blipFill>
          <a:blip r:embed="rId5"/>
          <a:srcRect/>
          <a:stretch>
            <a:fillRect/>
          </a:stretch>
        </p:blipFill>
        <p:spPr bwMode="auto">
          <a:xfrm>
            <a:off x="5357818" y="3571876"/>
            <a:ext cx="3249601" cy="239077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44" y="0"/>
            <a:ext cx="1491114" cy="461665"/>
          </a:xfrm>
          <a:prstGeom prst="rect">
            <a:avLst/>
          </a:prstGeom>
          <a:noFill/>
        </p:spPr>
        <p:txBody>
          <a:bodyPr wrap="none" rtlCol="0">
            <a:spAutoFit/>
          </a:bodyPr>
          <a:lstStyle/>
          <a:p>
            <a:r>
              <a:rPr lang="lt-LT" sz="2400" dirty="0">
                <a:latin typeface="Times New Roman" pitchFamily="18" charset="0"/>
                <a:cs typeface="Times New Roman" pitchFamily="18" charset="0"/>
              </a:rPr>
              <a:t>Žodynėlis </a:t>
            </a:r>
            <a:endParaRPr lang="en-US" sz="2400" dirty="0">
              <a:latin typeface="Times New Roman" pitchFamily="18" charset="0"/>
              <a:cs typeface="Times New Roman" pitchFamily="18" charset="0"/>
            </a:endParaRPr>
          </a:p>
        </p:txBody>
      </p:sp>
      <p:sp>
        <p:nvSpPr>
          <p:cNvPr id="3" name="TextBox 2"/>
          <p:cNvSpPr txBox="1"/>
          <p:nvPr/>
        </p:nvSpPr>
        <p:spPr>
          <a:xfrm>
            <a:off x="1142976" y="642918"/>
            <a:ext cx="6643734" cy="5355312"/>
          </a:xfrm>
          <a:prstGeom prst="rect">
            <a:avLst/>
          </a:prstGeom>
          <a:noFill/>
        </p:spPr>
        <p:txBody>
          <a:bodyPr wrap="square" rtlCol="0">
            <a:spAutoFit/>
          </a:bodyPr>
          <a:lstStyle/>
          <a:p>
            <a:r>
              <a:rPr lang="lt-LT" b="1" dirty="0">
                <a:latin typeface="Times New Roman" pitchFamily="18" charset="0"/>
                <a:cs typeface="Times New Roman" pitchFamily="18" charset="0"/>
              </a:rPr>
              <a:t>Tekstūra</a:t>
            </a:r>
            <a:r>
              <a:rPr lang="lt-LT" dirty="0">
                <a:latin typeface="Times New Roman" pitchFamily="18" charset="0"/>
                <a:cs typeface="Times New Roman" pitchFamily="18" charset="0"/>
              </a:rPr>
              <a:t> –kietos medžiagos paviršiuje regimas jos sandaros ypatybės (medžio rievių, akmens gyslų piešinys, popieriaus, odos grūdėtumas ir kt.).</a:t>
            </a:r>
          </a:p>
          <a:p>
            <a:r>
              <a:rPr lang="lt-LT" b="1" dirty="0" err="1">
                <a:latin typeface="Times New Roman" pitchFamily="18" charset="0"/>
                <a:cs typeface="Times New Roman" pitchFamily="18" charset="0"/>
              </a:rPr>
              <a:t>Smalta</a:t>
            </a:r>
            <a:r>
              <a:rPr lang="lt-LT" b="1" dirty="0">
                <a:latin typeface="Times New Roman" pitchFamily="18" charset="0"/>
                <a:cs typeface="Times New Roman" pitchFamily="18" charset="0"/>
              </a:rPr>
              <a:t> </a:t>
            </a:r>
            <a:r>
              <a:rPr lang="lt-LT" dirty="0">
                <a:latin typeface="Times New Roman" pitchFamily="18" charset="0"/>
                <a:cs typeface="Times New Roman" pitchFamily="18" charset="0"/>
              </a:rPr>
              <a:t>– 1. dirbtinis neorganinės mėlynos spalvos pigmentas – susmulkintas stiklas.</a:t>
            </a:r>
          </a:p>
          <a:p>
            <a:r>
              <a:rPr lang="lt-LT" dirty="0">
                <a:latin typeface="Times New Roman" pitchFamily="18" charset="0"/>
                <a:cs typeface="Times New Roman" pitchFamily="18" charset="0"/>
              </a:rPr>
              <a:t>              2. neskaidrus spalvotas stiklas.</a:t>
            </a:r>
          </a:p>
          <a:p>
            <a:r>
              <a:rPr lang="lt-LT" b="1" dirty="0">
                <a:latin typeface="Times New Roman" pitchFamily="18" charset="0"/>
                <a:cs typeface="Times New Roman" pitchFamily="18" charset="0"/>
              </a:rPr>
              <a:t>Mastika </a:t>
            </a:r>
            <a:r>
              <a:rPr lang="lt-LT" dirty="0">
                <a:latin typeface="Times New Roman" pitchFamily="18" charset="0"/>
                <a:cs typeface="Times New Roman" pitchFamily="18" charset="0"/>
              </a:rPr>
              <a:t>– 1. skaidri, kvapni, elastinga derva gaminama iš </a:t>
            </a:r>
            <a:r>
              <a:rPr lang="lt-LT" dirty="0" err="1">
                <a:latin typeface="Times New Roman" pitchFamily="18" charset="0"/>
                <a:cs typeface="Times New Roman" pitchFamily="18" charset="0"/>
              </a:rPr>
              <a:t>pistacijos</a:t>
            </a:r>
            <a:r>
              <a:rPr lang="lt-LT" dirty="0">
                <a:latin typeface="Times New Roman" pitchFamily="18" charset="0"/>
                <a:cs typeface="Times New Roman" pitchFamily="18" charset="0"/>
              </a:rPr>
              <a:t> medžio, naudojama tapybos lakams, rišikliams gaminti.</a:t>
            </a:r>
          </a:p>
          <a:p>
            <a:r>
              <a:rPr lang="lt-LT" dirty="0">
                <a:latin typeface="Times New Roman" pitchFamily="18" charset="0"/>
                <a:cs typeface="Times New Roman" pitchFamily="18" charset="0"/>
              </a:rPr>
              <a:t>                 2.  pokosto, lako, sikatyvo, terpentino, pemzos ir pigmento mišinys mediniams paviršiams glaistyti.</a:t>
            </a:r>
          </a:p>
          <a:p>
            <a:r>
              <a:rPr lang="lt-LT" b="1" dirty="0">
                <a:latin typeface="Times New Roman" pitchFamily="18" charset="0"/>
                <a:cs typeface="Times New Roman" pitchFamily="18" charset="0"/>
              </a:rPr>
              <a:t>Terpentinas</a:t>
            </a:r>
            <a:r>
              <a:rPr lang="lt-LT" dirty="0">
                <a:latin typeface="Times New Roman" pitchFamily="18" charset="0"/>
                <a:cs typeface="Times New Roman" pitchFamily="18" charset="0"/>
              </a:rPr>
              <a:t> – skiediklis, skaidrus, bespalvis, aromatingas.</a:t>
            </a:r>
          </a:p>
          <a:p>
            <a:r>
              <a:rPr lang="lt-LT" b="1" dirty="0">
                <a:latin typeface="Times New Roman" pitchFamily="18" charset="0"/>
                <a:cs typeface="Times New Roman" pitchFamily="18" charset="0"/>
              </a:rPr>
              <a:t>Pigmentas</a:t>
            </a:r>
            <a:r>
              <a:rPr lang="lt-LT" dirty="0">
                <a:latin typeface="Times New Roman" pitchFamily="18" charset="0"/>
                <a:cs typeface="Times New Roman" pitchFamily="18" charset="0"/>
              </a:rPr>
              <a:t> – kietos </a:t>
            </a:r>
            <a:r>
              <a:rPr lang="lt-LT" dirty="0" err="1">
                <a:latin typeface="Times New Roman" pitchFamily="18" charset="0"/>
                <a:cs typeface="Times New Roman" pitchFamily="18" charset="0"/>
              </a:rPr>
              <a:t>dažiosios</a:t>
            </a:r>
            <a:r>
              <a:rPr lang="lt-LT" dirty="0">
                <a:latin typeface="Times New Roman" pitchFamily="18" charset="0"/>
                <a:cs typeface="Times New Roman" pitchFamily="18" charset="0"/>
              </a:rPr>
              <a:t> medžiagos, netirpstančios vandenyje, rišikliuose ir skiedikliuose.</a:t>
            </a:r>
          </a:p>
          <a:p>
            <a:r>
              <a:rPr lang="lt-LT" b="1" dirty="0" err="1">
                <a:latin typeface="Times New Roman" pitchFamily="18" charset="0"/>
                <a:cs typeface="Times New Roman" pitchFamily="18" charset="0"/>
              </a:rPr>
              <a:t>Buazerija</a:t>
            </a:r>
            <a:r>
              <a:rPr lang="lt-LT" dirty="0">
                <a:latin typeface="Times New Roman" pitchFamily="18" charset="0"/>
                <a:cs typeface="Times New Roman" pitchFamily="18" charset="0"/>
              </a:rPr>
              <a:t> – medinės plokštės, dengiančios pastato vidaus sienas ar jų dalį. Dažoma, lakuojama, ištapoma, kartais paliekama natūralaus medžio.</a:t>
            </a:r>
          </a:p>
          <a:p>
            <a:r>
              <a:rPr lang="lt-LT" b="1" dirty="0">
                <a:latin typeface="Times New Roman" pitchFamily="18" charset="0"/>
                <a:cs typeface="Times New Roman" pitchFamily="18" charset="0"/>
              </a:rPr>
              <a:t>Korpusiniai baldai </a:t>
            </a:r>
            <a:r>
              <a:rPr lang="lt-LT" dirty="0">
                <a:latin typeface="Times New Roman" pitchFamily="18" charset="0"/>
                <a:cs typeface="Times New Roman" pitchFamily="18" charset="0"/>
              </a:rPr>
              <a:t>– konstrukcinis pagrindas yra stačiakampis korpusas –dėžė, prie kurios tvirtinamos detalės: kojos, durelės, lentynėlės, stalčiukai.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571480"/>
            <a:ext cx="5058308" cy="923330"/>
          </a:xfrm>
          <a:prstGeom prst="rect">
            <a:avLst/>
          </a:prstGeom>
          <a:noFill/>
        </p:spPr>
        <p:txBody>
          <a:bodyPr wrap="none" rtlCol="0">
            <a:spAutoFit/>
          </a:bodyPr>
          <a:lstStyle/>
          <a:p>
            <a:r>
              <a:rPr lang="lt-LT" sz="5400" b="1" i="1" dirty="0">
                <a:solidFill>
                  <a:schemeClr val="accent2">
                    <a:lumMod val="75000"/>
                  </a:schemeClr>
                </a:solidFill>
              </a:rPr>
              <a:t>AČIŪ UŽ DĖMESĮ </a:t>
            </a:r>
            <a:endParaRPr lang="en-US" sz="5400" b="1" i="1" dirty="0">
              <a:solidFill>
                <a:schemeClr val="accent2">
                  <a:lumMod val="75000"/>
                </a:schemeClr>
              </a:solidFill>
            </a:endParaRPr>
          </a:p>
        </p:txBody>
      </p:sp>
      <p:pic>
        <p:nvPicPr>
          <p:cNvPr id="52226" name="Picture 2" descr="http://g1.delfi.lt/images/pix/faneros-deginimas-elektra-60823279.jpg"/>
          <p:cNvPicPr>
            <a:picLocks noChangeAspect="1" noChangeArrowheads="1"/>
          </p:cNvPicPr>
          <p:nvPr/>
        </p:nvPicPr>
        <p:blipFill>
          <a:blip r:embed="rId2"/>
          <a:srcRect/>
          <a:stretch>
            <a:fillRect/>
          </a:stretch>
        </p:blipFill>
        <p:spPr bwMode="auto">
          <a:xfrm>
            <a:off x="2214546" y="2214554"/>
            <a:ext cx="4787866" cy="300039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4612" y="285728"/>
            <a:ext cx="3718903" cy="461665"/>
          </a:xfrm>
          <a:prstGeom prst="rect">
            <a:avLst/>
          </a:prstGeom>
          <a:noFill/>
        </p:spPr>
        <p:txBody>
          <a:bodyPr wrap="none" rtlCol="0">
            <a:spAutoFit/>
          </a:bodyPr>
          <a:lstStyle/>
          <a:p>
            <a:r>
              <a:rPr lang="lt-LT" sz="2400" dirty="0">
                <a:latin typeface="Times New Roman" pitchFamily="18" charset="0"/>
                <a:cs typeface="Times New Roman" pitchFamily="18" charset="0"/>
              </a:rPr>
              <a:t>NAUDOTA  LITERATŪRA</a:t>
            </a:r>
            <a:endParaRPr lang="en-US" sz="2400" dirty="0">
              <a:latin typeface="Times New Roman" pitchFamily="18" charset="0"/>
              <a:cs typeface="Times New Roman" pitchFamily="18" charset="0"/>
            </a:endParaRPr>
          </a:p>
        </p:txBody>
      </p:sp>
      <p:sp>
        <p:nvSpPr>
          <p:cNvPr id="8" name="TextBox 7"/>
          <p:cNvSpPr txBox="1"/>
          <p:nvPr/>
        </p:nvSpPr>
        <p:spPr>
          <a:xfrm>
            <a:off x="285720" y="857232"/>
            <a:ext cx="8572528" cy="6186309"/>
          </a:xfrm>
          <a:prstGeom prst="rect">
            <a:avLst/>
          </a:prstGeom>
          <a:noFill/>
        </p:spPr>
        <p:txBody>
          <a:bodyPr wrap="square" rtlCol="0">
            <a:spAutoFit/>
          </a:bodyPr>
          <a:lstStyle/>
          <a:p>
            <a:pPr marL="342900" indent="-342900">
              <a:buAutoNum type="arabicPeriod"/>
            </a:pPr>
            <a:r>
              <a:rPr lang="lt-LT" i="1" dirty="0" err="1">
                <a:latin typeface="Times New Roman" pitchFamily="18" charset="0"/>
                <a:cs typeface="Times New Roman" pitchFamily="18" charset="0"/>
              </a:rPr>
              <a:t>Alfasta</a:t>
            </a:r>
            <a:r>
              <a:rPr lang="lt-LT" dirty="0">
                <a:latin typeface="Times New Roman" pitchFamily="18" charset="0"/>
                <a:cs typeface="Times New Roman" pitchFamily="18" charset="0"/>
              </a:rPr>
              <a:t> [interaktyvus]. [žiūrėta 2013 m. balandžio 30 d.]. Prieiga per internetą:&lt;</a:t>
            </a:r>
            <a:r>
              <a:rPr lang="en-US" dirty="0">
                <a:hlinkClick r:id="rId2"/>
              </a:rPr>
              <a:t> http://alfasta.lt/katalogas/hdfmdf/</a:t>
            </a:r>
            <a:r>
              <a:rPr lang="lt-LT" dirty="0"/>
              <a:t>&gt;.</a:t>
            </a:r>
            <a:endParaRPr lang="lt-LT" dirty="0">
              <a:latin typeface="Times New Roman" pitchFamily="18" charset="0"/>
              <a:cs typeface="Times New Roman" pitchFamily="18" charset="0"/>
            </a:endParaRPr>
          </a:p>
          <a:p>
            <a:pPr marL="342900" indent="-342900">
              <a:buAutoNum type="arabicPeriod"/>
            </a:pPr>
            <a:r>
              <a:rPr lang="lt-LT" i="1" dirty="0" err="1">
                <a:latin typeface="Times New Roman" pitchFamily="18" charset="0"/>
                <a:cs typeface="Times New Roman" pitchFamily="18" charset="0"/>
              </a:rPr>
              <a:t>Alsawood</a:t>
            </a:r>
            <a:r>
              <a:rPr lang="lt-LT" i="1" dirty="0">
                <a:latin typeface="Times New Roman" pitchFamily="18" charset="0"/>
                <a:cs typeface="Times New Roman" pitchFamily="18" charset="0"/>
              </a:rPr>
              <a:t>. Medžio gaminių šaltinis. </a:t>
            </a:r>
            <a:r>
              <a:rPr lang="lt-LT" dirty="0">
                <a:latin typeface="Times New Roman" pitchFamily="18" charset="0"/>
                <a:cs typeface="Times New Roman" pitchFamily="18" charset="0"/>
              </a:rPr>
              <a:t>[interaktyvus]. [žiūrėta 2013 m. balandžio 30 d.]. Prieiga per internetą:&lt;</a:t>
            </a:r>
            <a:r>
              <a:rPr lang="en-US" dirty="0">
                <a:hlinkClick r:id="rId2"/>
              </a:rPr>
              <a:t> </a:t>
            </a:r>
            <a:r>
              <a:rPr lang="en-US" dirty="0">
                <a:hlinkClick r:id="rId3"/>
              </a:rPr>
              <a:t>http://www.alsawood.lt/osb.html</a:t>
            </a:r>
            <a:r>
              <a:rPr lang="lt-LT" dirty="0"/>
              <a:t>&gt;.</a:t>
            </a:r>
          </a:p>
          <a:p>
            <a:pPr marL="342900" indent="-342900">
              <a:buFontTx/>
              <a:buAutoNum type="arabicPeriod"/>
            </a:pPr>
            <a:r>
              <a:rPr lang="lt-LT" dirty="0" err="1">
                <a:latin typeface="Times New Roman" pitchFamily="18" charset="0"/>
                <a:cs typeface="Times New Roman" pitchFamily="18" charset="0"/>
              </a:rPr>
              <a:t>Corbett</a:t>
            </a:r>
            <a:r>
              <a:rPr lang="lt-LT" dirty="0">
                <a:latin typeface="Times New Roman" pitchFamily="18" charset="0"/>
                <a:cs typeface="Times New Roman" pitchFamily="18" charset="0"/>
              </a:rPr>
              <a:t> S. </a:t>
            </a:r>
            <a:r>
              <a:rPr lang="lt-LT" i="1" dirty="0">
                <a:latin typeface="Times New Roman" pitchFamily="18" charset="0"/>
                <a:cs typeface="Times New Roman" pitchFamily="18" charset="0"/>
              </a:rPr>
              <a:t>Išsamūs iliustruoti medžio darbai. </a:t>
            </a:r>
            <a:r>
              <a:rPr lang="lt-LT" dirty="0">
                <a:latin typeface="Times New Roman" pitchFamily="18" charset="0"/>
                <a:cs typeface="Times New Roman" pitchFamily="18" charset="0"/>
              </a:rPr>
              <a:t>Vilnius: Naujoji Rosma, 2010, p. 28.</a:t>
            </a:r>
            <a:endParaRPr lang="en-US" dirty="0">
              <a:latin typeface="Times New Roman" pitchFamily="18" charset="0"/>
              <a:cs typeface="Times New Roman" pitchFamily="18" charset="0"/>
            </a:endParaRPr>
          </a:p>
          <a:p>
            <a:pPr marL="342900" indent="-342900">
              <a:buFontTx/>
              <a:buAutoNum type="arabicPeriod"/>
            </a:pPr>
            <a:r>
              <a:rPr lang="lt-LT" i="1" dirty="0" err="1">
                <a:latin typeface="Times New Roman" pitchFamily="18" charset="0"/>
                <a:cs typeface="Times New Roman" pitchFamily="18" charset="0"/>
              </a:rPr>
              <a:t>Intarsija</a:t>
            </a:r>
            <a:r>
              <a:rPr lang="lt-LT" i="1" dirty="0">
                <a:latin typeface="Times New Roman" pitchFamily="18" charset="0"/>
                <a:cs typeface="Times New Roman" pitchFamily="18" charset="0"/>
              </a:rPr>
              <a:t>. </a:t>
            </a:r>
            <a:r>
              <a:rPr lang="lt-LT" dirty="0">
                <a:latin typeface="Times New Roman" pitchFamily="18" charset="0"/>
                <a:cs typeface="Times New Roman" pitchFamily="18" charset="0"/>
              </a:rPr>
              <a:t>Visuotinė lietuvių enciklopedija. Vilnius: Mokslo ir enciklopedijų leidybos institutas, 2001, p. 156.</a:t>
            </a:r>
            <a:endParaRPr lang="en-US" dirty="0">
              <a:latin typeface="Times New Roman" pitchFamily="18" charset="0"/>
              <a:cs typeface="Times New Roman" pitchFamily="18" charset="0"/>
            </a:endParaRPr>
          </a:p>
          <a:p>
            <a:pPr marL="342900" indent="-342900">
              <a:buFontTx/>
              <a:buAutoNum type="arabicPeriod"/>
            </a:pPr>
            <a:r>
              <a:rPr lang="lt-LT" dirty="0">
                <a:latin typeface="Times New Roman" pitchFamily="18" charset="0"/>
                <a:cs typeface="Times New Roman" pitchFamily="18" charset="0"/>
              </a:rPr>
              <a:t>Kultūros ir meno institutas. Vilniaus dailės akademija. </a:t>
            </a:r>
            <a:r>
              <a:rPr lang="lt-LT" i="1" dirty="0">
                <a:latin typeface="Times New Roman" pitchFamily="18" charset="0"/>
                <a:cs typeface="Times New Roman" pitchFamily="18" charset="0"/>
              </a:rPr>
              <a:t>Dailės žodynas. </a:t>
            </a:r>
            <a:r>
              <a:rPr lang="lt-LT" dirty="0">
                <a:latin typeface="Times New Roman" pitchFamily="18" charset="0"/>
                <a:cs typeface="Times New Roman" pitchFamily="18" charset="0"/>
              </a:rPr>
              <a:t>Vilnius: </a:t>
            </a:r>
            <a:r>
              <a:rPr lang="lt-LT" dirty="0" err="1">
                <a:latin typeface="Times New Roman" pitchFamily="18" charset="0"/>
                <a:cs typeface="Times New Roman" pitchFamily="18" charset="0"/>
              </a:rPr>
              <a:t>Vilniausdailės</a:t>
            </a:r>
            <a:r>
              <a:rPr lang="lt-LT" dirty="0">
                <a:latin typeface="Times New Roman" pitchFamily="18" charset="0"/>
                <a:cs typeface="Times New Roman" pitchFamily="18" charset="0"/>
              </a:rPr>
              <a:t> akademijos leidykla, 1999, 495 p.</a:t>
            </a:r>
          </a:p>
          <a:p>
            <a:pPr marL="342900" indent="-342900">
              <a:buFontTx/>
              <a:buAutoNum type="arabicPeriod"/>
            </a:pPr>
            <a:r>
              <a:rPr lang="lt-LT" i="1" dirty="0">
                <a:latin typeface="Times New Roman" pitchFamily="18" charset="0"/>
                <a:cs typeface="Times New Roman" pitchFamily="18" charset="0"/>
              </a:rPr>
              <a:t>LMDP apdailos spalvos </a:t>
            </a:r>
            <a:r>
              <a:rPr lang="lt-LT" dirty="0">
                <a:latin typeface="Times New Roman" pitchFamily="18" charset="0"/>
                <a:cs typeface="Times New Roman" pitchFamily="18" charset="0"/>
              </a:rPr>
              <a:t>[interaktyvus]. [žiūrėta 2013 m. balandžio 30 d.]. Prieiga per internetą:&lt; </a:t>
            </a:r>
            <a:r>
              <a:rPr lang="en-US" dirty="0">
                <a:hlinkClick r:id="rId4"/>
              </a:rPr>
              <a:t>http://www.langeme.lt/lmdp_apdailos_spalvos</a:t>
            </a:r>
            <a:r>
              <a:rPr lang="lt-LT" dirty="0"/>
              <a:t>&gt;.</a:t>
            </a:r>
            <a:endParaRPr lang="lt-LT" dirty="0">
              <a:latin typeface="Times New Roman" pitchFamily="18" charset="0"/>
              <a:cs typeface="Times New Roman" pitchFamily="18" charset="0"/>
            </a:endParaRPr>
          </a:p>
          <a:p>
            <a:pPr marL="342900" indent="-342900">
              <a:buFontTx/>
              <a:buAutoNum type="arabicPeriod"/>
            </a:pPr>
            <a:r>
              <a:rPr lang="lt-LT" dirty="0">
                <a:latin typeface="Times New Roman" pitchFamily="18" charset="0"/>
                <a:cs typeface="Times New Roman" pitchFamily="18" charset="0"/>
              </a:rPr>
              <a:t> Markevičius A., Papreckis B. </a:t>
            </a:r>
            <a:r>
              <a:rPr lang="lt-LT" i="1" dirty="0">
                <a:latin typeface="Times New Roman" pitchFamily="18" charset="0"/>
                <a:cs typeface="Times New Roman" pitchFamily="18" charset="0"/>
              </a:rPr>
              <a:t>Mediena ir jos gaminiai. </a:t>
            </a:r>
            <a:r>
              <a:rPr lang="lt-LT" dirty="0">
                <a:latin typeface="Times New Roman" pitchFamily="18" charset="0"/>
                <a:cs typeface="Times New Roman" pitchFamily="18" charset="0"/>
              </a:rPr>
              <a:t>Vilnius: </a:t>
            </a:r>
            <a:r>
              <a:rPr lang="lt-LT" dirty="0" err="1">
                <a:latin typeface="Times New Roman" pitchFamily="18" charset="0"/>
                <a:cs typeface="Times New Roman" pitchFamily="18" charset="0"/>
              </a:rPr>
              <a:t>Senoja</a:t>
            </a:r>
            <a:r>
              <a:rPr lang="lt-LT" dirty="0">
                <a:latin typeface="Times New Roman" pitchFamily="18" charset="0"/>
                <a:cs typeface="Times New Roman" pitchFamily="18" charset="0"/>
              </a:rPr>
              <a:t>, 2004.</a:t>
            </a:r>
          </a:p>
          <a:p>
            <a:pPr marL="342900" indent="-342900">
              <a:buFontTx/>
              <a:buAutoNum type="arabicPeriod"/>
            </a:pPr>
            <a:r>
              <a:rPr lang="lt-LT" dirty="0">
                <a:latin typeface="Times New Roman" pitchFamily="18" charset="0"/>
                <a:cs typeface="Times New Roman" pitchFamily="18" charset="0"/>
              </a:rPr>
              <a:t>Markevičius A. </a:t>
            </a:r>
            <a:r>
              <a:rPr lang="lt-LT" i="1" dirty="0">
                <a:latin typeface="Times New Roman" pitchFamily="18" charset="0"/>
                <a:cs typeface="Times New Roman" pitchFamily="18" charset="0"/>
              </a:rPr>
              <a:t>Medienos medžiagos</a:t>
            </a:r>
            <a:r>
              <a:rPr lang="lt-LT" dirty="0">
                <a:latin typeface="Times New Roman" pitchFamily="18" charset="0"/>
                <a:cs typeface="Times New Roman" pitchFamily="18" charset="0"/>
              </a:rPr>
              <a:t>. Vilnius: </a:t>
            </a:r>
            <a:r>
              <a:rPr lang="lt-LT" dirty="0" err="1">
                <a:latin typeface="Times New Roman" pitchFamily="18" charset="0"/>
                <a:cs typeface="Times New Roman" pitchFamily="18" charset="0"/>
              </a:rPr>
              <a:t>Homo</a:t>
            </a:r>
            <a:r>
              <a:rPr lang="lt-LT" dirty="0">
                <a:latin typeface="Times New Roman" pitchFamily="18" charset="0"/>
                <a:cs typeface="Times New Roman" pitchFamily="18" charset="0"/>
              </a:rPr>
              <a:t> </a:t>
            </a:r>
            <a:r>
              <a:rPr lang="lt-LT" dirty="0" err="1">
                <a:latin typeface="Times New Roman" pitchFamily="18" charset="0"/>
                <a:cs typeface="Times New Roman" pitchFamily="18" charset="0"/>
              </a:rPr>
              <a:t>Liber</a:t>
            </a:r>
            <a:r>
              <a:rPr lang="lt-LT" dirty="0">
                <a:latin typeface="Times New Roman" pitchFamily="18" charset="0"/>
                <a:cs typeface="Times New Roman" pitchFamily="18" charset="0"/>
              </a:rPr>
              <a:t>, 2001, p. 127 .</a:t>
            </a:r>
          </a:p>
          <a:p>
            <a:pPr marL="342900" indent="-342900">
              <a:buFontTx/>
              <a:buAutoNum type="arabicPeriod"/>
            </a:pPr>
            <a:r>
              <a:rPr lang="lt-LT" i="1" dirty="0" err="1">
                <a:latin typeface="Times New Roman" pitchFamily="18" charset="0"/>
                <a:cs typeface="Times New Roman" pitchFamily="18" charset="0"/>
              </a:rPr>
              <a:t>Ulmas</a:t>
            </a:r>
            <a:r>
              <a:rPr lang="lt-LT" i="1" dirty="0">
                <a:latin typeface="Times New Roman" pitchFamily="18" charset="0"/>
                <a:cs typeface="Times New Roman" pitchFamily="18" charset="0"/>
              </a:rPr>
              <a:t>. Viskas baldų gamybai. </a:t>
            </a:r>
            <a:r>
              <a:rPr lang="lt-LT" dirty="0">
                <a:latin typeface="Times New Roman" pitchFamily="18" charset="0"/>
                <a:cs typeface="Times New Roman" pitchFamily="18" charset="0"/>
              </a:rPr>
              <a:t>[interaktyvus]. [žiūrėta 2013 m. balandžio 30 d.]. Prieiga per internetą:&lt;</a:t>
            </a:r>
            <a:r>
              <a:rPr lang="en-US" dirty="0">
                <a:hlinkClick r:id="rId2"/>
              </a:rPr>
              <a:t> </a:t>
            </a:r>
            <a:r>
              <a:rPr lang="lt-LT" dirty="0">
                <a:latin typeface="Times New Roman" pitchFamily="18" charset="0"/>
                <a:cs typeface="Times New Roman" pitchFamily="18" charset="0"/>
              </a:rPr>
              <a:t>[interaktyvus]. [žiūrėta 2013 m. balandžio 30 d.]. Prieiga per internetą:&lt;</a:t>
            </a:r>
            <a:r>
              <a:rPr lang="en-US" dirty="0">
                <a:hlinkClick r:id="rId2"/>
              </a:rPr>
              <a:t> </a:t>
            </a:r>
            <a:r>
              <a:rPr lang="en-US" dirty="0">
                <a:hlinkClick r:id="rId5"/>
              </a:rPr>
              <a:t>http://www.ulmas.lt/mdf/</a:t>
            </a:r>
            <a:r>
              <a:rPr lang="lt-LT" dirty="0"/>
              <a:t>&gt;.</a:t>
            </a:r>
            <a:r>
              <a:rPr lang="ru-RU" dirty="0"/>
              <a:t> </a:t>
            </a:r>
          </a:p>
          <a:p>
            <a:pPr marL="342900" indent="-342900">
              <a:buFontTx/>
              <a:buAutoNum type="arabicPeriod"/>
            </a:pPr>
            <a:r>
              <a:rPr lang="ru-RU" dirty="0" err="1">
                <a:latin typeface="Times New Roman" pitchFamily="18" charset="0"/>
                <a:cs typeface="Times New Roman" pitchFamily="18" charset="0"/>
              </a:rPr>
              <a:t>Меликсетян</a:t>
            </a:r>
            <a:r>
              <a:rPr lang="ru-RU" dirty="0">
                <a:latin typeface="Times New Roman" pitchFamily="18" charset="0"/>
                <a:cs typeface="Times New Roman" pitchFamily="18" charset="0"/>
              </a:rPr>
              <a:t> А</a:t>
            </a:r>
            <a:r>
              <a:rPr lang="lt-LT" dirty="0">
                <a:latin typeface="Times New Roman" pitchFamily="18" charset="0"/>
                <a:cs typeface="Times New Roman" pitchFamily="18" charset="0"/>
              </a:rPr>
              <a:t>. </a:t>
            </a:r>
            <a:r>
              <a:rPr lang="ru-RU" dirty="0">
                <a:latin typeface="Times New Roman" pitchFamily="18" charset="0"/>
                <a:cs typeface="Times New Roman" pitchFamily="18" charset="0"/>
              </a:rPr>
              <a:t>С</a:t>
            </a:r>
            <a:r>
              <a:rPr lang="lt-LT" dirty="0">
                <a:latin typeface="Times New Roman" pitchFamily="18" charset="0"/>
                <a:cs typeface="Times New Roman" pitchFamily="18" charset="0"/>
              </a:rPr>
              <a:t>. </a:t>
            </a:r>
            <a:r>
              <a:rPr lang="ru-RU" i="1" dirty="0" err="1">
                <a:latin typeface="Times New Roman" pitchFamily="18" charset="0"/>
                <a:cs typeface="Times New Roman" pitchFamily="18" charset="0"/>
              </a:rPr>
              <a:t>Мозайка</a:t>
            </a:r>
            <a:r>
              <a:rPr lang="ru-RU" i="1" dirty="0">
                <a:latin typeface="Times New Roman" pitchFamily="18" charset="0"/>
                <a:cs typeface="Times New Roman" pitchFamily="18" charset="0"/>
              </a:rPr>
              <a:t> из дерева</a:t>
            </a:r>
            <a:r>
              <a:rPr lang="lt-LT" i="1" dirty="0">
                <a:latin typeface="Times New Roman" pitchFamily="18" charset="0"/>
                <a:cs typeface="Times New Roman" pitchFamily="18" charset="0"/>
              </a:rPr>
              <a:t>. </a:t>
            </a:r>
            <a:r>
              <a:rPr lang="ru-RU" dirty="0">
                <a:latin typeface="Times New Roman" pitchFamily="18" charset="0"/>
                <a:cs typeface="Times New Roman" pitchFamily="18" charset="0"/>
              </a:rPr>
              <a:t>Москва</a:t>
            </a:r>
            <a:r>
              <a:rPr lang="lt-LT" dirty="0">
                <a:latin typeface="Times New Roman" pitchFamily="18" charset="0"/>
                <a:cs typeface="Times New Roman" pitchFamily="18" charset="0"/>
              </a:rPr>
              <a:t>:</a:t>
            </a:r>
            <a:r>
              <a:rPr lang="ru-RU" dirty="0">
                <a:latin typeface="Times New Roman" pitchFamily="18" charset="0"/>
                <a:cs typeface="Times New Roman" pitchFamily="18" charset="0"/>
              </a:rPr>
              <a:t> Просвещение </a:t>
            </a:r>
            <a:r>
              <a:rPr lang="lt-LT" dirty="0">
                <a:latin typeface="Times New Roman" pitchFamily="18" charset="0"/>
                <a:cs typeface="Times New Roman" pitchFamily="18" charset="0"/>
              </a:rPr>
              <a:t>, </a:t>
            </a:r>
            <a:r>
              <a:rPr lang="ru-RU" dirty="0">
                <a:latin typeface="Times New Roman" pitchFamily="18" charset="0"/>
                <a:cs typeface="Times New Roman" pitchFamily="18" charset="0"/>
              </a:rPr>
              <a:t>1969 </a:t>
            </a:r>
            <a:r>
              <a:rPr lang="lt-LT" dirty="0">
                <a:latin typeface="Times New Roman" pitchFamily="18" charset="0"/>
                <a:cs typeface="Times New Roman" pitchFamily="18" charset="0"/>
              </a:rPr>
              <a:t>, </a:t>
            </a:r>
            <a:r>
              <a:rPr lang="ru-RU" dirty="0">
                <a:latin typeface="Times New Roman" pitchFamily="18" charset="0"/>
                <a:cs typeface="Times New Roman" pitchFamily="18" charset="0"/>
              </a:rPr>
              <a:t>158 </a:t>
            </a:r>
            <a:r>
              <a:rPr lang="ru-RU" dirty="0" err="1">
                <a:latin typeface="Times New Roman" pitchFamily="18" charset="0"/>
                <a:cs typeface="Times New Roman" pitchFamily="18" charset="0"/>
              </a:rPr>
              <a:t>стр</a:t>
            </a:r>
            <a:r>
              <a:rPr lang="lt-LT" dirty="0">
                <a:latin typeface="Times New Roman" pitchFamily="18" charset="0"/>
                <a:cs typeface="Times New Roman" pitchFamily="18" charset="0"/>
              </a:rPr>
              <a:t>.</a:t>
            </a:r>
          </a:p>
          <a:p>
            <a:pPr marL="342900" indent="-342900">
              <a:buFontTx/>
              <a:buAutoNum type="arabicPeriod"/>
            </a:pPr>
            <a:r>
              <a:rPr lang="lt-LT" dirty="0">
                <a:latin typeface="Times New Roman" pitchFamily="18" charset="0"/>
                <a:cs typeface="Times New Roman" pitchFamily="18" charset="0"/>
              </a:rPr>
              <a:t>[interaktyvus]. [žiūrėta 2013 m. balandžio 30 d.]. Prieiga per internetą:&lt;</a:t>
            </a:r>
            <a:r>
              <a:rPr lang="en-US" dirty="0">
                <a:hlinkClick r:id="rId2"/>
              </a:rPr>
              <a:t> </a:t>
            </a:r>
            <a:r>
              <a:rPr lang="en-US" dirty="0">
                <a:hlinkClick r:id="rId6"/>
              </a:rPr>
              <a:t>http://www.ie-laminart.lt/site/files/Honeycomb/Honeycomb_korinis_uzpildas_Kainininkas_20110901_PDF.pdf</a:t>
            </a:r>
            <a:r>
              <a:rPr lang="lt-LT" dirty="0"/>
              <a:t>&gt;.</a:t>
            </a:r>
            <a:endParaRPr lang="lt-LT" dirty="0">
              <a:latin typeface="Times New Roman" pitchFamily="18" charset="0"/>
              <a:cs typeface="Times New Roman" pitchFamily="18" charset="0"/>
            </a:endParaRPr>
          </a:p>
          <a:p>
            <a:pPr marL="342900" indent="-342900"/>
            <a:endParaRPr lang="lt-LT"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7643866" cy="1569660"/>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Mozaikos kūriniai primena tapybą, bet yra patvaresni, todėl jais dažnai puošiami pastatų interjerai ir eksterjerai. Mozaika taip pat dekoruojami baldai ir įvairūs buities reikmenys.</a:t>
            </a:r>
            <a:endParaRPr lang="en-US" sz="2400" dirty="0">
              <a:latin typeface="Times New Roman" pitchFamily="18" charset="0"/>
              <a:cs typeface="Times New Roman" pitchFamily="18" charset="0"/>
            </a:endParaRPr>
          </a:p>
        </p:txBody>
      </p:sp>
      <p:sp>
        <p:nvSpPr>
          <p:cNvPr id="21506" name="AutoShape 2" descr="data:image/jpeg;base64,/9j/4AAQSkZJRgABAQAAAQABAAD/2wCEAAkGBxQTEhMUExQWFRQXGBwZGBcYGRwdIBsZIRkbGiEcHBseICggIBopHBogITEhJyktLi4uGh8zODMsNygtLisBCgoKDg0OGxAQGiwlHyUsLCwsLC8sLywsLS8vLCwsLCwsLCwsLywsLiwsLCwsLSwsLC8sLCwsLCwsLCwsLSwsNP/AABEIANAA8wMBIgACEQEDEQH/xAAbAAACAwEBAQAAAAAAAAAAAAAEBQIDBgEAB//EAEAQAAIBAwMCBQEGBQMCBAcBAAECEQMSIQAEMSJBBRMyUWFxBiNCgZGhFFJiscEz0fBy4UNTgvEVJGNzkqKyB//EABkBAAMBAQEAAAAAAAAAAAAAAAABAgMEBf/EAC8RAAICAQMCBAcAAgIDAAAAAAABAhEhAxIxQfAiUWGhBHGBkbHB0TLxE+EUQmL/2gAMAwEAAhEDEQA/AMBtcJBLFDc7ikSWHSTkAhVyIyT3wTjRCeVBNN1kBbjcWRU5ClTmoxn0wq4GFMEqqu6UczTUcrFykjp4bDcGWMmRBmMXbzbPcrN0MVJBc3PGCMcL9MGJmO+bQ02y/eeJBnqM5Z4IKggCYXAgYtW02pAAySNA1wAlO0GQstiJJcSvAmGY5z6QNBMjKGEgAyC0xdgNb7xjgfH53VK11hJANrXEjjiImSPr86pKgsbMrUqakNdTOS6Ag02mTaQZK9jx3kDjQu+oAwViSRBX0OeZBOFcd1/ET76HG8bqUE2EAlJAk9+AAc5IxJHOpeH1LXupqrYJKOAVzg9OYYjg9gD7aimhYIVkMERPJwPbkQTg8SvIie2vWloUnq/CRiIXjsBAHPcZzonfFGcFRYf/AC2eerOUI7DtmQTiIjVSw3qkie4ABMzFxHGDKnpJ5tzNJhRxK5aFghx6SokuZhVXnJYjnEA8mAdV4x9jm2tNn85XUsFCFLOuJLIwdrYAJOMgcToH7KeE06+5m42UgHhWKm8tCxyQAcyCRhYw2iftF4olTc06FR6lajQ9RtBiocAHywoIA9hzPOdNThlPk6dLSThul1dITUqrsk2qGWVBkwwkkioDOSZMzyfbGoVGws3xAKl8MaXIWACIyWVhM4AI0x3fhisH8gM9MC5yrsQp9gSSGuGYALDng6v3e4SrtlRkDSVCMiDCgAtA/Cy0wfhgBEg6qMVJNmsvg1G1fH1TM1Rqss8leccAYF0fQgfRp99U7jbnDrgE89/+ofE98aP3vhflkmlUFcYizJUR3QTjJAI9jIHOh6O4kBJHVAE5gcd82R27RHtqUzknBwe2R7Zr5psLxGZzJ9yo7H3M/rq6ogAg9Kn1QsgD+ZQP3Hz85G3FIISc8wCT6e0H5+uMRGiKbCoOrDqMEye0yB6QD3EDB0MgANEtJODJBY8T8e/5ftqSMyqGzn24Ik+qMzx+WpmiQFkRPHPp98jiMgiQRrzpbkENMyQIicSP+d9UBRX3GZjPee/yR7fHHvOqqaE9icgcQCZwJ4HvojZJMsABwFPseZkycAc/PbVVSke0kTz8tMT8mP8A20ANKNcn/SxItKqScSeCZ6okhjP+NMKpovFi/wAO+IdQbQgPUxiAYGIYAzA76R7Emk1w9fFsAgj2nufp/kjTByrdYm0g4BIKscMwVe4iCDzMjUSQw07YgC62sGYKlRcOvfpUQOckhv2EaF3VMwxhldMVS4MkZ67e2OwA7576vVVdS1NLagM1Ci22jI8xIKnIJFknvbAnRVaj5zUhRBFdFLQTdTZFUMCuJOYMEmCc4BJi6E0Z+q1pJElCBHf4GeP24J7DQdAwex6e4n9j86Y+I0pCN5TIjMeJCk4m0MJDcgxjnuDoNqIDWz0mBGe/ckdxzH7dtapjD/BtuKtSnTj+qpI/CvVH0IAWfdzp0aBeqymo5pUw0PgkBbGIBIgi6z1A4RxjSHw0QatXqTiIJUgSWjETi08Ro9S4QKzNkWugUAWi5yCbQf8AUZwTiLyJPeJLIiG529xVizAsCzzzEE4HZgsJGeoDVO53BS+ncVUHKTKlwoAUEjIRY5PYHMnVb1AA8wSOFJkgATAnqGSn5I3tiqobSquCAgz7E88+zN/+sew1SQyiw+6j4IM/sNe1Fdu7CVpkj3AMH34xzr2qFYUhJZ5/qkwIyfYcZn99ECuai0gYUzF08GI6lt4PEg9xmNDU6RIYg/hkT36mJ44zHbv21KnVVjZICsOck4AAAGM49x3M6mhoh4vQtcAMGwIMECYEwJOJHc50HTpkdYIwBGczPYc8/wC/fTPc/eKQxFyRAXvnk4yT2AJjM9hpdTiYnBAknseTAxJzA9yPz00Dq8E6bQRg+2TiD+U6trpE92GAM/Ht2t+fwjVCAknBMDE8e4/QDA/wNX1chWmZ5EWxGc5yef1EDOgVnP4g9Q5EqIPMCfYW/XH9jry1V6gZAHbkDPz/AJMZ1CkVlSerIBBgjPH6CP31LcoCxti0GYVZAzGY+nz2+gANj/8A54tKr59Oq4Dpa9OtdaySLCA3BXC9JBWORpTuhHmU1a5c5Uu6mopDXLNxN1wJzzI0P9nFCI1UqSSbAbS0GPSAJIdvcj2g5Oi03CKaDsIqF2vPct1q0+4uMR8KO2ok81R36MfCra7Zf9md3WQMo66So1RKJMHI8zoIU5KmbeDJ+dGeI+AsgXcKynzQGLrFquTcLD2WYAqc3LPDEBbtrkYEdLrhJBFpEul0xhkazgYjOdN/s+6PU8io9Q0ay3U1DKsn/wARSQsySJwQBkAa00mt+yXXg6IqW2uUuO+6sH8L8VqIC8lrnPn0vRaSbBUQcSSOqcXTxyVni9MOr1gpVGdvMpgRZbKK0R6oEt3N5/I3xHbCjUakwn+UL0gg2gXWlbVdYDCZvVTHVqjYutMNdFSmQv3ZcpIYA3koCzEqJI4JDyGnWepDa7WDOSc47H6/QThSh8txLdiCHFrARBBIEzkyTn9aA2QFAYrlRAM/9QM/v8HWr8VdK1SDTVUVLCqt0mbXUrFjFQD+IASM8DWUqdYCjkDA7ACDPfp/3GtKxZxauls6hVeoKnVJYwLzAYgTzyJYHgfXtOgSzKLScdhyJjv7wMjt+mrNlurOkwQxGJ4JAHfAJxOcW6l4jsyp/CO4hgYHz2HMwCYk89pWDEp21NYeRJALTJxE+xjsPfVnmEQsSC2FnJJMcxnED8tVUaoLwQQsW4MHmZJAEk5zB7dgNM9vtAQ9giogumYDIRBnMAgyBHxM5026CrFxCggwOD05x7Rn1Tn2zjgHVu3rkDAjAFuRcOAR8/rOdTbZtVQ1EgDMmQCSIlQBJPPOB89tVbprodTGIAzxxGPYY+mnyOqGCqLVh2sUyY9QwCbJwsmJBn0jXadQJFzM1ITawkNTaZLMPUGEgSMdR5u0sNa1lYEMAZ9JzAwSAc/EnEfqVSrktcsIwBmRNwP4Y7ieT2j3MGHELHVap5gqAlHuEsqYAED75SJAM5dQogLI7zn95SAAAjpMEj8Z/mk5IPI+NG0//Mps6w3VSQwVkQWBIIgiV4MAZ9tT3SpTZXpgeXVEWcsoBAgkkm2TmTzE/ErDoBft9uPLXsXBLNJICiT6QYMKswfcDUNzWMuSTz2JADMS7RHYHHJ9/pdWp2tbAUekGFllJE9UnIjk6F3KCJtCzJgH5I4njHbWiyIP2tRVpIIDOT5jZysHpEkxyRnnrI7aFfcTMBpMERmQJHb5B/QHV27rGITIwoBAkwAPrMmIP8o0KlO5z/KnvnAhQMRJOCY+dCArfcFTClYGBCjMYng88z867qP8ETkZHuYE/MTr2mLAypOVKZtDUgASLpmY4cYx3yO40Km167Wa04iBye3JwIg9+/GjK9IlYiBLowwIhj0kESpAGB9B8aFNMnkiMGSvMiQSRMCI5/bUoZZVYBgOoMp97ZHfMEAH8yPy1U5psbhAWItkyp4nkzPcn3mNT21NSsfcyJMk8znEIcAD3/vqz+DqqC4UWr1BvZRBxeFJEGZ7yI4MAFW22gcG03OJ6exHbPMk9+3f3MtsFDElgYJ9ayCBAErODnknErzrrbFkEhhzAhgJnEHJxP098a4apnAsJjAyG9h85PuDpgD1KISZAKn2PJ9vcCO30znVn8SW6myQIyxGcARjnE+wE6tekMhwcHhCMD3ge5Pt/wB/UTTFqmn7mTwZECJ6mxGB3nnRYDn7NAOam1oK9WpWpr0uoEPBDEEMQKfBLNBAHvppv/szV2a1BVtakwBO4pjCvOLvxLnIJxJ5kxrGKWSDTcowNxEkMD73YzgYGPnWgpeM7mvQYbiozwCBdEegQYAgvEdTTA9iJ0m6yd3w2pKTSXRP5fUs2FM7ioqvNK8WtjLVFUVAbTAUZLAmfTEd9cakHSo8uKtMhwqm0LkCrEqIYP1TdAvH51UWdrHpYds9Xd6eQBHcgsPz1fX3Q/1CWqK5LjpIyRFRCEJIBUXRJyDJPJmW6btdK/J1T8du79fT/fu8h3i/lvSpPYFbrFVEBLAABXZiSSbXVTcT+fuj2W5sInpKzTcLEsjEmenkhh7nGmvhG4pp/EUKhBvhlaCzVAy2qAOSRaD3zOBpPRc3srDLrYwySSVPYCeaZx/UOYJHTrK6yG7a08XxXy8/qkyRokUqgKi5bllrSwAOFu7QB7iPjS1qgUiPSfnt7E/BMfTWg8ErU1eK1EFntbzHC9JHSQRm1SRgkA5EzIirxDwumFarTs8t2AQ35B/mE4FMntgwAeI1hucpbUng5dfT3RUo1juxLuPC2kFyUuGBEn/1ZFpOT39sHRKgxbcLkAK9OWJHeTFsEj3J1Bt1chRuxi6RyOBOTddyfaT30Ia5mT6gcxAkcY5H55zoOEr3iAeng9+SCOVniRPP0PfTTwryzXBe8IOSOoLcwUFi0wnckC72jkAVKtxNo9UWyeGMe5iOx7RovbOqklVJBJJgSzIcMpgR0xOABz20nxRUavIcds1OrVWQOq12IwKhkqYB5ZQTHYgjGNJt5R8t2QG4E82xOPYE9wcTEzGn1efKWmqRVUFSqZZxmolSJlnHUD7AE+w0g3ldqjIVJuMBeAZntEYmc/8AAoOxtpopqKUGVgHIB5Hfjtz3E69Suae7DJYmI4E/uP8AY6N8S8OegwSqyEkAhkcOp9xI/EOIx9fekvesKBKzhVPHuQBABjnnGtCD1KvaSQYIBVmGZTEkAkZjgCONMdtWkVjTCrSMSoUXekgCcG3JBOfeNK6DWsrmCCeCOBMXEe8z+k6Z+H0laq0MpMSqlQwJkSG7BRz75ERGs5JDRRWRmS20dIlZYGR6RkTJxHtjtoLb1FD08QAQe5JIkjEwBOMR/bRtrK5SAG5Ck/qoIBGeBwMDjjQu8oT1iDd6iJwSc8xP6DJOnFiPPWJjvALfrJ7/ANT8CONV0AQoOQrGDjMLEkfmx/MDXahJuPuQs8AZkiJPSDH6a4tSQ4UkqMD6cZPycxxJPvqwIbil1G5lB9g10YwJDRgY17VdS6TKk59j/j9Ne0DG7UwCVDEgm4TRbkQIiTgznmP01WVHWGQFSAZW9Y+kif8AH65up0nctZ1cDhVxEjDVAZ594gatpbaqHYEdSi20AN2uyFqEyZHvGfbUWIG27tUBUVTAhVgu2Ij4GAOMdsaJRA6MC6KslFBBJgBc5qQMz+YORqNKm1YM/lGqo6RAJj3wQOcD3wdHeGeBbncEGlttyUVCoIQqtytBW5xaCDItkZ/PQFCIOsQCgz2VZMHBmZyB216kEIksB8C0GY794/399arw77IVqzOZFOx7CtSr1KwwxISmwItIjIHzxFVb7L1ahqeXuKZSnUZLXdsnFzYBiWBGQPR3xqo5dIuOnN8Iy9SqCoBaYE9pOBI7EjtplUql0YvUXqA6Qv5wOrGJHvnRVD7KbxpZKYcIxVwjrcDn8LFSexHMj20BvfCa5J+5qSpK/wCnUxBAPKAY4jTcWuROMlygOusEkhenmT0e0WxPx0mMaaLUASozBBULleoDB4HJMdz8flpNTETgqw4CkzcDOY4jJ9xrQeGbkDaVQbQ4vBkQxkFpP4j6u/uNJqzo+E/ya9GUCqVCGjgrEgkkXqCBz/MsgRHqEanTtYMpINw8xCZi7kwvAzB9+c6spUEUZABJNNyWmHjpcEkgY7j30AtQCSYZkN4BgrBxMEZH4h2MiNVX/sjrXhptLK477sJ8H8T8urRYc9VM2WjBEjvHLRJPb41HxWoErO6yFkNn1EnqMQSIkMOdV12S2tD3MrK4FwM5JJAHfmTnt76s8bQlsqVUqObScNGLSY9XeNQl4lP0JkvA88Vx9V+gran7+3ywZaqhDEAdQvAPJ7e3P5xd4BsKNd6ibhASnSpDFR0wDwFkiQc5MjSra1rGQxMMhxbmGKHEzkSOP2ySGrlGutvH8U33MA3AqAVxzPESRxI50lNqeVgcZ3l5rNehS9EmUIuIIRHHDibVEzAiCA+AIIJwdKqvSQCtpX3zJHY+8+3GdfRPtKlHdig1OqoUsKTlVNSxGIi5BFpVo6cRP6k+E1qO0hWpAVqcoayWw7L1GK9RoVgCJS5YzEgyVKW3hWcsvh/G0mq8z59ViWItgr1C4SCeYBMlsxAEwDjOi/s9t6xYvQSrVYG0rTps4dSOqWAgY9/aZ1p9h4m1JAoUuiF4dXW2MhQLiBIGCVng5xp19n93U3W1p7OgDTC0QK9VjgFpJCqpli7FoIINpL/WJSlxQ5aCglJP2FH2YqLQY16qv/plNuQskreYSJxUbpVexVYBMxppuKe3223o1dsadXf7mtSqyokZeGpgwLKKklGJElpnMgKPEfF696ooFNqL2BFYMKlYSnREixAcGOkkmBbj20270UNcPTtWpAZwFO43BBpkhgQfLS8wTcAbp4YjXYvYqelhU/D5+Yd9p6z7mhXauqUxQuUJSAa51GC9VkuIujACxEye3zWmoEBbjdjsM89u0a+jfbHw2jQ2xUX+a4ibjNQyGeq6E2iQJkCZZBcJgfOVVbeTIj2/trH4b/F1x0OfVafCLaFIM7Sexa0EfSSw4jGBPtI0XtnJshnkCZHAMoDJIIIA7Z7aXbWQxnkjgHJyPb4xH10SS1inrAswxBggLdaCRBHT+x1s0Y2PDTSrQY+mpTYmpLML7QRJJMDg2xABn5lS1sJUyUbDwRIaecDCsTMQCB+ujd5FKrdMgM3qIYkMKbTnAMsYMDUFCh2VoNOoYJPAciekcFhPzF2s1gELam3CGCenJnueBaD78c8aEIY4AJAERkwJET2AJP8AzuVWEA0z6kJ6vpM88dtU06hyhJMwQB/Nx+sR+2tUMqNdlxJEYgEkftj9Nd1W8gkc/I/769pgN1ruPuyVKr0geWggEcyqyTHfJ1pPsD4HV3TMw21OrToiAaoFl+CKYtUXuQCCWJVbgSCYDZBNuxEsrOSx/HzEqQcgkgg5njWt+wniX8Itat5yUxP+jUDFKsKZMNA8y7pEEcMO41NLqNVZoqHiDfxdVRTVErENTpuyo3mIiU6iWLMG5cAhZWCARadXbD7RVtlU3dLy6Ku9SVpvUYlWsl2mmrRSIKtkrGbounS/xGldQbfK1Ouaqh9wDhGyYK/yBDKhYmFk9WdUeD+JUjetSkKlNiGeqxmop5DMyksyACFqiGGfcnTlFwieh/xzlpqLfqXN4xWarXrlhTWo8MEIRWZYS9a7X0yzYmKiHoGRpT4agU1WSvU29LzAReJQtEOxZwwY3CMNi05yNF7avWohqvmW0WklVAcICxgupAkkHqKFWyJuydD+D7mlTEWsHUsDWoEyTJNzqMnJgBg4AHaNKVJXdG2lovwxr19fbIw+zXidRRWfzWtqVS14pirIWKc9JWorEqTcLgBb3E6L8E+0bUqFVaVEVyr1iPJYMQTUd1L0iA3l5JBzIzHsh2lOnazDyzlmJLMlWJJmoyd4zbaAJiBnRey3LpSpjc0BUpR92KoUFFORZVBsLQYhirST7aclqJeNY6A9GlH1T77tkf4jY19oPNCGpSpZulalyJLANALOXknJHVwSdLKFD+HpVKVUpIp3SYwXmVn3DD65+h0d/BiptGdSK3SSyyQ9IkkiCeqpSBY+qSYLCZ1Pw7ctSrbeo9WnUpWsn8QWgi4BpJnsywGmY5GudqKVJ8iSWHWa7vv5mdr/AIryCRCOBBAIEKy+8EQTnuZg6jtWDVL3Bb1JU9rjgSTzM/20z8cem26rMlRGps8OaZOb1AYXAnpD+3N3Ik6WMzyykMwPQZg9QkoerHp/Qa0p1aM43HPK/nf5B9w0FkmfUhEkkggkY5I4/P8APV/jFS8KYt6HI7g+n5nH7R31S1UtLBPRazBFwIw0wIHpMcaKqbRmFO8qAVIuW6fRPDAe3uTnVyklhsHLEl0dfkWhDaxEmLpkgcBTxjOScwPrp74fViorwSFdqhWVycokEqCTdwJ5UwNK/KJWoFAiHJlh/JTkwTJOfz7SdMPCVKpRcgsKlRnAWSSQfLprEYHmvIz+I99JN80TpNKWe+2PE3JPhtSnY5KhyLQQoKuz3lntJK8YzIPfUNxumUoUFRAyWU+kKWyWPkgAeSJ5ItLDM4v16iGGwZGp1BUZXU9Dxe7MsXRblzEyc98aq3CFapRqiFoF1RV61EgeXTXuxkELz1CQcDUPdUsHVGOm9rk+i6fPHf4BE25f/TT716igKwIVapYEIsmGeAC1Q4AyeRO13/h3/wAMppToVq7bqvh1DK4Zgs1KnluDYQIAJYZKXekkZ77M0aR899wqhKasKe3eG8ulLXuSRD9UpfmCHzOr/CK1SrUBPmGk6ATTuepSpdTpSVmJZKZBE1CPUeknBW78zk1EptNvHff6ohsdnRqHyKNJq1dp80ZmktwPloznoYsJeufcnFyLrSeDtt9hRI3bla6UzTir1fdk5TbLlXpkWi5ctJLxAGhKHiv8Juj5W2Smr7cKKYcYKPIatZgxc4hWYnEnvrLeOrut3uG8/chrkLA2EfiA8tEugKCf95OspbZrbZL0dWWYxwsCjf8Ai/mVZp+Z5YDBaZIYrTun1Aczz2i0SQo0lZxcc9J/lwAT24/5nTxfA6l7JTem0BSRlQeQsgTnDGSf/wChoE+EuvmOaTGmpskQVVrQxJtzEEQcDOeI1sqWEc89LUj/AJIX0qeZ+YJkf257jP8AwtqZmhFuKbdRuAABJMeoMek9s6T1mPETMQRJnsMfX29z9NNdtuBayhUF6fODBHuWu4M/2jRIyqxjRpBlDSVcinksZF1KovftfT7CRgTxrlBvMQUAhIMGmGI6ZFxuMCFBJM/URMSHt3QIrYIDhSSYPqWoCpmUxI6SO2mG02SmoabXXKrBCG4KnpiAMWODmZ99ZP1JvIpYsGBjrTAgcgDI+MHnnPvoPfsGN4k35LQeTz1e8zjvnTLesagWpgEAKQARaw4YseTPOAImJ0qemSTjjHwPaT7fX41qhglvwdd1bVqEEyWJ+Gx/bXtUMeUKTEWI4Z7CYVL4ExdNMti5jyAOMaNXpTqNNFCTY1Qq1uYEOoluT85zr3jO/q1HAqlCphlimgIiJ5vYEiJtYfnpd5imobiFFo9LFYIx2Imfn2/XJZRNDnwNKwhSvnUUAqtSpkva3AcwtpJKzbcciQCRoj+Duq1Ho5NNFc25KFmMmmsgTIkpEsPY8oKe8tqgiq6yJLeYeVJOcmeTyP8AOm32d8ZO3qVahIdGS5wLAzG5hcIAuYM3fsTHA1tCStKR6Hw/xNR/43xd31R5iopdNRoHrQuGva4SyGIYlmGPTmDBzoxqx3DwaRby2F9VBa1sNiD13TbgXd9aar9mqzbd6wNIu01fILdFMkSCldTC1sFmI6Z7g9bZyhRDmk9SsWoIhHngGm6ubIvGQFibW6lIKyMyb1NslaXHudmnrqWF6e3q3j7fYO2dGmYoCmu6RizkFQKqwokvMSACqYsPpABJ1Tua7tTrJeVQ4ajVb7ynSB7O3VcUF0PImIOMj1NrUWpUsDVCsO1amIcXSRhSCelBhScAYGuMaldVqbpBWpWlacW3qpiWYJAkgfhBYRBGTrL/AMi6wkuhTjnm7v5r58/tHfFjRamj0WXyiyjy/U9NSQ7BUE3Ugsk02leOYjQ3jVa5UqDo3LPeKtMkJUI67jnL3BRByCeSAdc3m8utemfNCCP4gLApiQbKkCGHsvTbCzHOobbbeaz9KXW5pG4mpJBZ0b0qceoZJMGJnUSlGNqQtsdrXLwu3nvjyL/tFXFemlZLjcgFUxdbJUqoYkSQxjEwOfnN0nuvx1EXxnpYEDLEzH5+w51pvC61tOptilQ+pUVsEBhcbzyFV2J4zIAmdZg0xBkC9SG4EmCVfMcTnmBP01MG1a8jn1JNvd35d/Ma+F0mRjTqrA3FC+moJZipJtACyZJlrYn6cajQSoy0Mqs02IIkz90zQVkQLZyCeONEbPePQG3d+k7dqtIlSWJDozKYX8OQveY7RkmvtGo09uTVW3ymgeXwBQY9nMmJEx+us3Ftt99SNPO6+n9AvBvAFqVGp1GqWuo8tlImVFMVBEHuwEmPTo3ZU6f8IaiyalAOqMWJtsa5QFELOFPB5HtoeHQbTqA6HM0yXZqdVmXpWwQwVMAFj+Ltbqrd1BQajXpgmgHRmpqbVYKwYGMgzaBJmYz76dSlw+0XpOK03PbdX78fYe+JB6VCjt3RkrhkLqVBwn3zsgJscdHEkSYMdrdlsHqmn5Smw0yy2t97ToMxDVgHAXz6wm0zdAkDkE3xrxOjv/LqLXC7agLiGUu9WtUJApmmGUk2LaQCCwqFQckq1Xc7nZ0eobbzqzC93ZkFNyJ9NpU0qNNSYuAtQ8lhK3tV5sxlrSa74QP41Xo7laKjbMdjRPWwVlamFWAiqYqBFUAOy5zE4aBvFd9RmkdsLCzFRWVPu3OWtsAmsxyVI7seoEmQd1XqNQpp6Wi9UwfNKkM1bcswH3TNLFIE35yVQKqm9896b1hUqORcpHJYR0pDfd0cyXHqiLoyOqmotSXJppaTq16BHidF23AdpqQhVkDBBSgI8PUQgA8ylzFYHUdB7XZ+fTvpjNjLczsApJkgNLVHYN+LpWPfQzEo1XpVlBDgLilTJgQRgXAKDkSeyjRfiO3VApUS5IZ2qkhnEGHakQ1OnSnADqXP/VBMRhFPMXjnou/dnQ0oRSlnzX/f6zz0FKNaZp3Co4tHUQHKSrWXowYT2DE/A4DPwPxp6TVbuoGoLoMPNgGMFZb2MHp0BvHLKHPU5gdTMxC3XFVpgmRH4Wb3gAY0f4rv61QLQMojfgKWJAMkeWJqgQQBESScTxahm8mC3Lr2xbuxTq1GqT5VRpNoFvTlVEYJEcnuScnSutSZCrEC1mIV/wAJnBMxP59u3GnAoqwyKbIxKywFO14tNqSWZsASwJED3x2p4hehp1SpcsVWoTjDlQzCFKwBOAODwcaybadLJm9KEr3Ov2LnQqtSm3OAABMleqASJ9LmB/bRe1KmpIgdQBCtaFupySApBBJQLzwc++jTTp3gUapao5iWZRCR1EhVGCBGZyVnJ0t/iD0BxdZUFLKEpYTI7wYzCk8Nx7VJVg5NTScHbBmqKtZwDCM5EIR8HBMz3B/7ap3FCxoyQR+3t7kxEf8AfDPxSoE3FUTatSmBk9p7n8hjAxx20tvBpkYDpmZywn54yJjiQIGhcGbAaqspKxx/0n98/wB9d0QawH/iunwBj9855/PXdVYynb1SzAtmcAETJJAjPf57aLNwyRgexXmQs4b5I0923ia06bUFpqrr66lNVU+V0gywIbzCDaYk9/jS7xLw5QQVYIjnB/CvBgL/ACk8Qe/HESpA2rAXUiGOAMET+8DsP86Gq1yZ7mRjkmJj478aYik0EMpaCAxBW26SQAvS3ESD3z3GgzQUWta0xdOYEmRGIwsfnPbmrAdeBePrRp1NvVaoFZ5NrCpStlZVqJg2kgksjqSDBBEa0VDeUN/XooQadRWYsQQCUVTaFc4MsVaCDAU49/m1RI985B7R+Y57cxommRIPqCwSpnMZgmePy0pKzXT1ZQVdGfTtzsq20qotBy61CxtpplmChpqU5ClQimTTKGSoA7EI0U3BqdYp7mpczKGARqYUraDHJCkNUIvUtEQICX7P/a9qFRWqh6ihShDkkopYFrDnkxIbm0CREHUbnYDf31trb5BEP+Bq1QZJX/y3UG1ZEtx6QG0OFwpyOqGqpfwVfxiFA1AKlaQgpiQrIBJkED7qxZD4aOMkjSRSJZhcoMghSwNEkz0ARIUQDPtIkRLTcbatZTNQKtS4J5gMeTkStVcWELHT6TKwcjQu+2pN7sAPLjzUUmaiE4qScW8YGfUDAgmVowjw7Ol7a3J3x0r7+vtXGSha6pUpsFCOekkC0VKbG3zAWIFsxkmPckQTb4ptjRqK1QKiVTkAzAgKQxtgjg4JiwnvOrdqHai9JEdqlINbb3pGcMTAFPFuSJtECRoz+Cq7naNVUpZSDG8El6toggLAKYLHq6ibemCG1lqNQefl/CHqOq+qx1XInqB2pVAQJdekG4t5lIgDoCiGYFYBPA78aefaTw96NSlSaoKoNOJgqwl6dNupcGA2MCATIJElLWbzSs9IqlGmWB8xYWpYRIJtgzMfpGivGdxUqsSzmotJGCBgCTC3HiDAZ6eSGJu+DqG5bk+ObMpRk4ua4wvyxn4D4l5NdDWVVD7elSWrk+USrG0XdmHJPEjJBxPc7faF61FfKK1VdkqEE+W4i5Q7C0AeoBY/FJ91fim1YuesExVdnS5R5dJAqDJZV+9oOLuTKiYMBjuFe/avUpOFLgzUptZa9NhNzAoOZyZxPI1po6aUlO/oGm4tNeTxfUGoUNvVqUa1YN5ZpOnq4qgYi0AYW8LA5iJONM6niDB43izXpKppioLVWmxB85wCZqtiUEsCihbTJUGq1FU3VRHVatKvdTcVIUHDwgYlJIlZjknRFN1aoqh6bMbXp2tc1zoCQoqhbq4Vequ5sUEAD8B0wnfVBqVGSuvzxgDNFPKq1CzM9aGWkq0ltGADVUC0AtMUs9/U0wJQS681pLhsqT5YBCwL6oJCIA2EQlmnvkA7fbRaRp+X5tUuXZnRgVqOTxSx5pWWsNcAX2kKJPTPwzwg1kNSlUFMq7hSA3S4BUxTbppjgkm52mYQnDhFyTd9/r8mmlPctsfsKqVA3JTPmKQbqcQGBBvFoYnyxgkVKkuwUwDMavKoKjoXVgYqXiraKTgkMVd5vbAW6CcHCgka0nh67L+FuqUqRqi41Equan3wxgVGILNyPcPg6Fo72jT2SBKQat5ICoaPUWCAZ6ckHk8Z+dTPfp0+fQcZW81juvmZ2r4grVSPMSraUKBqlRwDJkjyzSBYSOkiOc9tUqrhncs9JWIby/KZVbAWSKZwbgchs2ySdbB/Edqu3FG11Y0rI/hqs4phDk0847zJLMe40jZ9qu2U+WqVRTVQGDU2LRaJICsxuMk9+e2r1JNVzZUPFLdJrz5f2FisfVRalROQ1tZkZlDYumDJYB5LGZ7arp1KzOjKxYiVuNakuASCZvmLp6j786a7i2ij+RWcMxAhKga9zagBDBu5zER8xGo77YVqVzhzVLsoMMKbM0BRCsr3MfiPpqpqS9WVPQlHlerqseX4EdOk7sKvmqtgIF9RSWGQRInB/wA41du2aqB0giqhAUEQSvUpJxJiTwD27YNpbdaX+uN1RaSQfuyoHqgMwlnHqlRnIHvpXtvu2QFygBuS8TnMAjpMcZ4OYHbUxWXfJzSjFx2vr+QrdsBVpVMA1KfUFAWeGEhYiZ0vapYxZAAVacrjKjn440Q1ZfIAACshuuChS6yVn3J7ZJ9886CqEG6YIK4JHtIJk47jjP00kefW3B1kokz5hWckWzn6hD/fXtRreF1qhvWg7BsyqNHHaIHOMY17ToZduHCMLAyqpNtxEzksrQck59WTjHGm/gdZCK1MIFZgck5CGQy54gn0iB7ydLaqqzNFSbHAZ/6QQqMnEEcEmc540NWw15ALKYMgFbveDnK5mDnUNWS10DtvTY9FP7wrP4Tk92LlrTM8+0caGqbZlBuIBiSCriAT7xBA5+dTpEM6tEqxAYkKc8D1g3d5gHntqKuEdiYKsJB8pJicQLxAI9u3bTH1Kq28EEYgLaqhu0WjkAmBn51CrcyzFx/XqPz7/wCdMKqsskozLli6MJC+0FiDiebudU+HmXYlA1TBhkhliYKkGR7kgdh8adhQMmyfzVUU28wtIRlgHvkNGMSTIAAM41qtgX2tYOlYqzU2vMMytUUXhSi5CQCoI6hg+40o2dI1KvUjoOpQbqsIwVWMEiL4MkZw/GZFniFWoKpAdjC+WogSxa2RAGWPGBJ/vLlkKkmmjXrT21TaHd0SzVVqK9ZXwazl0ZaLquLCxSwAW47y2gPHfBqo8p6dHyA/3fl1KtxUlSxIChlVSFytzcelTJ1ZS8F21PYU2Wau8LJbAe7zgQfLNOVhUUGbu1zYkaG3+93DVFG5qsao+8pJtwOm5SCcXdWSCWuSLoY5OtVGovz6HbpRcsd/X+FHhYbbvRHkuK5hHp8mqkYsza3AbBIXMnnU/D/E22W4qUAgU1GLWVIayRcmUJW4qYIBHCyQcAWv4zVd1YEM9GpaqqYMKpvZrSQzMkqCMHsOqNMPHfBzuH2u7FRV81wFRYhaQVnJL8GphgQOlYiWOuGcbl40srPzNNSdSj5X/vv5MA+zvhy1N5/D1FlLmqi0lDBFsLBmLrcA9j2nUvLSd01NbmFXy9uH67XLks4wWDLT2yiZMFx/NAt2tLbitWqVHV/KSAtTyySwF5sWAQqgATzNT4OlvhtMk01pCarwSF9WXD3BgTai+RTP4v8AXIGYGheKTd4SX9/2ZatW1HhvA32OwepuHqCnU3G3oFqZYMpIdQCLlMs6Bialg4LL8y0p+JKNnskNOqGWrQy6EK4uVLi+Vi2T1lTnjnROwp12pHw2govKEvXDQLGPW9QetajEsoAJEmfwmF273ZG729N18vyDdWQqWCKUdfMkSppKPx+kXrMRGpjNzlb6ZWenn9QgordeH5BHiG8pru6+U9FPrwFBNywXjExNs5nHvpVsdstTbbakR6/LZlpKKjMfWt94Ieq5m2l6VFzubca2Gx8U222r7x3AQBERStP7ssqNUIdgsCfNHqgG1YnjWS8NWlttvR3HnWViFtq0oUyRlAPS0kkNdzBJtAADnPc92c1+DaW/V8CSVXn6mlGzfYNtqm5DVjVDJV8pCxSraoDKR1sWUMjOOxhQqgDS3xHfU9w+4dlG1qdKmk9TyzM3TWVL6rVCpAtCqFDBSzQbaa5q75SWLeeUUotvk0qKmZZC48xi0MC1O4zIBiJG8e3K0/M2gfbIgsZSL4W0khRdWIwykcCQeBMa00XJ+C/F9jDT05trb+f2CeKwi1FTZ0lDOFSsu2qo2SvUKlXiWJAJIwJxOg94jiy8CnULELa6krgmQRWEAhSMjtHtrrVg7C1aY6gUApGpeB1Yg5+RHbRW13T+ahFMfdsfKH8OUViUySrEcCcfA1om49HjnJ6EdLavDWaXT98f6AKilyi1GYuSW6T5kd243N0EYJtHJjnXqxgLKtTfJWfPABjMX3gtEg9tMPE91WqtTWrTGCxpgUqRVhaoYuPNBBFwiRPEaCrVFSssiyAYsuol2IHputUqIB9WTZzqo6im8f33DbSd3zXfGSiq1KqFID3yrG4U6hAMd0CVOmZi3JUDjXKfiDpVpMKocJIQFrupgUuKuyMIBJm7EA8av3m5DsDLmmoZWNZFZBBTEiI45LdgB6tVpRudkC4WmAfJqU7ZYnkVIWQAICzGc6vbtWDOkrSYzT7TgV6DPTXAcC0q0SsEwxAWBI9Rxjvmzxjf7Ou9MSqgljUa0pkISLiQAQS0DnidL9vtiWajNYwgsCIp6YgliAROD9TpjSCqKy10r1UprThJVRaSyy0uhckraFBzHBxpy0lJrUv69CpK4uUmsv0+3N1jkzvi9FUNRF60ptNNmYSMK3YRgmIEe0Y0K9a6x5MExccTPME98ciYjTjxv7N16NrVFpLTqVYsVh0SxYoVgAwJHRIwexB0h3TGWADT5hghTjrJxAgZPA0tu3B5uu7YZtHQot15aBwCfp+2vaVrvivTdwT2J7+92vaKMCVUuZYq3SLWmRj2zH1j8+M6PC3qrAySuZaOpD2gTkSRx9dX7yj5jszgpVOSpBlVPpUqeVjM/wBXeNBqjoLiCVLEo8mDYSpWOJIBEH2xOpux8LJam0aorIuVCiC7cKeoAckmMYBiO06A/iSzQAODEiMCY5aAB9e2jdvvPLbgRlYkmc3CTknBiAB+udA1aasXbJYzgCAM495+k404piYYfGCKRpEA9BSZPcRcZGf2wB86jud8pVkYGeIwYJx34I9on3jS2vRCmC2ImQOSRMf4n89epLHWR0iIBEgn+WJ9s/l86e1AHUNza6FbgsmBkdJHaZHBHbj9daLwHaE1mrlHZKQtLKC1tQg5i65mVO4BIuU4gayu5qXKSvPJjkgRz8T9BMfGtpuN/Uo7BaC0yHqAKhRrr2qeqRAcVIZumI4AJgDSkjfQ5t9MkatYGqK5V6NJntWsqi5kAIACnMOScsDwkDJOq/FqwEsjNSD0gSFUvUeSSrOZNs8AuZ5AAGdN02u5WpafKfc2KVdMptx6SCuckmARJcyBCg6RlYdrU6aJLP5b8lYJqMemT5hWBHZ4HSNZwcmln7Hop2vVv3/X86naWxJou1NkQU1FC9lMvVYi7PK9RBzxcR2Ou1KVQIy0HtpecPLpqhqEWqqu4IMgTN4HNpmJE30vECtJKdSz7sPWtAJL1nJVUMzJFxAP/wBMRwNDbj7uUuJK7dkEiFBZhJNowJk5MTPzJJTnc+n67/JnLTtZ4Xt5dfL8FG1K1FFGiDVLksFClmbrgEqMliSHaDgKwxrW7D7PNRah51MUFq1DdWpkF0IWynSZrfLVSsqT1AtJkEiMpt9/ZuzWSqVZQCHVgTCpU6Mk3SQotOT+h09b7TUy/wD821auUVV8lrbHqGLnqICKQprgLeSRDXcay1Yz2XHj3/hz6yqVPphfQeV9/T2YetsReCp85TULITkBzWY2+chwQGkqSIGIn9mvFKVB9xVrK4dlHleagD7gEEkKPxVXqQvl8hVojAWNJ9/sxTsYG6oKoentkJdQFIZlppFzxJMkWrbgKBJt329qym4vCiCqsy+ZToqysBUWG+8rCP8AUA8tZIUkS2ubSpx8+lhLSTX/ANeQFsd6lIpt2p1Fek7vVoorMXrAgrSp2yCskEDiylB9R10s1HdGrNOhunJqAOAoAqFRat5aoXhcHyg0niDB9uhR25ouW8yojKbGaTVVm61CKeosCTJklgpJOj/tR9stsu3FLa7cUQHp1FZVppBRw4NlMkQSoPvnvrphBXfnyPWT05KM/JCzxLb1dzuFDhnJW5alVasORKlLqiFT6gYVAAZOIA1Ol9n6pr0qdOoGkM8A2BVTFwZVBs6wsAHkmTwFfin2n3Fd6dRSiKpZVCJmw4YyxPZYzH4tcPjcuKg82kYCylSoZC5N6yv1iLRA99dlQjBxiNfEQivDad/JBXi/hD7fqr9EgqlheqCckgHzFYXCJuUACNV+H+HK0MXyXJpkCoyiOkBKlOvbdbkrNwkjSzxv7Q1KrJdU81EBVS0DkqzGVABEqq5B9PvpdT3qk3kENwGPOOTI5OVAH141Cj4S18TueX+vdGq2lAG1qpq32sVpijujaMTJmST0k5gSPqers7Z+9pecyEsjv1BfVbZVj3gm+DExgazNHfQxN7qRDAlmBUxkg8rOBjn5nRI3LVvUz1gphAS7gYFzSScEwIJjBxpLTUfEgWs45T9/cJob5aRJuFJG4VKyzMHqKhXtkEC3sfnXKW4NkUgzUyplraT2SzSzkFTTQjIL29+wMGeBeOvQD2KChJKJfYVYjqhRMAzwbfxe8at2n2rPklQ9lV2L1GIucvHCgiICgKPVIHYnV6c3bwD100vF7f6RAbZlplDSpJbSCpWeKZLEMqkMAys2Jw/6yNN9ht1KJugtOh5YlC7eYXtDDzKjs0wclLSIPXB6dY+v4q7bZqV7Rd/pKCDnJDeysZa0DvzAA1b9n/EXPl0apJpoC9ML1ZDBuoCSQJkL/wBtNy6sxnrp1Yb4v42d1Wou9IBQR5aHqUKRkkRkkuhBOYCnvBUeMG2rWWOGnAUAE5iOCQZx2GosSoaAZSqGCsIJDZHSYaOlT25+dUb+hNUBQOoLGAB7cDtCyT/vqOXbOVzcnkg1ak2WtLECZb4+uvaKp0qqC1axgfylgJ5Mcd/jXtUIluN45b72SeBHSyicxECT7CBAGmO38RU0QrKHQDywfZRaAH/lzywH4ZjtpO1UAwyAHqhWkgiQOm5mggqe57jHa6mWwEEGCqFgBKjFjKYyP94nM5OKYNXyD73b+XNuRM3W5A4g97cYB/udBUXWDPciAO/uSTPx2/xpl4dUUN5bgMCbVmCA3B6cA/EyATgcED7/AG3lsaa5SZnkkn3juIwCT3Pc60i80NgQ6ukmCCBMHifj29vnU9zSg4OJxP8Af9u3tq1QItIXEy2JPfnPHsIE/rqSqQCG9UAD4Xkk/wBUQsfLY1RIKr5Kg9LEAmImcTH5nW+XxP7xHqEUvKpVXDL13HpS21h+K5hAjBi7vrAEBZkTzBk8iOPc5/f9dnX8EZqtEVlS2WJVWY3BQDacKRJgEgzzxyF4W0mdvwsW09qzj8l/8dXQXzNSt95UW0HyxA6kBzKBgLTIJJAGc+2W3upimgtWu4CtAK+RTkm4E3GYY9UT5g99UV70pswVmqVX8qm5ZCB1FF/q9UtMfU4GmqA9dQCrQ/hqK00VSjSzHCyQwPpQDgm4Z5m2lvUYql/DuaSXf59Vb+wuklCtzfeOajtBSUUlKYGSbSQX599e2VcBaYqCoEq1VN3rmmklViZIlZgiPvSdUVdqShEOHQJQSSQQ1iAi0EgSxM84GNWjf2S9jIKdIUqfdSQTcA8AcqoAMek+xjFxjO1dJUhxqSqTr17+pP8Ai6Lbk1b6UkvBJHCqlNQPaS1RsZgKc8aU17fMamoP3jlCQDHrpriOe8/X3Om9XcU0ughlRVpgiDeVQOzdOTc9Qyf6eTwEu2qqSAYVaaJcCFAkK7cRmXKnuSOfhuKjHZ5Gcv8AFK1bbf6CfDhRAbzEzeyGoxLA4MKcyFC/hzxk4w88HDbjb2jcOQoak1MlDIAgddpZRbkGCec4wk8KWpSekyhFIq0iASxhypmVA4huAcdpzBbOS6kg0DUrVIdLcJa9ygGMSJgrBmRnU7L6WvwxqS2pV0+T+5Ztfs/ttxV8ua1JbL4uplWNxUunQikEcYB5nnVm5+xNYvUXbP53kmGNSEZnZCbVM9RVSGJaB1CTo7w/cjc0KQpUV86kqgKUBQdI6al3QyMv4Zk8iGAgc+INSQbjw7pVqYettybqRc9RRFwylRBa0gHAAgRpzhNPws4paN1tz1x7/Yxtei9KoyOGpPEsrrBOQJE47nIwY1fUqUbSItYDH8x78xBk63grbatTH8WEvqL5hqPgNjC0CmVVbo8sFWljcCTJz3i32T3O3o+a1FxRcliJl6amY84AATauYELOYM6afmc89NxMzUAJbzMxgMJ5/wDbt+2htwhkBcrFqtEA5zz8k5+uj12QMMMj1WTiCJgk8HiR7CJHaL5LQbW/H/sQOZP/AAxGrIBqtBlVQTycjv8An3Jg/POO40TsKJVQxuhiSUEDp7MJBzInjgfI0OHC92m39CcGM8WyJnvqNKqyj2Vj+nYkTyP8j40mA6rIiAVEwp5VCZYH+ogkmJM+05EYB8X24CipThUMCBOeDPz2yfbQlHcQTAxmBJNoPcD6QJ+vvpn4e5VbmQGkcB2E2zKm0N+H3I79/aKoBbt6NRc2uEAzOM/TGiNg1tZWGQrZAGTMrCjhjJ9++rKsC5BlRIDEgT245JBwYnv76XGnbJuMjtH+/H5T+Wr5QDjfVh5lWV9a3ETxBBzmIAU45z8nUd5QtRCAqMj2vAUZ4JYr9P3Maqdp8p8ZxA9jz/nv27asWncrgqpLL64k3L0nqOewOOZMkzqOAQd5DeyH6Bv2lONe1VtFqMit93kfiun9qZ/udd0qZAv2++ATIIOSuJlvVI/lPVz2nnRG5oMOGFXAulvURiVfjtKk5judKNyrYEyBgdu8kn8zz8661ciVQkrgAT6jgTHzzHzGdW0aWNtrSD3EEO8ERYZdcEkNIIcRlY4+pjhrKylGzB6YUqCJOQojM8/mdLqbMXlTbUBm6Yg+5PfuP21buAHypskQwJPxLTk2k5P+86SVME6BtrRknMW8EQZI9u0dyc8CNWvLD2IPPe4/4jM/T31Uq2fUdo5E+/z8e5zqN8tgT29rj+n7doHzNiOXSVxwRAHx3z78k63XjlLcVa23T/Tc3lnpuCFWFuJaAQAOxGTAByNYncrE2HMQx9/oOw+Oca2XiPirDyawAtClVT1FyygxIwrEjEBo1nOLeY8o7PhZRUZKTauuPmW7enVBpAWWbXLMzFQwta30hirBSWM/zA5u1Ste1hXsLFVNeqL7QuAKQZSYYrAIGDcpII1Le0mptT29SojUp82u1p7G5gzExaz9AJ7fAjV/glSkKlrinSpSK7KzBZRR93TKnjINUrnAIxMa1vatz5SydspKmvz0f/SpfVlJ2dkPPWiGrUNzlWcgoAFu5ZyxED8AEaNobxKIo0qkp5SmrULI6gvBI9SgZqkuP/tx/TrlKmRUUqrSzHc1qKCkoSJ8tTNpBUwT1RcjwBzqm96rytGqbyKrCIIop6DJtUhmhsE4dwBjWD1N+opVhfrH1GpfTv8AeE/mwXdb/wD+XAl729atcoBbrqDP/qGMQDpTQIqMZwzsJXi2SajHOcIqdUAm2O2ivFKzNUCkMFGGRpUxF7CHiCKeCTz5ncnUMvFjnzAhmABFSqxinmTaLmBgR0/nrTTglLGbZhKnKrtL3LqdeoPvLhF7V8KxYxNJRgj1TggzCzkjU3QrdTcoKiolFQCD1MRe0EDqBCmc94Ou7dWveKkJRtaSgbFM2UVABDR0O/q4BHME01qhklwwdRcwFwbzH6FVYM+hYwTJA5GNWqS29Wy4OSVvvvD+jHH2Ur1KdauKdOpVRyAwDCaYUlRJdgJIBEE8AY40Bst8wi1VUBvKMs2RcRTqG2QqgdBImYnEDR+13LbSgaJgPWOKoIxUfBLzk2kkqZghBIB5SbjbimzFT0r0uhWT5BHrhQF6CsH5Kk8mYcpdBOUtFp8V7WNijU/MSVfyT5qJ5dqsrjrQksxsPWsczBnsNL4d45VarS2t1Sntdwpbb1MGoacH7i8uYgSA7AuQCMGGGa8NpMalMvVKhX8hntUkIwmmZPJOJYgAS2ME6Y+J+D1Rt620pso/hid1QquT5hUyxVLQFkPdL8emFzIiS8VPkj4pLDSffH8M19v/AA3+E3FlIRTcX0zybeCC0m6GmCSSMZOdITVDKC4jGCPz+Mtz9ZnOtb9tfDkYUq8OxeAxd6jQIlYLEkcj9ffnIOYAUx2VSTgDiT2HfPx276Lg85tN2i3ZmmSUqCWOJwfyXsrfOf8AGo7rbkExlB0gm2BHb2MRluOdQoIivcQSgn25PBPE/T3j6avYwMdQt7ZtEx7en/b9AQBkxTU3AmAFxJ+pAJ9pPt7acbOrUgLUAhiFUsymB/VnJjgDJ49tJRF0gEj2GCT244Hxoz+JlYbkxNuSwxgdhMRP1xxoasAzd0GEJJY4FMxk+y4xP7fpoJqQaDcZnPSOkTmBdJIHyB2+dW7Z/MUhiS/z2HuPc/J9vk67uV6Q5kBsQuOoGDLH3+P1GksAFbamLXtbpQXqIlmBzGIAPb84jvqulWsIbpZQTEqCQJCzDD1RY0ieQZ7CPg9X71VuClrogdK8H0yuJA7/AO2p1dsQWplltU2qWkYIAkKLiuSnP7wbZfJN5op3iuXYo0qT2BP1yPnXtNtn4ibFuWozAQTDnjHIxGNe08i3ehm65aDxAx85Pt/6TxrlFSBPpMdOMtn9hI55OAO8W2kdAXkzB5kwBMmBj6c50PWqAkH4579+/wDb9O2rLCNrDHJi0Egj3wME98z+WuO5B+QPoOeB7z7n5Ed9V1UeVERgEBRgAgH9eJ+dWM90dIkHjn5j3PtmeProAuCB1OcgQgABk9wSSIgekd57d57lAqE0+lQIJgXNmTLe89vYaGoXFu597R6YxMD2/IaIZwMgAcBjzkgwbj2Yj35+mkNA1AW+sFRiAcZnvm62B2+PzdU3Z9vT7FCLcm4shnAAxj8TEH2EaTVduQ0t0g9z/a3n6Axx9NX7PeeXI5BgAsIgjnA/wZwM8nVJmmlJJ54ZqPCax3FOqpLqzQ1SpUVYFEf6a4gNcTmSv/iHtovb7lDRVXqANVrh60ykoJfIwQpp08QeWOsv4VvLWIqMfKMEriCw4ZwZJA9gOwnAOtF4eqV3q+cGVEQmqWgRR5CqZBDMwuPECnb9Vtgobup3aU04854z33YT5NTy3BItqL59ValwK0h6Kb1GLHqUcFYE1PadHbfxQ7en5lfbsKm4JceiCRIp0m6gyQsSCuCahkZgfYUarhxAVRUFR2qlmJK5Sg2QegRecw1y9RJGlHjXibbip5YpzVW5bbg3X+JwREBRABMQWb0wdZPTTjktuo7s+nq+79wJqjF2er1pcbqkEcMGeRHpNQKoJ4CsMxo/bbafNqPUZSih2gAhahBIEHkimYae7giOdVeE+GPUDKzKPLIBRhNyKCVN13BZmY9MY57aYeFeFU1pvVqVRTNN3ugABmWpcvmXnrT0kLAPtwZuGooughpyS4+/p3+QZvDK238svaocqxAN4822SKinIIjlJAIk8AaWeIVmFc1GUBgARaboAghhMCbgTBAJzq77Q+NPVYBjTMCEYXDMiXIILBj2EyIb+YaTVtwxgHrnvBPVMk+5ZjHV2AgR2bVq+plL4iEVtjnv/tjHx/dVj5ZYBL0gBWnBI5A4JInM4jvMuvst4slNRuDJCjyt2CXeabESbWYL2UwP6hGsduKjsYeWcHuJkzBke84JOdH+C+LGhWSsUDhT1JgDuAR+G5SSVmR37TqZp7cHNLXcpuT6mp3Pg3ktTFbzKNGtm+++aRF1MGpNqun4gOFMgmCw0Fei67X+JDF9zRZ6G6FQm214WFCgQnUlW6LiBkk+kenuKW4TyKZar4dAqOiBTUpksQAkgsF6HYooLjNvIGhU29ChUWnWqLVSujA1S919NiRTqsDFtaiws4HSCREMNZac3PLDe2kmJPFaC/8Aw+jUBqMQEvYu7CYMgKWKz7xEcdtYupUM2jIgDmcxmI/qJ/XWh3/hL069TbU5q1EqMosXLxmbQY9Jn49zpcdpEMCA/OCIUYjg+qBJPu0cjXQYyAlqEMbR+Lp5kGYwDwfrxH620aton8M5Ha7AJA5JAnjGR76iFIJYi0gTJHciBaPoZB7RxoaBBzBEQAJnjuTgD3+ePYJLKjgG4c94IgGe0dx/f6DVbBgufT2xEzzHc/8ABq21IBUksMkniPp/z/Gqwhcx+sgwomJMDA0ASD2mbYzmWycZGI/LRYrSGEC0xcqiLQOI9s/8OhmEG5DMcEgfr8caN8J3TKQhJKucCe5PtPBMc86TAHG5hcFVIIOO5mRLTLcDk99Nt9cz0nlT5qqslbQBFuRc3Ej/APHjkgRZpufUikmQTyp54wQPr7++rghelUBJlDeoI5DZJBPbnPfEaiQVZymxUWlLiCZPmMsmT2BjXtGJs1rgVWNMswz92xyMHIqieI4GvaW5DozrMYkmZJAHvEc/GY/5grbeE1aymoFApBwhqNhAxkhR7mOw4kTHOh6RC+WXFyzNskdN2eM5yJ56eeNaXxL7T+fTTbmklGihlRSDAKQxINoaeS2JyTOSBq5N9BCnebKrE1EJLExHUWME4A4/MfEaWICpyIbiCMyccHj660T7p1KNcrqCwMG45BkkgSIAOIJ59tSG8Woyh/Lsg4uJF5gZkCIUnn/3lTl1G6Qm2O8amDmFJkjHJEEiO8Duf99W1DBDIRJ6lQxlbTkj+qSSPaMgk6MTa7dK9NK0ijd1EdLAnNrNzbxJiQP30XjWzoVKlalSUA06KikEECQ7s9vbkpPeWz30Oasm+pjxVByBC/iX8Xubfg/qM/TVAVQT0gyCViYUHv8ATOCfjTGsyQCigUz0nmUbOcSQYwfecmNDNUhGRZtiTjluZMD0log9tUmMt8N8sgqcvMq0dhkWn3nJ74HtllQqpal6GPUzKVDvP4geIgLahMDkyY1nKCmoxJOMsx/4e5ge+fjRNDcsXN5yxW2SSuWHaYiBH0JGqqsmsdSkbTxTxOmjA7T/AEjTY1IuYUyMgyRaK0GDdy2T2mmxtvzDebapWVBDZ6VYkXUx7kjMtknWcr7o03cBoDgEpwOckgelsDIzOu7nxPzQvmNlRAAwfzIGCeWOMKP5jA6Z1R+LSW7quF0RT4l4tUNSZKNbEqfwnML8HGTnA44HDur4vHUwESSQcWzkmGKiSe8YgY0AaYLyxkepiI9Pt/1EkAfXXX3JYmQCY+IwPy7e2hJHHOcp3uZOoewEyen2j3nv3Ht+mp0mDLDHMREduC09zIjHyfpDc0luy08DsYEdyMYMdIn20TuNowYQARMKRxA4xkjAJ9u+laIBaFIknMQOf7CPr+wOpuhYE3WgERdMEz/b5+nPYv1LbBLqCRb7eovJ4HJJPAOl+7Yg/tPYj/adNAPPst4lU2s1aTQzYZDNrLmA4xnMgg4kfM7bbld7SrbhKav5hitthblQTazMcncwb1cQpuC+518yRzgsAZ4MnImIYg3Wn8uPpozb75qbFh3EESVWpTBiIEEiR9MEcSNZTg3mOGWpVg+m/ZzbVaRo78UFrU61JUrNQtvpgAemiAIcFbXCXEmmSAkQcN9utvbVG7op5NDdF3pL/SIF5HClpuAHAK++C6fj1qMu2rij5621VJVQogAnMBKgXpuXke+IG8c8YR9tQ2rlawpEeVVDAladpUowXEgxDdwoBGJ0J27JdmfSmXKAJBeLccD3nmAAT9PjVW6pWggZWQZ7j2B/5E6Y1kJkYZZAJiY7nHDFVz0xyMZGlfnN1YmJJkTaODPzmJOtRESAqr089UmPT2+nBwdXNTdSGbF4vNxwcEifYnsDmCOx1WuMsSF7e8Qcj4kDM+0TGp1KhMmS0g4OTAEzPOImfgaAOmpGVIJnjMCOCJ/Fg5jg/XVNGjIkyEnJ/wAD5+dTFKBkQCRnvxx/nj2/O12LEkLGDgDAAgTMcAfuR+YAXtq4qoENoK5zkmMzEQfmT/tqW3ZslkY+X01PkHiffI47hTM6VipDdPxB/wC3z7Ht+ejqe+IYMeCBcox08fSYzPPV8ZloCbV2pkotSnAJiTTPJnkt869prtd+yqFK1THdQ5ETiCpgiO417U7vQd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xQTEhUUExQVFhUXGB4bGBgYGRsfHBwcHBwaHB4gHBweHCggIh0lHx4bITEiJSkrLi4uHh8zODMsNygtLisBCgoKDg0OGxAQGzQkICQ0LC80NDAwNCwvLDQsLC0sNC8sNCwsLCwsLCwsLCwsLCwsNCwsNCwsLCwsLCwsLCwsLP/AABEIAMIBAwMBEQACEQEDEQH/xAAbAAADAQEBAQEAAAAAAAAAAAAEBQYDAgEHAP/EAEAQAAIBAgQEBAMGBAQFBQEAAAECEQMhAAQSMQUGQVETImFxMoGRFCNCUqGxB2LB8HLR4fEVM4KSohYkQ1PSwv/EABsBAAIDAQEBAAAAAAAAAAAAAAMEAQIFBgAH/8QAOhEAAQMDAgMGBAUEAgIDAQAAAQACAwQRIRIxBUFREyJhcaHwgZGx0RQjMsHhBkJS8RViM3KCktIk/9oADAMBAAIRAxEAPwCDq8a1ZinUNNWVDIQWt79+uM10BdAWatOLLb/DubKNPeO+OXxTB+KrmnAzBZKSHyIpMX9hFh13OA6Z2NAi730H+1WaExHVJj4pZmqSVKkpTFNQANJYm/e5Nz6WxpiCQ7YQY+IxtP5139PZWL5INJLQQdoODRU+kZN0tU8QEj9TW2XDZdree/oP6jBo4Io3X03+KrNxWaoGhxx5IVwEkNDN3BNv9cPsN0re6zo0i2wJxcdFUrpJBEb4vbC8ma8RiBED/ES0998VsVKb5pfFSUW/TVbreYPpjxuQoNllw6nV1qCEAiYQtJHtJ64DJKxn6jbzKs1pKbcHyP2qoxp0lbSILVCwAg/W3t1xlVvGaalI1m90yymfIMITSRnVyxalTRiBqUsU9x8PoJPYYo/izTA6eNpNuS8KYh+lxW3MvDhSzAFCrXeioBqNTBKrMkmUsB6nrhWj4nU1MLntZpPL2UR8EbHAOKb86cnMRTOVyrhVEu06SRIsQ7Ak+sYpw+XiTg41Bt0z9iVEvYCwbumPNHLTJw86MrUVkAlmdA/QbrUM3IEbYUpGcT/EapZO70B/hXldAG2AQVPLouS0VsqxrHyszFGPmYKIeZm4i+LTUXFXVWtsnd8/2VW1VKG2/ZB8qZNcvTqDMZYtUYgUz5XubATqlZJF9hFzhjiVPxN7m9i/HPNlSCopuf0K85b4QwqP9qTMGSfDBd3E9AAjkgm4x6ufxFjGmLO18+u4Von07iVnkMlUGYAzSVqNEkqjPTKAk/hNRhtb3thh9bVshB06iN7ZPoo0wl29lhnqtL7b4NGpSKHd2ElQTYE2n+k74rBxSZsBlnjIPTn9Fd0DC4BpRfMeRXKaKTqlQusI6agxNxdRJN/ffE8N43HWXGm1lWSn0DCy4vSAHhtl1pNUHlZhAmbfgvfpjYbURPOgEXS7muAvZBpwqoW0fdAWaw7N6IPT64YuL2sqInMcL8XVRVVsA0z0JIMCPTeeuLl+bKQ26UHlhlY09YmFYGD/ADDp7d+2L67nAVS3kl/H0NNhTeCQJ1ARIPp6Ed8SHZVXCy44Jwz7Q+hHXVEgNYG2wM3Ppgc04j7x2VmtuvM9kaqOaTAqw+IR+/QxeDhc1Bf+kAhV1gblc5fUgIhWHUOoO3QdR8jijGtbkAC/gryVcziAXE22yuqeWIQWi07Wv7ThB9JqdqBWpDxnQzs3Rg+n1unXCqdLwh4+XVk02qUgGIMfiiGn3j3xn1tJV4dAdvfvdUgqWONnc0vy3Hs0ihUrAKLKCCSB0Ez2xbtAORWkOEOIvrHy/lLaOW1GVkD9/br88OwxPcPzEjWVMDHf/wAxIPp9/wBkwFICNJAIF1g3+e/zw2GgDCxnyvkdd+fG6/LUhiQCO5ER+uJG6qQSEK+cWDckk9N+3oMEbE92QFOlfqocoGACiO9/rhpsDQMrzW2S5yvQXwQgWwr81zTYi0nFLWXlrTosZhWMXMAmPpiks0cZGs2v4/ypa0nYKn4Jys75ds05QUwCRqBMn5G374wan+oooqkQMaSfNNsoyW6iU25Lp03puz0a1aoPKlNKdU0/+5ZH1OA1lVXvlb2Q7nnZSxsDR3zlN+XOVc6GqV6ZoIj28Ooz6hBup8rFdO0Ezi0/DzVtbrcQ4cx/tLurmQk6RcIbhHAQGfTUq+OZ8REqkAGSpMA3EzDNMzh00NOGBsrQ63UX+SB+Kmc67MD31ROYyIX/ANuaCBnpEsZGkiYMMuo6gSDHSRfDEYZazRb0QZO0B1udf1VBxDmuaX2dxRpq9Io7RIYxpewICkgyJnr2x7s+pU9sTkBdDnIO+nMZimmWqUTpcpp1NIBh2kEFTIjsceEYbuqzSTaQWDPldDcW5wy7nT9rLUGlWOmFLAgiGCAkWNxb1wdkDLanC3RXp5Z3OtNa3yx8MrDO8dyPlcl6lABZKNA8QNM+YSY8u3l3nCobUG5OyZfHACdKVZnmbLVGaCyUV0wWOrzSbyqiLabGRg0YcRlKvZ/iEXwfjVPxWqLW1JRAIZVBCEhwzOwSywR8RixxD4w8aVDC5uQExzHGvtVTS+ZoCnSIZG0a5cqwJIWoLBWAEdS2FbCE93KOG9qLuwu6HL32uoSaaVadLYqSNVQjbS2xUX3iWF5XBg8OZ3wguux+lhufDkknEuXaf2kI2uiaXmPnLHU8kXLMg2Ldzb1kX4Wnc0gNAvjGE1DPKD3j80LzZka+Y00tVJwvmaVKnYaVJkg2vYD13GEafgzYZHPjebnqmJq9oAa4ITj2ZpJQRVy70szBJKoNIExJZbFTbf8AphOCDicFUZHuuweN8eSKZqeSOw3XvEuFj7MtcVKTwvm0LpJBgmPO1x2t1w3H/UF5xE+PfmoNL3bgpBSzn3JJpwHQgG6mY/wwb7fvjoI52P7oIv0vlKFpG4S8ZovI8vwnv0HT1w5u3KEn2ZyztRY2+HpP6W+eK3wrWSSlXZAfFir2aTrH/Vufnhd9P/c3Co5t8LjJ10ZS2uKi30sPj6QJ8thcyALYE6Nw3GFUXGyeJwKsKbPVBakFJbw2WwF+sCAMBc5o7t8orqd7ckYSV6JZJAKr1aOkwOkdcRbCFaxWTUl7KfXSf6DFvh6Kurx9UDnWIc7zb+7YNFYixCMBhc03qHYt9TghbG05ULU5UkEtUQEHYtJx4O/xGF64svKGTLsFVkkmAS0DHjIRmxsvXXuZZ1YozA6bWII+owSN+oX5KVnlwmoazC9d9sQ9waLkqWi6rMvyYGoDMNU8JGEpbUSN5JLAAf7b45if+ogKgwsacc/4TzaPu6rojl/itU0fs2VoRU3eqG+IbWnp3IthV/DHzz/iZX4PI+8q4qGsboA2Q/D6AphqNV3JY+RdbBC3bRMTbc/od92OkgDg4tBPW2Vkz1MzmnSSAqjgXMtfIoaain4ROo6pPhzOorBAiYJHuesE00AfkpaKY/p3Kw49zMiVNdVi7tBNNZAcQADHwSBEMe0YLA0MIDBfzyjM1Od+YMfJJeY+Z3o1KZpeGrhbsJOjVYrdQD077AwMNVEUhcBLhHjdHazGoTPZ7OZnQKS5h1BguAwVmby3aAqzcRIF9sCmiiYQWm6loc7Fkbx/guerUqS1MslGnR0Ip8kjUVWTokxMT23wRzGEgs5rzmujBL0LxXlSslIGpWBCafKAYAkAkEnoL7YangvHcclV0bmZ3BTDjX8PjToVGGZ16EJRYFyLxOrr6DAHZjsEs2bU8ABG57kCklBiMzU8iMwBanEgE38u04ubadKNJJGx9rO+ITPiH8Lsn4L1MvnnZUQsVBp1NRAmFK6dyIi+EGzvA06Vc2WQ/hRUpZdm+3BBo1VR4ciQJIBDgkbja9sS2a2LJcSazgIHhXK+e4eldlp5WsXpeaKiEooBJkVAoiDeCRYXxGlrjdwK0exe3dKOX+KZvI0/FqLmqdCooakTrFO/UW0ybET/AFxaKCKd1nFLPbY3ATnkbnrMlqinwWkl2eo5RnLG8wjAtsLBQABtYYFJS3dZmyqRzK6yPH8rUNR3cU6zEsyAabi0IoJVhYREzubk4tp0CyE5pJRGUo1SrVHUMWkhQRqj8IL/AAMYtaFG14xINkJ7Wk7r1eV8rXomo9Y0phjplVgEgfdt8YkkSB5jtgb6enf3iO99EeKapa8NaO748/JCcRTNjJMhyzVKcaVeIfTf7xqRJZQRFjcXmMYEnBJWzCoa7Y3tzW4ZtLLOFr+8oE8vUkyYzFNlqwv3gKqGHeCDYj1HzwVn9QltSKdzT76IRou7qBU2cwroukSYiGsP69sdPFJG/AIukSCBlA1M2siUiJBA2OCkklUBC4r5cuoKrA+X+eK21EGyk7LHK1nph1DMqkXCsQPmJgjEGJhN9I9FAcRi6/NxasFZDUbSdxbFTGw/2+v8qmkLIZyp3bEgNt+n1VTGEXnGQMSZZug2GFoi44BRBgIStmWIgm3YWGCtjaCrWCyXBR0uvFdi+ILr4uq2VBy7yjWzallanSpj/wCSpOn9ATjLq+KRwv0A3I3xgedgUzHTucNSacK4vl8tlzTSmzZoEhqkDQL2uehX06nGI+nramq7XUNHLqmO2iiZpO6X01YwS7MskimSSl+y/wCnyxtxUMUYDiAXdbbrFk4hJI4tbgeqpMrw41KHjrVRAATC/EkC4c20doAJ9sHcW/3Jdutj7NHv91N8WzmhFbwm+8+F2U+G0dVcgavlgjRc6QEwyJ+q7ilme4jUqOsM9QLEj8MzvAAHzP1xdzBG8XymGsaNhZUS8tZvNMKtfUQsRTVhr0zJCm6g++/pvhmWMjvnu/VFp4S7lhUXDcnkl0tk6dR64dGWq0kpUBGkMzkKBMBl6gkdsCncHRlziSnC2BrbMHv4/svpXG+IVGoEVaaIpK+JpYsUWRLqdK+ZPjFj8OMqM3OEMQuGRyS/jdbK+GQMya7llGhSHDyQCjCmoXzAlRqtJGGGOlJvbCFI8uBBwh+KrTVQ60GYq6RKKu7ARLEG4JHzw4HOcUrPA18eHcupXua40y01YZRSFqUyB4gBkuFBshFtUm/fA5YHO55KVoGaLvG3gDf1QvMWaZ1on7PSEZikSus3ltKgHwv/ALGQz2BwP8PIzvONwE2OJicdmL/Hw+KccRpsgWrVyquEZTppsrMWkaAupVk6tPUYE9+pukL0N2vvfdecyZCkyoDlvDWQ9WoqgEaCGAmm2qS0X2hWEyRgNO6z+8cI0pLW6g3UffVB5jhCVSKK1nFwzo7avIrAkMtSWIaApUkAgtMwQXXP5BKQVEkhJIsB762VA2drtFEKjFrM620rBk6GkT0Hm3MwQCMLviDRqum43AnKhucOU8itOEy+jMEaaa0ppmYjU0WKLuWIPYSSAbQyyXsD801KIi26+d1+B18mrVEYVQV0sQCrCT+Uk6h0EGT2Bxoxt0HVJlZ7u8MLPgLMqZijWrVMuFWRRZN2M7gkMq7SF3nAXtEj7twoc0bkI7l3jtVlamWC0lIJardUbYaHPwNJFwQdsLPYxxzg+CgOliy3KrMzzBXphKTVPFBtpRT4zC1wyCNI6tCn+bvcuLVf8RLMNP8AcgOYKOTrUgtJSKiGwS0E3irNjMyZlryN8enp4JR+nPXmEOCR8GZHnyS4cZCUmy+Zo6i66aTD4Z/xHYix6bY5Sr4TURTNlY/AK2aeuimYRb4JHxPlipSpM9VATEipTfUpjuLQemx646JnFI2v7J5s4+qUNO4tLgMKfpVKirA1R7Wv8sa/K4S2V61Pq2sdzGAkSA3v9QpWT5FoncfriA6x7yoXWwsRTPQGPni/ZsdkFWuUz4pT0tv8vrf9BgNOckKx2QSib4a1FUXI64Hcm5VlUcq8Ao1qLV69TTSVtJCm/T9cc3xHiz45xTxC2L3+yehp2uZrcmmSy9XMKyUajUckpOkSCxiwv1j19rkTisNFE93bPbkqskxaNDTsl1TLFGZAyMBuwt/4yTJ9/mMazdtICzngE6isqlUZdQWZSWPlGzHvtaB3t8zgre6LJd0fauwuuMZVfs9OoMwWrVYnLIvlK7rJDSzA9CDcmIxYXbIHOF7JpkYY2zSuKlA1115qppAkU6KQWB/mBso6Eb9LYZkcZzdosESNjWNu4prl+LUFoLSp0dFQHzafhIj4pNyfQyR674NE4N7tvsr9pggc+RXmUz71E8OpWdKV4VQVBHbVHw+hOMmsqxGS2MandTsPILboKCSZgMxIbyxv8eiyepS8UqnwKN/5pvB3i/74Lw6oknDmS5QeJ0kcGl8WAb877f7VQ2ZOZo00NZqlUKjyx8ocAG4JWn8Y94wYtZGLu38ki8l4033HsKnKeIjIFCMpg6mnSYBBXSLi4IM4JHK6Rt1nxwSNeY7+l/suc3mqpSqK9WmukCSiaZVgCCAzOZ3Aj8SmMVjLGmx3WmYAHXPL6KSznFhV1UxVqSGJVbo5WQQXEhSoOxAHaScVmnEfef8AJTBTCaTs4R/pBHNOKql3q6EKvBqsuoq0wNLGNvimRIxSCb8Ux18HzXq2gbRvaLb+A/ZWmV4oDTV/tjKAA8s5Yd4HiSGjoLnbrj0kbGMGpp81RjIPinlPjNRqSGo1GVIZzbSTcgWaJUwdXcTGAinZcWOUV1Kws/VZBZ7mClWpKKpo0lbzMTVRjpBlRFmE2JtIFtyY9GRrsUhBRRMfqcb2XlHPMl8tmKZ1Qza3DUtPc3kSAQAhXuZg4LMyN3gUbsRqGg48f2/lJa3GPtJ8SvVpU2BIUCoPDUTA0zB825ZgDcbbA1GYor3FysjirK4EGD9I6b/Hr8FxxWuqHx6mYpkUl8tNtJ7+YaRIczAJDGPc4sS3JYMJ+ip5zT66hwDunh4+PvfaU5p41l80tOmaTQpBaq4XxlBvFMgkAepJBgwBvjzYzKeijW1lr5CX8YTM5Ci+WVhVy9QlgymTFgdaA22udvXpituzxa6NPTlhBvhacC5gORy6tTZagrGXpsoBSLeR5mRGzAjbbqCSlD26iUNsmk2WnEOP/aKwrUwqKBAgAlv8XpM+Xcfm6msIcGab7IFVO17rOCNpVqVdCKpuBdZhR6iNx2Jk+xtjzgHDS5L3dEbs+aFyueqCcpUqE5WqYFTSA94lQzew6Xkx6YVZw2Js7ag3x8sbfVbNJVmRhbi6y5j5Zp5bKGvRq66JIA1EFr/1B6enTFqLjb/xZpHi469EWWmaI9YUi2UlNavI9rfvjqteptwVnhqwp5sqNMCPUf648QSMqNl6KvdR9D/ngf4VvVV1InireYdLf54FAWi91ZAE4Ibb3U2VZyXl8ugqVs2pCqPJrVtJMTG0SdscxxipqZC2Om/TfNj7+S0KVjGgufuv3EapzlUVTTApj4UUBRA2kCARfc3Pth6kppANT0lU1cbToaUdUGpNNCnoI/5jyQT6Ajt9B72DmkkpQytaLoGu0kJ4ZasR5EECfVmmAOs7n03xYNOwCs0688kLw/MVPPlloipmKjFWkKxAA2BuABe8wMMuMbWW5orGOJsF9B5U5d/4cvjVaVOqSPPUU/eU+4QOdLLvJGlvRsIOfrdpF0SRmlY8wZzLV38WtRNJUFreap2FQqY9Ap69TMY1KekMI1SfLkqRTRPxe5UPkuGnMVXOkJTVtrkDso2sOu362Urqvsm9mBk+gWxwvh34mTWf0j1PT7p5TyzBiDDmLabaV7aTa/v09Mc9pautu8Pva/lyHvxXdML4nnRltAkWi0kkW3sL2+diRvkjyw/JBkbFKT2zfK49b5Hqtl4StYNoqQgsYIMnrvJAG2/tEYdZxKoa2zjfzCypOF0kj7Mx5G/1uslzVbL1NKuIESqyFaxs1zBi8C+xvtjUo6hs4P8Aafr4rKqqR9I+4Ooe8HxRHMvF6Vc0/CYBUUHUQAfEaRE9dIMWJEs2Lxd0ukk5IMpErwG87eqwbKLRWpUVyzaDOsgzAnt6Y5t00kj7uzddfFTx08fdNrA9PtnbmjWy6OFbUNQU9usE/ti8NQ+Ekt9VSopI6oAy8uhHNDZCjVWmpVrEarhT8XmP6knDP46cYH0S8PDKHQC4m+Oa84bVRqYJnUxJYiNyfbEniE7SQD6KIuEUr4w79/HzWeWRbmX/AOYx3HQlReOwAjFTX1HX0CvFwijLST1PM9fNd5WkW1EVCJYyNQG0DtawG3bFXV1Re9/QLzeG0AuHDn/kfusHoancszMykKGDWjSGGwjdmxAr6hp/Vv4D7L0XCqGR7sbeJ6DxWKMAzyxJgQJG17fWfrgreIzjOr0CseC0ZcRa23M/uhsxlkdyesTMhTuQQDIFrWPfvu3DxFrv/K2x6j391j1nB+zcRE4EWvY+/sqTlqsawFGjlw9QibGAyiBJJIWQDed+nYa/bNiYCdvDmsINcHE3x0KA5u/h3mMrGcWlTakGBq0aZL6QDOrzKJU9QBC+okjOEoe/orSEON2iynZqZus9XK5YuqKDUSkgCgAG5VbBoFrXjrhmdsTQCw3PRLOjLwQfmjxnxVpgBZj4WEAqexmLdxgNwdkg4Ob3Zea7yOS8fUlRgkRqW5J/mXa02mZBFwLSKR9+6W/ZXghsdbX7fNfnoDh7+IdVWgysF8QAlWK7ERABNgwAsSLdcuWBzHBzBnmtyKZr25K643lBXpU6+Uy7skEVSF0p6XsD/e2E+FVEtI9/4g9wnHP/AEmaljZAOzGVIZmnrgqkR2646w6XgOYsw3GCg49MSGNIuAq3KL4k81DBkC04VhvZWAwnXLPAqr1KdVqQNJTqYMwXUB2LW+uMniVe2VrqaF3e+icggLSHuGEVxfijZ2qygFaKEhQYtPTsT/fXC3CeGGNoLj5+aHxCt0izRlfqNRgy0y9juYEgekRf5Y3wBqDSVjwhpOoheZrNCih0M5MhEViCJ6z1gD1PTF3MZbubqlnSTW5blJc9UenVOioaruoDNpghjcqLmYgXt7CMRcxXAyn2tBAARWSXwYfWVqC+pWII9LdPffBWQxuHeXi97Xd3Cuc/xOp9lpjNVXfMPD0UpaAqD8JqwpDud9MW9DfAqaC7y+M2A5q8tnCz83S7PUK1XLa3Kwrg+SQWmRPxfCJHvcgQAS72jn21bfK6z2OgiqOzZv8ATw80oydRaYcElGmVuQzAxsd7G0e3cY5/icUjZrt2K7rgk1MYSyTDhnxN+ls+Fkxy6VEElrm5kAx8xBNus9MZxI6Lfjic1t9VvA5t9D6rSjWZgSy6ifysAY/DYwBb13JxYlowoj7Zo1lt79OnLfw8Vjw1VbVVcAMSVXVI0hTEB9tRO5B7Yk6hgJYPhlcXyi3IXxa3jtcnofBGUMuXWoFJK3iYaX3J1GWgG2/ftgkUro3h3MIM9MyRjmMPd+efjnHn9Eq+EKSwImTbeZ9T1M4361r3QHSuc4VLFHVtMm37nAW+VrCmzuUIGldh+XWT++Oc1XwCuzlYRI6Rze7YZxy1E8/FMK2VbxFc0/KFYWKEySvQNPQ48Hd210uS3tQ7Tix5dSPsV5TBqeGwpMU+KYGxUx19cQ42BF1Bexxa5rcb7eBWgEwyqbN2HQMDuR1wPSb5RdTX2LW/QeC5ruzrAQkLVTVLIPgdWNi3bFxg5KDM8vBaxhJBHTkQevRdcSzfiUqtJaNS6lZJp6fMCBtUxI0gh1/qqPD5A6PQdvDn8VnlOHKxjQ7EAEwUi/u4xNr7J51Y9gDSMramPBVEZDq09I/DAPX1GKkHdCjdhrbZsldKsUEMjQ1RogiL6mAN+wx7SCbgq0ZdFZjm7k2253PXog2q1EreKhZBrDKVYAqYAkXjf9zjRoKq7xC7LT7wsTjPDrMdPaxuOmRgZ8bq3yvM1fOqy1szUUoIZKY8JWFvNqU6juAwDQJFgGGNNtPG1+khc2xrHDKhuI5o5GpUfJsrUqnlcLcI0zEiw6wCepGJk0MN2/JDfHYYyOqxTKvSy6ZnxKbpUMNSAbUsE+abDVY2B/0js3nvDZLTRtkFnbprTyoJWrTqPq3VrQJHYC4PY4oW6xlJNk7I4FuqGpGlUqEZkFwZDEmSpNpHQEdxihFm4AKZhkOu79j8FrwPjlXK1jllUVqcmDOlWHQgkAD59ZxzvEaIvi06i2+32PVblPUtLu7lKeYxVSs9RqIp02I0hSCF3EGOpg32MY0OBVUbG9gX3Pig1rHX12wp+puYt6Y6Axm+DZIXRnDOHVMzVFOnd2k+3c+2Mqtqo6ODW8piGIyO0hVnM2fqpSp5dWQlfK2lSJjy3ucctw+njklMue98fFaU8jmt09EoRVVYiT303J+nU47CMMY0NHJcvL20j7/vsujlCoJemSdzAmPpNsVsd7I4cMNBSdKtN3L1CwQfCqkT8pBA74PDEf1XR7WFkfywyIzVHV2JJCERCjqYJF+mJ7OQuva6LG9rd1X5nK189RP2alqpU2GokqpLWIA1EbbmO6+uJYGtk74RZp7s0tQPBOXy7CmyVKZMO7eGxK0+gUhd3IYahaA19sMTTw2slmB5aSAVTc28Qy2XplKap4jDSAh0xYCWUW2kwRcx3xRhDsMKXfCCbvH3+6jmq63U0gzCwBjzFiLiBY2DH2WYwWVjXNtLkeqbgle19491lWzHmKkFABBCyAT/ADL9Bt3xjz8MkAJhId57roqXi8Wq1Q0t/wDW4HmRf7rbLVdZKiqq9JNiSeguOnWLSN8Zj6eRmXs+y3P+QjlGiGUG/UWPw2+ibPmfDGgU9l8oU2gWHr+nffAA253Rg4sGkN2HL2Cgq2VVUZg4DaSTHlYn2s3ywRuouACh7qdkJL2i9jysf2K8y+XRtWnQCijykQWBMWt0jHX4BAaF8/AFiSVr4gYNSOkSNIa5uREHufX5b45uvgjhm7nnbouu4dU1FTTESfp/Tq68vZ6phQ169IZPhmTPeIicZ402utGR8ocG4+X8rsVatFKS6qJAGn4W2Vf8dz6DF9Os4FykXF0LQ1zgB18h5oDLZxytlvJYgqQAWJNr7bj5YbNBPfDPUKkXE6drADJn/wBT91gmZYMda3Ylo0iOizOr0B+eL/8AGTOIx6hUi4zDHq717n/E+XXwXdPNjWdQPmACgC3lBN/Pvc/TFn8KnFrD1UM45FrLiTy5fz4rzMcRdLoCCSFBKjTBPWKkz298VfQyxt1OGPNS3iYqJ2sadzbLevxXuarViupmUlVYgBfQ2Nz2xnucNlrvgfGC8OBsDyty80DmM0XAUugiGBKlb3B/F2OJY3VhovyXnkscHyvAA7wx5jmfEbZWeYcKoqSNAvdSC3sCTPp3t89rh9F2P50mPBc7xfi34hvYMNxuTa31JVHw2ki008RTUYVTVWkaQ0yVCBSXTYgCYNm7wMaUsYkaTn5be+a5cvq2yDRGC0bkkX+GfknnFsx4+X0Gg9SjUUQoAWFYSCAxWCLEEbEYmMxOZYBdG8MljLWN3981804Hwd6lWrla1ZqPhBmErqvbcahYggyDgLXyC7FgyR6HWduE65K4pTpUzSqjL61JZDWRmDqZJAgNDKfS4jthSVhBtc/BQQ0d42+K441n0ao1UUwqmNQpoypNgCNQHSxMdBi8QMY528UlU6Z7WIug66vW0rRpnWGtJHe4PX/bAK3s5GZRqISQk9FsmZzGdyZoCnSB1DzMYexnSBjnvw0VLUGoLjjkPqtztHSx6OqR1eV80pg0mJHYiP3xvxcdonMBL7H4pF1HKDayo+X+DjK06ecNVleovl0RZT0uCCTHXb5Y53iNeKyd1Po7rTnxt9E/BTiOPXfJSqkHq13qg6gCY1kWnfZYn/PGzQMbGzutss+seSd0xymRrO8r4QCCTqJj06b74b7TSUkyAPBzZA8wZl6alGCguYlWJt1iVHtPrg4kLu6qMpmtdqveyVZxqBp06NKmPEkFqt5JI+EXjSPbp74Zc0CzQUfVzKYDLlFjUsAdJt/YvhkBzRywg9oCcBfTOXqFShQopppzZivmu5uTJJi/YdMJayb5RnnSLlL+FcfrPWqVWpKxqVCZFQ/CPKigFLAKB7mTacHZTuMXnlPU1RZukNQvEeOUq9dzXVgEARF0M4FgzEkKRJYxHZRiaRrIr6hc36LP4g6Z7xo2HivOBcMWvXL5cLppKbHUnmfqAViQqx03ww+ZnaBwGB8MlZxmmgZe/ePxwPiEVzHVUPTSsiqJJOopB0gCAZndgfrgkegvBdi997IlTxWSqp3NgB1C3LI9EDmeGZR1qOjU6Qp0nezhtTWCoFndiTsOnrheoeIy1sdjc5Q+EyVkj3/iNha1xbJ8bZGPUJVwqnJcUwNAC3ckXvIAjaIMbX9cYXFI2NkFsY6L6FwGaXs3YuLjn6c/ZWGbRzUIKwxgKTBAQEFjY7kwvzOA8Opy+UEcsonGqsiLQ5tr4Gx8z+ywqVJ3t0kTbeTMC+/0xvVM/ZxOefgucoqb8RM2LqfTn6LvXTlE6EwYYyRpY953gzjl3Ocbu5rvJIYo2MgYe6Ta1+VieqYcJYVEDM7ajqvqO2poG/QAYq5xvgJaniuzUXG+efK5/ZF8scMbN5pKa1CNUmSdWmmtyYPe3zYdsb0DG00GojvFclX1JmmJBu0YHvxVZxLgFCjmadOlqdmRhUZiWWQU0gj4NV3sokdRcYvSVJc5zpchZPEIKiaC1Lh3nbHxW3F+HUClIhaQIqaSRTWSClS11/NpO3SemLkh0obci/iqUsdZT5qOnPISzjeTytOnrYUAVZW2UfiExAAEiRYC2DuEbAf3/labHxloJcDkbZxdSWfajNRFChvGOkoCVjxZWGAiIgbwMKy96lcedjyRqdzW1bLbah9QuaNAMWFRzsIioRY6p6j0xzTC45P0XcTOhL9OrFv8j4+KG4pRUFPDaSNQjVPYjr6HDtNO6B+tvx8VnVdFBUhsQdbe2b2Nsbk9LIFaJq1EQFFBkRV+HU1ospgk2nuek46Uu1hsjRj781xToTrMTsEG3yVvwPgOZakuo0/xKZLE+Ril/Lv5e+PCpLQWkXtjf+EzHSPI/VZGCjm6ZOWQ0JU6lY1WU6XBJGjQdQ1Bzcx0iwwqXZ2wjNDx+WCMKB/iBwevl6qVndWNSRqQtYiCAZ6RtECAR0wMuLnbWSlRE5pu43ukWbNNHR6Wry3gmfeIGxBjDD4MB18pJ1nAtKrFyVZlCCnq1oWVQ6SViZ+LtfATO22QVmMp3NOCPX7IbKLVQy0JURjI7FT3B62PzwERh7U1JUaH7LKhVrfbCVKIKjeJ1CgySQBc7gn54yq6mY0aSdxZalBUGUXHJXpznEDdUypECDD3t744zsqJpsS70W4GSHOFD80U0SklGk9QlPKAWlQOgAO1+3rjpKIF8mpzcu38fks+Y6WWBwFlkss9NQoqDSP5B7kkzjpOxA5rnnVWo4CK4TxSqiEgr5jqut9oHXt/XFexa7JRzUOZ3QltTiVOrmw2ZuibqBvAmO9yAD6YLFGwXsUcPLhcofiHEhmsyaqqtKFgKiKAoFgIAiY674vCy78FQ44yuw5WCzE3FrCbi1hhxwOxcTdUZp1DCdV+ZXCkq9QGGJLHbykCPaxuOmKSQNDSQUw4xuOGqoyPD/CVQpJAAjbDYY61tWPJYcnGKmK7WNZ8b3+Vwg8vw+u1F1pgf8yrLkiYFRh/SNsUhcA3Pj9VrQ0M9Y1swcLEDHjz5XTLknK1qDV5qU1sjaShaQdYB1Fli6NbSel72Rq5Huk0tCP/AMUC7TIcgcv5CK45TD5mnqbVqpVIsPj1U/0jFoXTNcNSp2VLw28j8A9c5+AUhzVTFNkp2JXzEWG4IA23uf0w9I/V3rWsoZOyUXjvnwsuqVN6S+WqpG5VlsD1ggg/WccdU1PbSl5G67+ionU0IZfzuP8AWPml2irV1tTMPo1MQSAtMFV7HYsBtu098dDFAKeFrR+p3v0XG1tW6pnLzty8kTlmVmIKxoUQok7ztA6AR8zhHi0xAbEFrf0/E0yOkcL22xff/S4pIoRARDdoO+5xivJvcH1XT03ZsYA5uT/1+PRZodNOvqBGo+UxvKKo6d8EjOuRjfe6RqXBkc7y3fbH/UC/zumXAeHli9SIVQFsx/FPaLCB9cdk1sbzaQYC+fyvk1hkeSfor/hPNDOng1qIzLKID0/D8MgdKv4abi0gAzMhfwjKfE1ry2E3C02RPGBv4LxOGCqfEBKOpM0pYpTJFwAZkEbMIkfCFlgTQNDTd26G9rZQYp7+Hv3+6EztdmhKNI1AGiq6kQFU3RZ+Ji0alE+UMNyAbTOeQRe4S0XCmMl1bge/moPmOoDWrlSGGvVquLwrNIN5DSCCJkHEsBdSkW5FMkNZKLbAhEjP0dtKn10n/wDOOWId19V3bRE7YH/6n7JfXqUvutM6ikPCt8QAgbX/ABbY83Ygnn1UQFrJLvZYWt+k9fLzQvFVGmVDXs2pDEbDcRvb5jGxwqps7sicHbPNYf8AUEDH2njGRg4IxyO3wVdyDnqr5dkNdg1NryoYhX2MkSRIYX7Y1uwa15XNfi5YxZq95i4VU+10/Er1SWpMylQilSjgWITtUb9cWjZrf3Ti32SVVPUOGuMAuv5YseiRc5cNf7MzNXrVArKdLlSLsAT8IPU9cenpdLC6/pZCgqauRwErRp87qf4llMocpQNLy1oiqdZOoxeQTAuLQBY9cCazVGcponNlScK8Vsvlqi+EHpKArwQxCyoVtwbW2wmyKzS3qlZXgPuhM3Qq6naq8OzA+TSVjSAJlBexHyx4AtdpvZS8xFmpwvySfiVF/EpxUG5ExFj7YWrQ3Rc5TVAQHEMwrzIcezNCmtIVaTBBALISSPUzjkp+CMkkL9Jz42W0JMZ/f7qM4nw5PtKaGeBc+hgmxM29cbnC3lxAKQ4hZsZKKzFIaGktsep7Y3HDCw4nXeBZPM9w7JUacI1Sq+kES1hMflA6dMBGsnGyfcI+i+b6gKrkCTrMDe+o4chYzQXE5V7nYInhgl6haQdzaLzsZFsXYGl3dUgA/qTrhtOl4tA1iAviHUW2jQY3t8WDEBrmk9earIdMZMf6lYP4bUqiogIZHXyrbzKRvEYaqZIuyc0EC45fwmKZ0pb+ayx8FlwbiPiUaTGDqUA6j1Ag2J79sRHFG+IPc4/NKtZS67GJviTn63TvhnFRT8amAq6ak6ShmHRWkCQANWu8G4OMtsMj3lrDgLWjdpGmM2aFic+j5qmCzBag8M30+aSybRb4h7sMMildD33K7ZLSjUd8IvOcLRoNJNdRSIKMQf5lNQEadQkXI6HpgcszNN75RamOKRhBAPqpfO8LFRqjKDSfWVZWvBXy6WO+qwvcbQDMk8T7s1AjPzSgpWvbqbj6Ialy1VBHi1FpU/z1HJVYj4t4npqgeoMDCroIYfzBHnkvOq6mRvZvkOnx2PvxVDnuUkoZGpVp1FaqSut40kJqXyqoJiTBIJuNzaMAjnfLO3ULJZ8Jab3x0UblKrU3qeQvJF/LaB8u+EeLgGa1+XvYLqv6ea8QucGE3PIjkPEjqtK2YZmp1AjBYP5eoEdffGYI26S0n6raa58jmuEZtnm3na39yzzGYZ1gA3dVk6TeVOwMxfBaWJgnYBvcJLidTqppWhhFsE4sNv8At4r6J/C0UkbMtXNEFRS0swCxJqzBYneBse2N2uDtQBK4cA7BFZ/mXK081V8FXqeINVQqmlfFUKvx1NKnUmnYmNHXVitNrF22TkL3Rizhb0Q+WBzVQ+KDTIH/ACkYjXTaCCaghnWbQAoBkXBktNIde+4Rwxkxu/cJlnOI08mqgqGpMNNOkkeIhA2VSRNM7T+AxPlMqAFzX6PfxQ3v7E2Jwvk3MXFHrVq76BT1H4DJK+RVgmwmBOHYtT4yD4pGSUPdqas9Y+IAkEenW/U44poDSQSvqIqCQ12gm48PDxWDVybqplWE/D8+vY4toAPeIsUGSodMLRsN2uF9vAn+7oVvmc4zqUKsZB20+35u+LwxaHBzXbIFV+Yx0PZOu4H/AB//AEiuQeMUqOcXxwvhv5H6FCbAgi9mt7E46ydzZIdbd1840Fr9LtxhfQOY1y1WvRNB2ZtDkutRiAg0DTckCWYHafL74FRNf2mbhORU+p9vPZTHO3D9GUqscxWIiNB8MqZIAn7vVv2OHZ2nQbuNvh9ks6IsLrNsFDPl8sclTKavtGs6yWsReBEWG31OAw0znMJBSxdmytuQeBvWoACtVQBe1NlkyYAKhuv5sJWc3AKG9kbj3gsuY+Dmhmmp1HFU+FTYMFKQC1URAY9txHti7AXG7kCo/LaBH4qb41koQFJ1BhEsSPXc4FVsYIiSpopXulDQqLK8nZp0VvtVC4B3ft/gxkdkDlbdypv7Gq5mout6gFM6NJ0nVKC8dBJnvg1GQARzQakX3XmaQKp1E2E3JJmJ6+uHTcpRulpwE4p00AE39CScOBgCzXSvPNTK5laOaqNpuC0DsTef1xMJY0kndaDNTmBa16VZa/8A7ilUptVGoagy6h+EiYkdJ2x4ODpLK9rBNsk4VXES5jSBdpVgwtvuBfB36A0gJiIkA3HRVeQrVay66afdHSweoQoJBJ9TG3TFX6bBWmrQCueVkWhVqowFOoSaiMi+aojE2WQSdJsAOkHrhZ7A2w3QoJ2vYScW9Ez4zkw7065BCqNNQFxqZJkEBZPlJm5BgGBO7EDnsde1kn/ylLcBsjSTi19/kvc/SyqI1NwumopBUCXYdYAlz7iYw3I5pFnJL8VUzyWpgSPkPfzR3L/M1PwxSqI5rrI0gAa1BgVNwokRIBMGRG2Md8Muqw9V0ZqyxgLhY8+aH4pTIrNmtKKxVQyXg6ZAOr/7IOnUBcACNsO0sBjaTe/0WVDxm9VoDNQPz87bJjw3NUnnW3hBQC6OPvGBiyLebkLIm9hfaKmocO60ZK35Ki5LWjP0U/zjqFH7vVQo1HUeApsNILAyLq3lEhSF6Qbk0ipwHNLjlBnpjHECT8FHZJQwYdQxuxN7DckE/rjC4s5raggnp4rqP6ffIKQ6G3yeduQ8F7VqsummQLLY6jELA/L64U1sI1grThmmY9sOgXtf9WMWHTxQ2YJFMiIY1AQwO3mXuN8XpS19Uyx6BJ8ThlZRzOdbJBwb8x4BXf8ADjP0KHjtmKxLNoAB8zaV1myqNREntjoquMhwsfmuMhJsbbo7NZ6hmK5qUMvmKtMqQSFFMeIhC71NJMrY9vDFpJxWHtRfTzQ5y91req1ahmq7L4hWgaN0WkdTlGsQ1RhBBIuoWxCEGYxdkbWvscX5+/5RKGJrpC5z8jogM9w6nRY1CdKVIV6jsSVbZdVRjq0kwLkwY6EwezIjcJiuommztVhz5qR5vyxTMbMFKKVJUDUPMCRadx1AN/bBIHay6yy7RtxHt4pdRqgUlBBny3+gxxtRTETuscC6+l0c5/DRSEcmj52CypqysxgQxB39AO3pijixwAvt4I0cc0Ukjg24cQd/ADp4Iihnj5WNMFdJkFosYP5T2wVrmMJF0u988mmZjQMc3cj8CuOEsXr0YXzGshgEdagMSf6xjsLaaUsP+NvRfO3OMk5f1N/mbqp5p4kMxnn0/dtTQUiGZQ0gszFWViI8wEz+HAeGsYGkuUzOdq7uPRIedAVyizWZvEcDSXLCAC0mSeoGGKsDTYc1RwmaAXG4dfnfop7i+VoKlLwSQSnmlpkxM7fp0wLsi1ndccoAdc5Vhy/matCjSVaz0k8NTICsNTIGE6lMCT+mM5jncjzKsRHq7+B1QnEKj1M05zDrUqCmiyQotLnbbtgzMu7yWrmFgDWLPmHJKMuWQHVK6YZomR0mNpxWoDBGdWyHRueZQBum3DeXeJeEkVKajSCBrFgb4xezP9uy3dXVS+c4O1OspdlcMDZSZW/Xbc++GqNzQWtI3SlcHiNzmnZbOi6WSwBBEAd/QY1CBawWEwv1hxTHL5xBTQiNTKDHXb6nEhwsiuY7UQAkXEapoZharJckMAwsxWBcfIY8x8eo3TkLXhgBWPF+K5jMMuYrAsoIUG5AH5R/dziriL3thGGMIqlmViEv6INvpYfPD8cjP7fRVOrmqblLitSHoQgHxqWJkA/EABvDXiRAIvinYnVb5e/BAmkY1utxsE2zmWMrVUnxUMreFIPxIRPwsLSZgwemDmIjN7kLNhr6aof2DIiQ7e/TyVBwzMiqgqU0hDIBeJtYwgNiDI8xkEfDgGt0mBgLao/6epe17ZrbeG9rc/NIc3kkyWqpB8JjJIXU4PYwJK9u0RtGJb+UPBbUkQgFxsg24Z4h1VS1ODqVQRrU9y42N/hWfUm4wyInTAEiw5df4XJ1PFWay2Plufttf3ZNeFZ2sjFsxTasiwBWRZ8O3/yUx1IvrWbE2UHCUrmwv0F1/fNaHDphmdkdzz6/D38UTxavQzAKUoMQWqKZ0Ei2hhtUi9j5QZO4DSTqGnf9lPFuLwQQ9oW3kOB1+NuQSPnCuzLSRm1XZhPxWAG9reY7yT1JwVkVnZSvC+I1VXT3mGL4PXr8FN0KETNpJI/b/XHK8VDXVJtywvpnAI52UgItYknPy/Zc08zqipN11IB38wAM+sdsJvia38vrY+iPFJLIXVNhZupts5s4Z9Fnn6hJVbXbpPQFv6Ya4TA11S3wS/8AUM8sVJoNu8QPHGf2VFyrmFSnU1ap8QCwZt1SBYE3J29cdW+RjCblcrRzBsZ63VXwNc6lSoKOTqNSqQ4LlUh40mzsDBAW0byeuEnVUWrNz5JKrp46gkyEjy/fb913U+05jw3DJl4khl+8cq6wQ2pQq30tHmuq9sFMReAdlcU5pYy+Pe3M3v5pbwPhoqavtCeLmKbFKhqS0zsyBpVUdYMKANx0xRhaBY7rInlmmeCXHSfh8D5KZ51ySpXUJX8RNBCpqk0oIlS28XBANxfpGCUTi9zr+CbDS1uUnViaRUUwdwGLmxBMGNB/fGJXaY6lw8V3fDPxM/DmsYBzAJPQ9LHYrN3cNpKgGJFz/wDnGY6NgF8/L+VuCpn7QRlouRf9R5f/AB8VjVqMEKWuTBkyAZ9O1sM0VM2oqABfx+CyeJ1MlLSO1Wu64Fj1J8OQXfDsw1KrSdaZqFaisFU/FpOqPoDjrajV2ZaBuuCa8McHnkvomXfJVqeg1UdjGunVUa56sadSCGNzI698JXa6zLXROJVcQguHHzC+X8dp0Ptpp0wwoq0RqNz1IvboLdsXMYL9PT6rOonSmAOl3OemOV7c7bpbmsspq6UOlSwFyLAx19PXEysLB3SmQVYrkqQBA1LG2hmAI9p0n5jAuzFsLM/FSAkEoOhTKl2JZgWgMwF9IiJAAMHVj0ekEi6vUdq9rXluPRZcapAU08NZqM4gLPzkCx7fPAqsMEZujUD3ufg3sqfIcZztKmlNssxKgCfN8trbY5x7jqsH+i6Boxspni/DKyFa1VlIJGpQTIHr+/74PQ1UTnDzshVUTywgIuhfy01n0Uf2MdFqa1c12Ujzf6rXhtRcvUqK6gNMiLkg3t3vIt2wvzwn7HTclY83Zla1NdNMhqZJkxJB3AH0N+2PNjc06jsqtqY7hg39FM0aj1dFJdtgPXucMAl4s1GtbJTThjGkXy9SCyny6ZMzeBa/f64YpnFnccF52lwvdMauWemVeQjAgqNzt16QZggE2O4w2Q6TbBCrJCzsyH5B5K15VzAqoahZfEp/Ep2U+gmIi4YzY74RqZCe65McPooIm/li3vqvM7xZhUNXKgOWnxQbU3IHlZbiavS0AgQxBAIinp57EtGPeyNLXR0z7NNzzAz87JrwrOUaq+Kjl2Fm1iGU9VK/g9vnffDLALJpjDUDVI643x72SvNZYudWVhaZjUDEESJajNgYmJ8hMGIubXk0/llYvEYqJsgdJi/wv/CrMhxHK6PDRhS0LqNOoYcC8sb+e4MsCQTN5xgyskY7vjJWnTSxPYDERp5W2WS8qrX1VW10Xf4QkKQOhqKQVZ266gSogCCCSzG4xjdJ1sMVUbSNBA9+a+XcyVA+YdS61hSJpoQoUGDBMam3a2qbhQYGHhK0RGaTkPfzV6enNmQRjwHxQWcNRQLpAgCFIF4H5sckyRkzibG5ud/4X0b8+lpwGubiw/SeoH+Xih1olVgODJP4I3JNvN/THmntpAGtN9veFUQy0lO4SPbpuSSQeZv/AJfJc5hdLKztc2UCxBO8H+uOipaFlILuNyVx3E+KPrngkWA2H7/FP+F5jwKDea7S2q5AcwFv1ghR8hjRfFH2DruBdvvf4LLhrGa+z6+C+mDnwJT1jKZpzpkjSqQYkj7xlJ+QOMLsbnum60DA+QXa0+/ilVDMVqod0ShTDszoS7VIV/MJUKk3J2aAIF8aMT3sYGpSPjDgzRHGXW+Cm9LVajjMOWrKdDhTpQp8SeVbspBmGLQS2GIImyXc/cLnuKV80R1MaG6s7c+fxU5zLFOoKVMgKonQBGhmiwjYEAHT8+uC6GiS7eiY4VUTzU95dr4J5++v2QWT4hUppOhWBaxLmYJAFtJ999scxXOZJUuzkfsvo3CXVMFE12gFpOM2OSB0OL58l5n8zULB2CDTb4j1i3w94wmwNl/Lbck+H8rUqHTQWqJA0BoP9xO9v+ngEHXk+fVpI+nsR/tjqKSgbTR3B73M++S4jiPEpK2XU4WA2HT+U04bVakC9ZHVmUaGQSFHr+IE2m0WHrhppdfVIMfMfdYlRqfZrCPFacw8XpPl76KjN5VkXUn8Qb03n2wSp7Hsr4N8BAp4HNkvkW8cFI8zlsv9lpMgitJ1tqN7kbGwi20fPCjKcadQTus3ssOX8vqrS0Qu09TsB62vGAanF+hxwh1Bszu7qszXDqaqXVSrAT92dMn2FjPrizmtGUmxz3ENOb9coihnCtFKbDyqB8SxLG7GdjJJOEomi+o7la0wkY3TbuhTOfzBFdRTUnr5R62/bA65uptrqKE2Jd1VjQ5qpFRqDBoE2OMJzXXx+y1QQp7iuZr53W9KmRTN72EbdTiKeOKmLWPOQoeXyAlowiuXeMeHSWmF+8EgwJPYbDbr0E46KJ3aDu5WVIwg5WvEJASoVjT8UmWKmL2sAu8XtOGNDmd4peRgezSN0O7h1lVJH5jYfIbn9B6486YbBJClJyVO1Scs4YdZjtcXHywWGdjAnwC5eZTLVq7GojKGXzEs2mT2BPX9MWcHu7zVcWGCjk4lVzLKqL5gACzbL6+uCCqcTZoyvdmXbm6pcxwunSp6lrEVPxPUNmH5XExp9OnTrIzqvrOT9U/aJrNLTYorl/iP2hlSmmuofwHpG5nbw/5tthvbGi7iERju8W8PslWwkSa4jY81R5/k5GIZWIzB3MHwiB+CokjWk9yD8vLjH7Z8hMuwHr91pNg/vGD6FZ1c1mUpsamUJg6RUpsGokyBqLfGlMTJYrAANzhkV7LZFilKqJk9xK0FUlDhiJl1ClK/iQz1IBDsNiu40jZRNgO8k5xfreS9Hpoow3TawCiOaubqup6FCq3hAaajA6m1TDKjfGFHwkybzGmJLMMLT33/AKR7z4IUttemMKTRinm0iwhR26dPpH9jP4jWNqfym/p69V0/DeEyUrTUS/q2A6XxnxWeezpYBRp+JdgYEEG5n0wpQ8Pc46gCB1Pj9VfivEmxDsw4OcCDYX5EHOcbLTJZR6jQhQsDBdmCqnuN/kAT3746GGnhphpiF3dfv9guemqqniEl5Dj5AeQ9lVeW4dQy1SkTUU1H1g1WZVHw6tIkwF8pi+46k4ZDmscHO3OFmcep5I6MCmy698blEcT4lljScrWosyjVAdTdfMswT1AxaeojcwsLlydNS1gqWS9kcEZNgbc79UXxDmai4BVqt16Un99yoX9cZtKTHyuvpTK2Jgz9Em4PzCy0tC0tSqzKmp9PlB8oICtdRbfYDDcMT3ju+q5+SVsc7ns2KRca40z1Na/d1dIV9P4dJJiWElhcagBY9elmR/8AbPPl8PHzXn2ky4XHvp+6SGm72uZvqJMkTe+5JnfCNXXxwAxtNyPRa9DwaepLSBZp2vi4HT9lvnyfDbygdFg9enTHP0zO1mFjcnwXX8UldT0Tm6Q0WsLH5WwEOahaddv5f7746bh1A2nB1fqP0XHcU4pJWvF8NGw/fzRGX4eVC1m+AGVptPm9fQdQPTphwQlxu39I5df4Wa9pazUeaPbjlMzqOggbHt6d/lhkVUYw7B8feUl2Z3al/LyZWu9apmlJ20KGKxM3MXJ2xmhrZ3lxwmCSwAJLmst59NLzS2lQIJN4XYXJt0xMr3wjulSADkq14clJKfgAQyiHSosPPUspvf6YDG8PG91mVGsO1EICugWqoTXpU6nUElRvphSe4mBG3rikgF9I+KYo3/3v+HVPKPFqJECooIGzHSfoYONaOSmc0NuPopdVVTX3aLhTfAeLA13bu5jpYm29tscdxQOL3PZt9FuUz8WduvqHD8nSqU1fVT8wm5A/SccRNLKx5blaoLLKK5h4lSdlpZNhUXwwCE7/ANCPXvjcpaaVgL6kaTc7pR0jXYZnySWllcxlKgqVqZWm9p3FvXv/AK46WgqWaBpODzWfMx18phUzT1REaV7kX+Q/z+hxpEl6yZJmsPUrGhTYsKKyS3wkncCJk9x+ojAexJdYKpqWNjMjsWVPmuVsumXcZhizFZlbaD0Kjqffe+0xgDxJqs1RFVBxuvmOaqNS1Ugeu46jv8x0xpmpBaGgWKcaNWV7kaZWamsow+GOvofTHvw7h3icogKZ5Kuc0/3riBtT2n19cWhGt9nnA5KjrgYTuqPDKlSRUmE0GGnsCOnebRvjQmdG4Wt5LzWOY7unKqMvxDM0/DFdDVpTNZqE64jbRYkTElSSQDAE2QqdTY7WF+vv6rTJl5m7fDdV/wD6xya5Y1qVRWRAFCoYadlTRYhukEDGOInE2Uaha6meD0WPi1KjtTesSzikxAEj4VixIEAtEk37Qd7SLWCPHTudclTHG+C1TmKpWk7U5DKaai2q4EAlgR2HodjhmOoiMeiTG48EoKSWF3dzbmk2aydfyCqtQltl07xEyqjp3O2PQQU0ffAufmmqurrpmhkpNvl9FY8v8j03XVUrU6hG9Ok4gd9R+L9F+eIlrXu7oFh6/wAJOKFoPeytcjkctUauopIBRZaQYKBdVBPzBYj5YHGXB3d2TTIWyuIsteEZdUzuVUhW1mooOkH/AOMsOk/h3OGKs3YCrVcPZsZ43X0DjWVpNlqtJnRQ9N1gkD4lI6nGY5ySCkuB1cjXy1F3qq1d6SuUQl6imAG8iS1jbbtg7JnMw3AVXZ3SnNcOq02rPRy1RqDaampgqFXA0v5XYNEKrbdT2w5TVrInEu59Fm1VN27m6HW6qc5i5croTWeiIdlUgNOljYTIAgmBab+4wV07JJLW3TraZ0bAL3U/TNSkQVIMeXS4NpIEd7WscJ1HCI3C7TvutSn41UwENOdOLH2Cu8zXIY64NphQfKLCSLws/iOGoIIqIW68+f8ApLVldUVr9Uh25DYe+pR+V4SrqC5mR+HZfn1P6emHuyMgu5CgYw7oXiOcqIQtbzLstQdfQjofa2KiV0HdkGOv3S9Q1xNgbpN9pWtWpqw+7Di20yQDJ3vhOSUVD7cghRx9mPFa8y5WklQ+B5VgHTJMHrc36TcnEywiMXartOrdUv8ADHKUUr+JmWC1I+6DCwmZJOwboJ79zbNqe3kb4KkkjW4srvnLLZZqJaugYqPIdnk7BGF5JjEUtOeeyzX1btQEe595XzTKg0QTU1EEyXkt/wBx3EAASRFsMFpamS9sv6ceG3yXHHcxSKU4htZjp0uf6DFZyBDdu6YpQ4SWcMK6yBy2YpU6SUqICICYVQxJAB1GJN95xy3FagsiaW9fiugpYgXEFfMONZekteqtONKuQIAIsbwZ7zjeoHVDqZji29wkJmxiQ2VRyBmKK06wd1WqSNOqBKx0m1v73GMb+oYJ+2aQCW594TdA9gYRzWXN/EmzD+HSBZRZB6CQGPuL/PE0N44x2htzPx5Dy2VZ+8cLDhtSoQKToRVWxDWsOp/snHRwTtlHdNyueqqYsdqOAmFTImAdR1gypFtJ7gd/fe/fDFufNKawBYDB3vzQRrVsw7Co8QRqg3PaB0H6+0YgAuOUT8uNo0Z9+pQ/EeHKwv5SPhP97z2wSwBDuiFDO9r+t1PZ2jUpkK6le3Y4tLVXxZarCHC7SqTl7heVGXq18wCxuKcOVIYAGbbkkje1sDEWrvHdWL7GwQPBOOClUmspqGIDzdR1gG3qeuLRzdm/OUZhA3Ct8pxE5p0o5aooZxLPtoTqQPzGbD57YLUVTA3G6bMuNMasc3wDKeAFrUlZKS/GbMABchpDDbcHvucI6Rulrm6Vct8KzD0TXoVR4bljRp11JOjZGaotyDdoKkwVvOAvk1DSR8eacjqHsbbdcZjMNk9FPMq/iPLakhw5BGo+XzASw3UC8DDLOzee5gDqDj5XTcVVGGhpv9fosuBVadWpUrO6hx93TRjDaRBZtJv5mgbfg9cMMeBIGtyB9SrxuEkjjflYfubJqdPiUlcK0sTBANkEmJ/mKD54mueNGkbleMAjbo6/RHcX4ZlEy1eqcplwRTdpFJAZ0m8gb7YyQXatIKSfGGoCjy3RiWo0TpHl8oJ2uSSN8OFzS4CyDRsbLYvJPp8s7KZyFCkj5pFpUxor2hBIDU0MbbTOG6SFj5HDoud47NJTyAM/TkfI/Za08/8AZq+XqsYpiqEqdtNQFL+gJVvlhviMbRACORCQ4RM6SR7HZBB3VYeacn5k8dKkggqkuSDbZJOMiRjXWTdM2oBIa0/L7pXxjmMNlFpNlq7PWUoGIVBrAJVpcyD5dY8p29MDjjJfpZvyW8+V0MImlGm1r87H4eKnuJcM8en95SRaliGpsSxiDBJUD02MY1XxSSbnSlKv+oKeYgiM8s80bwFMsKX3KWckODdiwsQ89RtBwSFrLEj433+KBxLi34ezYxZp+N/NR/EawoVmTKaqyEEtSUFvCaehAI0+nTABUdg7SzLenTy8ESmkfLEHPGn91O0uIeJVDVoZbwp+EdrYAZXTO/M+SY22XHESjNqQBbbKIE/K2CyQAN1NVA/OU14HwR/LVqJqUX8PZj63tINwpiesYWe6WSOwx+6p+KjY+xymxVCWMgqN5sfmDse84WDi3B3RSA83GyxDvYFmamDK0ydukidjHTb2w20PssqZ0AkIaM9R79VtX4tTCk6o07qRDelsTraN14QPcRbN+a45F4flMxUdsymskSo1FQDNz5bmLYyHy6pHAroYog2NtkVzhyqKFF6tFiqqdp+IEwJi23bGLR8QD6vsngHJt8E9PT6YtTTZQwB9MdyNVtvX+FjL1gf7/wB8KyRue0g2+X8qwNjhfVeUqNKhw4V5TW2qdiZ/m6i1/ScfPOIOkkrzEQbC3sLbgsIlF8cz9SrVD0wxZewmAO/pv9cdFSSdm7W42SVQwPbptdMMhm3zEgRSAjXN3nso6D1OOgic6f8ARssuKgY0l0h2R+aySqo0wpWTq999RO4PWf8AUMupGxnVey9NUQyMDLY5fwgsrvqqA6/wg7Ad172+YnYYC03OVmSjR+nbr79+a7qZbxj4ekMTczso/Mf6AXP1OIe4bFTSxPc7UMBKOO8uVaayh8RBePxD5Cx/fF5HyFoAthajXNui+SeL0sprrMQKlgvfSZmPcx9MWjDdPeUPJOyn87W8SsaieVmct5bQWM27YA+PWbNRWmypOO8czK5enl6uY8emxBqDZ4UiU19QbjUZxWWAsG6s2W+FfcD/AInZJ1VGWpQiAAU1IAAAACkwB6gYVLSjB4S/JcSTPZ2tWLg0x91RExKrN793Zj7acNQ3jiJG5TEAvdwTPm+oKWVFJoJrOqAEA2uz/wDipHzxEIbJIG9UGqedOpSPhpTIZC6MBAKOywDEgQdjAt6DGyaOI7hZraiQbORPBjUzWXY1szmNBLqVDiCoYgC6k7euMtsQdct6lbtPGZYtTnFF1E8OpS++rnXqHmqHfTqF1Cnpi7WOL+zJwhupIYpAeqJq8uroqNTL66gJLB3F4sT5rkfPArhjjy+KLJSwOBa5ufHP1WPDMnQehSqikssitLDUQSBN2k7+uHIWhzQSE9S00GhrmsGR0RnLNYUs3UpWArJ4q2jzpCOP+3Qfk2EeIwgSgjmudri6GV7QbAG/z/m6Zc3Zmgcu6tWpJUUaqZZwIdLrI3gkQfQnGewSRvDgENkzJoywm4Kla3O+VFNSdZcqDpVbiehJhf1xuGpa3bmsIcOmeSDi3Pr8lN57LVqtOvm8u60aT/FS8Qh302LABdN47gm/eCB0ckhLm4BWpFCxjWtf3i3Y22SfgXFfs+uCQWAFvSf88HpbNwUaQXQdLKPXcKg8xO52ne5/XvgU7SXhrd1D5GxsLnbBXXDOSAlLWzaqm6t+FTv8M3Hck+0Y890n6NV7clltr2yHvDS0+89Pe65/4gqFlrfd1EEsp2I/Mp/Ep6Yo2QHdEfA8Hu5BXScNWoDWqsabERTRY1byGq9OkhD877DcdRumI2dm0tJ3QGZptSjxI0n4ag+Ensfyt6H5E4IyYbFJTUTh3mZHql+Uy9POVgrHTTUkahuTHft/vjL4hW9mQAtjh1EWtJdv0T7jfJ32am1TLM/lvBNysXiI/wBcc7BxUTTaJNtr8x5rZMGht2qc4rzTXrURRZl0CJhTJjqWP93OOhp+B09PL2+Sd/BJy1skjdGwSWfQ46DUkV6r3wHOyItTmmggMyg/FpYgH3GxwtVwRPbrc0XGxVmPcDYFfW+EZihlaKldBOmY6zEkmb23v6Y4BhfJU6pOXyW07SI+6vn/ADDxJjmPGogBtzpFo6z0v1x1FBUOjcXjGVnVMYc0NR/DM4cwdTkAqbUhsI/EfzH9B742+3M5u75LDni7I4G/P9h0TDN1F0wRqJ+EdSfTtHfpjziEuxe8GzjZcFXXUhOo1EBLCfzg3IG0jp0wrJE7fdaUFTERp2ReezyVzppmaY+Jh1P5Qf3Py9r04fbKrVytbhu/VKeJ8EpVASfIfzLb6jY/vg7m3ScU724GUJV5EzNJFqKVc7lNnW8jextvf0vgFPMGPNx8VumklcwEDPRTPEHqaytRWVvysCCB7HBJKjWcJcRluCiaNWmlEiAXaRcbdo7d8MMa1rFUk3XnAeGDMV0pzGponqABJI9YBwqWjXhWvi6oednpUqlL7KzgU0ghnLgE2tqmLdPbBNPZnU3dV1F4s5KMnnq1QMTUUQOo3Pa2GGVE7huqdmwLfgvNb5ekKIpK0EnUSZMmdowq1zozZaMFWYm2ATDmXj1f7l9FFSpJGksTOkqQwIHRjtOLBskbg/mEKWpMoA2W/LfM2dzDeCMwtJIJJ0TAsNpk/XEhpndq0i6g1T28/RJW4/m6E5dKoCIzAEKPzE9R/tiS+WOzVeOtla3S02Cc8W4VqydPMnM1jmdIMEjTpex0xBBgiTcGCIvazonv7zilpJ3Su7+VOcu54ZetrMSAYJEwT194kfPFYWi/eQ37YQ3Gs2KtV6lpZp2ifX54tO1oyvMvsiOHvmKqCnSV2UT8IPW5ltuvXvg8FRGGWcbKwhe890XTShyg6FXzQIVzC6T+LoGMdekf1GEXEOcXAqamKWGLXj62VC2TQJoChV6abQehHqDfErI1uvcrfJ8zmkrU6is9VRsqyrjo87L6jvMA4uZWncZCEaLVljrNPXl9/D1QFWiK5D1dLmDpH4VDdup9/wBtsWDA86iE8xvYM0NOyXVK75YgPLUTYN+JfRu47Hf3wB7CzPJFaWyea/U8z9rXwFcrSY+YgXaOkTtP9nGVW1gi2C0KamuLoz/0hUyyGtSeQvm0neANx6+hxhHikdQ8RvG+LrQbTmMXCyznP5NLQKILsCrO5tp/DAHbDcX9OObKHPdZtxt6oL64WsBlRi47YFtt1l5X4MMWDmgWuvZXBOAB7VdbZQjVJ2GPEgkX2XkXmMy2mEqkAD4ZtA6DtubDCU9DTnvtaLorZnjF19O4XwalQyy1RDSmoubzYbn3tj57PVSy1BZtY2t0W4xjQxQ3MGYNSoGpj7y0aBB39OmOkopHxgFzsDqkKiNrhYBbZes9MzmVZapFmYQunsO3c9z8sbNNWwy5DliVVHIwd1uERUrFmCqfMRM/lXufXt6+2HS7kFnsj/vfsPX3zRiZYLHhyp+oPqwO57nf1x4NtspMhP6gnXBchVcpWqUyaKkkaLlmBsxXfSLkASSYO0Eglc+3dWhQsja8Pf8ADwT7M8RpKj1GYaU+IdQegjfV0g4E13Lmui7VoYX3wpLO0PHJesoJa8ETpHRR7D9ZPXDEcTWtsuTqKl8kpeCp7iXL9I1ERCys0kwdlHvO5IH1xZxOwKuyd4aXFeU+WHpnVSqwRsSII6bz/TFWsI5q4rAdwk//AASu6hwAwa4Oq59b4qS8pjtowbErw5Kuo0eGwO8fQdMMMkAbbmql7d7oZ8nVU6jTcAddJ/ywHWS7IVw9tsELfOvWqESj9YGlvSenthmaQWwqtc3qu+HivSDEU3BKkSVMRYn9sepZWsvqUPew4BC3pcv5uvDrSJDX1EgAz85xE+pxBal3V9PGS1zsjkAT+yMrcDzgK0qh0wogarASR0HpiRI7TpKhlbE+7m3+VlzmOUyEZzULOATAEAx0vOFyw5N1cVYLgLYRvDeH0AquihpAILXN/wBvlgos4XOUpLNIHFpKouA1gtdQY0uwInbWB1/xKI9wML1LbNuE5QVJbdhPiqvmTOZI03pVXHnX4V8zg9CFWSCDBnuMZsbZ74Tr64PabDHovnAq5gqoYrA+LT8bj32QkdBPuMajWvIyspzoWuNs/QfdNckqaAUA0m/+/WffFha2ENxdfvJVxLOjLNO6PPlBuG9B2P6H3xZsoiNzsm4byN0ndG8M5d+302apVNNb6UUTcQfMZFr9vpjLn4iZbluAFow0bY7XyUuznBHyKiorFln5ibD5YwoqoVz+ztk+q0dHYtvyT3M87UTk3RQ3j6YC6WgzuQ0RYdz9cLR/0/V/ihdvd3vjl75Ijq6LRjdfNsfQ42hrQAsMm5uvyD0x5rQCcL11uUnpgmhp5KbobrijBuVUlfmOKvy4D4qQvzHEuOFITJcxV8IItVwsfDqOn6Yz5OFwPPaaRqTAneBa6tv4bZBPCaq0FgbknaP7/bHEccle2XshgdFrUbRo1IDnHPioCSSbwF+QI/cz8sH4dE6Pujz9/JVqLHKA5X4DnLlEGkxKtA+kwZj/AGxujisTCQMrKloDILuwjUz1Px1o128EFiKrNI0gbgEdTtNo37Y0GVbJW3YkBQujf3l9fyj0zTU0ypSAF0kaY6RHTEh4RS07lT2YylDOM1SrTDoPLSNwYBu4YQRLCxB2UEb4Xml71hyR447NueaTcV4O1LSaFYtrdUWlVAaZ3hxDQFDMZ1WU482qcBnKC+jjO2EprcFzVGrUqvR8XVAHhMDpUdNLaT9Jx6OtYTnCrPROawNBFgl2c4wCjKFqIxlZZGGkmxkxFt/lhztQW4SbYCHC+3mqDh70bRUQgAAQRsBGKC9rBS4Zu5JqdfxM1WI2UKo/8if6YIz9RVZW2jaOt1rxV9NGof5G/bBHbFBiF3gL2tREr7H/APnE81Q/pIWeYoSrDuCP0xJGENmHAqk5J4krZKmSVBUQduhi/wAsJyNc4Ar0rRHO8W3N/O/83S/mzidIVaTB1J8ysFYEgMAZIF91A/6sEiOkC5Uwxvc5w0kDf+PVKa3GAAISo0kAWi5sPiIwUyBNMpnuwuuCcvZkKR93TQsSmpiSoPSFF/8Auwq2otcAJ6aju4F5seayOR89SnWJdkb/AAqRAKkKD+5NwcHYdY7ySlb2Lu5/K4zmXCLrpqAUuQoAkdR79fcDBCLbIbXajZx3WrZumEDllCkSCTi2ptroYjfq02ykH/GT4jLlz5WuxIsD1Kz39bTfvhKoqWxguC06ejMlhJ781VZ3+H9J6NOr49Rq7AFxAIEibXm39xjFquJ9lYkgk8lrw0gOALBAcM46ck7Uqk2KmCIJHWOxI72thV0EtVFeHY9OXyR9bY3Wev3PPNNGuq0ctqK21PcTJmL3sYvtgnBOC1ET+2qMeHNDqapjhpblSOg3u31x2eg9Ss1YU8uSbT/fyxVjHZAcce+i8bLSvQgSCd8EewjN/fyVQsb98es7/I+n2Xl66CT2xRzBew+qsFwqYjs2jP7rxK1qUQI74t2WMk/NQStssCTucet3rXUgpjl8/Uoq2h2ANyNwThCs4XT1HfeM9UeOofGLNKxy9civTeqdShgWAED1gDCdVwzs6dwi3siR1BdIC9fWs7xWnRU6YMTtF7C4/eevyxwEUD5CAd1ruI3Xzd8g2drhU6SWIvuSYnvBGOmbUikjL37lIOj7U2HJVme5UOSyTNRr1kciHWYUhrEQLzvf9sVg4o+Qh3LwVXU7dko4N/EDRFKvSsvlDU+gFvhP9DjZcxsg1bIPaEd0hPuDcyZetmy71AioumiH8slvja/WAFHbzd8S2FpjIBBKRrJXtc3S025ql47xinQotVJBAEiOp6Ae5gYpDQuJu7YJV9f2lo2bn36KLy6MEGoyxux7sxlv1JxqNGEo85wvMhkaVXPZak6q487upUGQqkAH01EH5YDKL4TtIMFxV+OUcjcjLUwT+UFf2IwPSepTZIO4C+cNk6bGoIlPEqAAkkaRUYAX6RGGWC7crNncWyHThBcQyyq1LTIliDBItpJjf0H0xYgXCo1xLXX95XGZySAM7FyApJGtotfviXMFiV5jySB+yrP+AUVMJSpgbghRt740aVsWgOAC5iqq6hkjmSPOPFJ85llp5giAAyAj3Wx/TTgNYy0l+o+i2eFzOkp8nY/X2VxxCnqpsAYMeU9iNv1jCZbhaUb7FUfCuZKAoo1R0WVvqIsf95whJG4HU3mthz2PFyVN8d4xQq5lDlS1RmGhwAYN/JBMbHV/3b2xLZzH+tKy0olFmlB8doZ6mPLSUArNoYx16xbAf+XiL9F7HxUt4VYXOUf/AA84Ll6iM1VFqNazzABmYHvhaSoL2SN2I2PRaETGtc24uChubeXKOUmtSUqA22omVPqbyO+Mii4jJVns38/Qph8LY++Ew5f5woBF8V4gREEz0F+0bz74DW8MqpX3a26LFUxtbuozmriK5nMvUSybLMgkDYkHY+npjrOCUMlLT6Xb8/BZlXMJJLhJ9JHbGu/UBtv76JYEIo1vTBrO6KtwsTmLm3vgQcQ44VuS/VMxNoN/UY8+QkW07r2FlBxYF3MKuF0lMsemB3fq2CvhbDKt6H5/6YsRIcWHz/hRcLOo83g/piRIXC4b9FBW2VrdIufbFQ4g5G6ld1a02g7jt/niSScW+n3U3XTOTdQfeP8AXEdoDyKlDPqFoYA7D/Sfc4VMceolzLk+CnU62Cqn+HnFKeXqutYMiOLPBOkjvHQ9/THPce4bNOwOgabjl18k7RztZcPO6o+f+a6DoFSqlQzI0MCIjrB3xi8OpKkvPaNLfMWymZXxhuCvOQeAUyq13QMzEsJA/v8A2xHEeIOY/s+Q5fdWihGnVzK9/iOaboQUUMARIABB3n9I+uLcOne54cP9qJYwGkFRHLPAK2aOgFxTBk3Om3bpON+q4nHTNs4/D+EhHSa3arZ6/wAp1zBwrMZRQ1OtUZf54N/YzaOuF6LjPav03XpuHsteyA5P4rmftYrqi1H0FLyABYzb2/XGjUVrIe88oMNLcaWbK94xzxmcsoL5am3+CqYH/h+mBQcUhmdZqI+jc0XUTy1xCvmGWlTohmJN9UDckkyLDDjqxsYsUk6hMji4Fa80ePl2TxaIAUkyGkGQRvGKM4gyR+nYr3/HljSb4KH4ZmK2cmlSoyWUj4gAOkkmBGDvq22LbZVGUJBDro3inNGeyqpRqUaatTUJrIYloEA2IB9xOKQVxbdjDZBqOCQTP7SQE3+C24Jk6+dPiVqujTZdKD8W/wC3XGZX/wBQSRuA33WlScFgiYQ1trpLx7hdZKoVqxZSSBBI22sOm2Ii4sZ2FyOaFrDhVPC+WaByoZ6QYxLNeb/ONv73xlz8TOosDrHkm2U7eYSmjlqeSzYpLcMZBaRpDQpBnsJ3/N6Ys2eSoiErv7enO2fX9l7Q2M6RzVtQziPSZ2uo1X2sJ3+V7f0xhSsd2thubJttrL5tT41UyuadqTIUDfCfhN7gHtuJ+eOvZwsVVKC86SR5FZb5yyQgbLXmTmts0qoUREB8wDElvfbpi/D+BMpH9o9+pRNVl7dICUvXToy/XHT9pEBuPmkgCl1eqNRgiMUbIzUbFeIK4apiJXjTuvALYMO4+uGmvaRcFDsVjUa+F3uAkPirtGF4X64h5BCkBEE4ZDgRdDsVtSIvcdsBY4Ek3RV7WaBY4mQ93Cjmh6p6DFthZQuqA69h/f8ATFBl5PT39lI2Xr1O2Je6zSVKY0FhQPTHmt0tAUFZVDLj0H7/ANnFRl6nktGMDBTgKiWnTF7k3+uFxG0t7wV7qr5V51q5ZBS8NaiKDpklWAJmJEg3PbHN8R/puKpl1seWk74uMfJOw1jmN0kXSvmXjFfMNJVQvZST9ZAnBabgwpRjvKJKsyY2V7yXxvKnLLqqotWfMhHmkmeu6hRuMcjxOjqGzkBpLeR5f7uea0IZmFoUrzXxtW8TzhvMRTAv5Zt8us9catBSOGnFsZ80OaVoG6r+RsnTOVUrGrt1v39MY/E5ZBOQdk1AG6BZLuf8ylNIMTFhIP0v1j98M8JjfI+4VahzWtytf4VsgUvAnRE23JHzm374Y4lO6GU3v4JeFgcwWX7+J2YGiX/FZb7wOgHf++uBcLe+eXVzVpw1jMon+GlSktF2tqOkL7Xn+n6YYral0DnDmvRRh7QRshf4i5xPDcMPMdvSAIj1wtw3tJpg9En0sjsV5yHxqi9Eq1ZKRW5DlV3633/2xXilHM2UFrC6+1rn6L0E8bmZKm+d+OLWdBQGoofMy/D6AHqf2xrcJ4bM1rjIDnlz/hKVVSwkBie8o84ZelS0ZnxFbZYUsDPcD6R2wlxHgdW+QOibcHrhXiq47ZUtzFmPtOZNXzBBZAfi09Jjt7nHT8K4S6CENlt4jxSVROHvu1DHiNaHpeI3hmPLbYbXif1w1HwulE+rRkbb8/RDNTJptdYVk8je2NORt2EeCAN0JM4lh1NBVTutcqvm/wCk/uP88RbvjyVgt69PFi0KUvp7YFCO7bpf6qCvxHXFnNFwbLwRlABhMD6YuGt6LyBzCAMRHXAQxuoiy9lZQOwxPZM6BTcpjSpgzIBuNx6DFAxrnuuPdl4fpCzCCNhizI26BhQSbr0oPLYdcVc0ahjqpGy70DsMSWgbKUG2Frk7qV4Khtc798Q5xsMrwWlBze5xMLjc5Ula1HOk3O2GHk6Cq80OcevheXDMe+FJnHVurBepWb8x+pxVr3dVPNao5gXO3fF2k2C8UKwuffCp3Xle/wAO6zeFX8x8oTTc288W7WtjmuNMb2jMb3+OFp0ZOgqO47WZ8xWLMWIqMBJJgTtfpjcpGNbAzSLYCSnJMhum/IddlzBCswGg7EjphLi7GmEEjmjUhOtb/wASKhOaIJJAAgE7eUbYHwRoFPce8qa099afw+zLq5UOwHYEgbdsU4zGwtBIF0WhJXPOlQtnSGJI07EyNhh3+no29lt1Qq8nUkzKADAjHR6Q0GyzhuteH/AP764tT/oC85eZ03T/ABD9xiKjdvmvNRtTDKqg3+M/4R+7YG3/AMh8h9SpOy7bY+2CHZQEtBsPYftgMP8A42+S8d0Vldx8/wBsX5hSEU+CKAli9fc4FHz81Dl62Jk2+X1UhFZb+/oMFCkIXPfH9MAP/kPwUnZD4uq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4" descr="https://encrypted-tbn3.gstatic.com/images?q=tbn:ANd9GcRyDacMxg1TspVTKwL6VLiRy6TUv9R1hO1wxHfyec2TQQj5mIFb"/>
          <p:cNvPicPr>
            <a:picLocks noChangeAspect="1" noChangeArrowheads="1"/>
          </p:cNvPicPr>
          <p:nvPr/>
        </p:nvPicPr>
        <p:blipFill>
          <a:blip r:embed="rId2"/>
          <a:srcRect/>
          <a:stretch>
            <a:fillRect/>
          </a:stretch>
        </p:blipFill>
        <p:spPr bwMode="auto">
          <a:xfrm>
            <a:off x="928662" y="2428868"/>
            <a:ext cx="3429024" cy="3601259"/>
          </a:xfrm>
          <a:prstGeom prst="rect">
            <a:avLst/>
          </a:prstGeom>
          <a:noFill/>
        </p:spPr>
      </p:pic>
      <p:pic>
        <p:nvPicPr>
          <p:cNvPr id="21510" name="Picture 6" descr="https://encrypted-tbn2.gstatic.com/images?q=tbn:ANd9GcRM7y45fvye5wZ0nj6n5zfAj6731d0sNc2rH-xaNkuw3l1bopru"/>
          <p:cNvPicPr>
            <a:picLocks noChangeAspect="1" noChangeArrowheads="1"/>
          </p:cNvPicPr>
          <p:nvPr/>
        </p:nvPicPr>
        <p:blipFill>
          <a:blip r:embed="rId3"/>
          <a:srcRect/>
          <a:stretch>
            <a:fillRect/>
          </a:stretch>
        </p:blipFill>
        <p:spPr bwMode="auto">
          <a:xfrm>
            <a:off x="5000628" y="2428868"/>
            <a:ext cx="3643352" cy="36433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143932" cy="1569660"/>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Mozaika taikyta jau IV tūkstantmetyje prieš Kristų Mesopotamijoje. Ji  suklestėjo antikos ir Bizantijos mene, plėtota </a:t>
            </a:r>
            <a:r>
              <a:rPr lang="lt-LT" sz="2400" dirty="0" err="1">
                <a:latin typeface="Times New Roman" pitchFamily="18" charset="0"/>
                <a:cs typeface="Times New Roman" pitchFamily="18" charset="0"/>
              </a:rPr>
              <a:t>romanikos</a:t>
            </a:r>
            <a:r>
              <a:rPr lang="lt-LT" sz="2400" dirty="0">
                <a:latin typeface="Times New Roman" pitchFamily="18" charset="0"/>
                <a:cs typeface="Times New Roman" pitchFamily="18" charset="0"/>
              </a:rPr>
              <a:t> laikotarpiu. Nuo seno mozaika populiari islamo kraštuose. Lietuvoje mozaika žinoma nuo XVI a.</a:t>
            </a:r>
            <a:endParaRPr lang="en-US" sz="2400" dirty="0">
              <a:latin typeface="Times New Roman" pitchFamily="18" charset="0"/>
              <a:cs typeface="Times New Roman" pitchFamily="18" charset="0"/>
            </a:endParaRPr>
          </a:p>
        </p:txBody>
      </p:sp>
      <p:sp>
        <p:nvSpPr>
          <p:cNvPr id="20486" name="AutoShape 6" descr="data:image/jpeg;base64,/9j/4AAQSkZJRgABAQAAAQABAAD/2wCEAAkGBhQSERUUExMWFRUWGSAYGRgVGR4fGhoiICAfHB8cICEiHiYeIB4kHCIYHy8gKicpLC0sHx4xNTAqNSYsLCkBCQoKDgwOGg8PGiwkHyUsLCwsKSwsLCwsLCwsLCwsLCwsLCwsLCwsLCwsLCwsLCksLCwsLCwsLCwsLCwsLCwsLP/AABEIAGoAoAMBIgACEQEDEQH/xAAbAAADAQADAQAAAAAAAAAAAAADBQYEAQIHAP/EADYQAAIBAgQFAwIFAwUAAwAAAAECEQMhAAQSMQUTIkFRBjJhcYEjQlKRsRSh0QczYsHhFYKy/8QAGQEAAwEBAQAAAAAAAAAAAAAAAQIDAAQF/8QAIxEAAgICAQQCAwAAAAAAAAAAAAECESExUQMSIkFhsTJCkf/aAAwDAQACEQMRAD8AA3pqoqakYVG1FdKSWOkwTttOKXhnBaVNcs4y7s+kl3kCTHaWFwcFylHSRpJA5x6qZMj/AIhCDC/OMfE6oVGpcptVNy2qp3Bk2X5k3EDHnHarkduLcXmnXXSF6vbUguNtjPxiO4txWo7ppTWe5UEhRPeJ+f2xxxPPtIKoGJkQJEWtsMV/AeCJlEq8qo8VaakrUpyXiZCxEWO99xiqXas7JN9+Fr7C8K9P5eg1QUazDX0ExqAXTJbawJkTMY3U8sP+S8wnmVaa9HLuAIkwDAM/XBk1LUYdRNSCELal5S9i0EgST++BZcytQxUpc1rLTEqKYsSLHz2jcYlbY9UdqHEC21UM5VJSosSQbKDaBck2PbB+ZoamzxT1O8ut0PgKO0+Y7HHFPM1HCwEroWDFTAYmLAdoAjtgVWoEZep0WnTZkEW17MFkEQB2nGCGYirTQ2qASxNPpdS06RM/WdscUAAHIIXTpU1lWNIA9pXuAd2+Tju9eY6FZaYA1UjBZjZQPEd7ncYz1hcknmFNCKV6WRt5KAEvBgz8bb4Bg6jStkAFSPwV3YD8wO5XuR2+u/xpaFgnnW6gtl0m8n5Bk3knAKaNrim6K19dUAyIPS5X8rE6pvBvOB5zP06KMWpwmzKjwXYmQ9/cu5n+cb4Mac0rEVRrJBVVmiq6JuIJN5BvI2nEn6+pKXcLqBKCdRBab/8AWAcU4/Wr6vyIYlEMD7+cLHyhPbtF+/3xRKtsm5e0iw4f6jRqaBq5U6FXqT2yIY/xH3wLj3p/L5tNQC0202ekZVVXcsBB/wC8R1fLHaCt9wSO3xjpRrvRcOsmDM9wB3jv5wezg0Zi7P5F6TMrghl90C2nsYInqxZ/6d5w8sgOg0VE3X9UqF3H5ZM4ScY4iM2tNwn4q6tbA+4ESJHkG0eDbDX0Hw0rU5pcBF06SBJlpkxuR9MTkdN3Gx/lswzvRRqgYSwVFJpkadiWF9v3+cGylUhkOqmG1usU412nqZjYzA7DfAKdLXTZ35RBdIZiWAJM7eD4nvjQlVgEWW5fM6TSUBO5AUg6pn/vCskFNUESKqqGZ2D1Egt2AuRMjx4xF+rPUhZgzEmBpPYfAP0vfGvOtWov1VemkYpI3g9wPEGJ+MKqGUrZqvqolH5cVHDEXE+O8wcVildiTbSrke/6f8OSmEro3NavKtRaAFiYIJF/n7Rir4dNPlhQEMNTZqhsSsbCfM4FmKZhtUB1Zai0qJnUIiPMkSDsMfUMuAbUlUOeYNiVAUSINt7m+ElK3YyVCxa70qmpWKgLoFSNSMQYidgCbz2w6q1UDFUZsu5SG1j3Fja56fJkG/2wB6oCqHLaSOay6OkEXEDTYfExbAOG8RTlqQ7TqD1ujUiWMTayzAABxrCaKlbTUUVQjS+mnVpkAgLAKqN5J+TvglOqjMBzmpqGdYeLCRIMjdj57TjNQ5TNT6aYfUzG5Vl3IMEAreN/jBcnnyNJ59Mgs7BSoJDSfBkz9MCzAkP4nS6O1SoXs2hlCWsJK3t+5wYZsRTZvzEv+IhDARYll7f5GDsVZaevUwWkz3o7SRO4t3AwEUHkJ1OqoOYKiaSFGwUmAZO/0xjBKqwgNRKim9SsVMkLeAfMWHmAcQefzz5hy7H4AgWHYYovU2bZaIQ2aqdRmQ6qLhD5Gwn64l6YOwF574dYVk5ZdBqFG0Ef+/GNnEMgyEr+ZQLA2vffA+Gq5q0xrIOoQVAMfvY4NxVzzHDVGYg3ewJ+2OZu3bZdKlowPTmzSD3wvzVNSDOwE/4GNdSgZmWabnGZmIlSLRuN5+mOqErOecaFjggyjGe0D3T8/viw9IZhWDsRJUB7kKCLggnfbsMR+YZC0fmW8fx9fphz6IzOjMBTpuSpAAm99jYXjBkrCm6sucsESrqUIhWaw6SFqBhACibkXv8AIjfA6VNZUu7OiKahFMt0uT+bup93x5wTJVKYVNbEIwIIGosdB6bi0T+n4xycu5JQGajAtVVmAkD2q1rG8ahYicRKET6s4mSA5bmVEGlibfx4M/vhj6LyFEUVzK83mk6aqLMFSe1rDYi/kYm+J0qteoq0iqcw6Y+TAHa+PTBmFOkV2FOfwmpUvcxFxbeO9hsd8XeI0TXlJyBjLujAGnppowUAnS2l7CSJJvHft3x0poEzDUjTQqELCCbAxIPdowUhXV3ai7NTZieY19K3i5/SQdsKPUGZNHNq4URCtpFwQe3bfEqHboc02MojF6qkaKjpATT2Xfcki4nvtgtOo0wWIvynB62aOpSoG3/vxgZK1TAfUtQ2WnZRaQZ8iLgnxbHWoCABr0VCusLTXU5dbNcyRM/a+Ags1JUdxrd9K1uipzKYAWNQABJFyTBN8Y9WorVSp1imKg5VOYZRpIY3F1JxoolAVqXCsS6vXaRsAykE7zttscc0K/QP95inSRTXShVjaO5tEXwbME55NOoYrnTHuGnoMM1rbjVGOmbpFy3SW60SHqdYBuyggwAR2Jx9mUrU5HLDnldfOcwYMCIsSBO/kY65rQg1VOWwoKADJJqMe8/xvucCzEp6rrmpm2gNCQnUZjzf64w5bP5WnPOrAQJ0odTMZuB4thTmcxVzeYZaZFNKhJZyOnzbuQNvuLjFNwf0zlqVlp62gy7m5MRsBbuR8YPUSxf8BC80ZafqYkg5bJAKNnzBMsJmdIuCIj7nAc36yzkWyeWO+xPkEbxvtino8OQarAA1IIIcbCTcCwIkx847LklLMFQXJ0nQWJggHqaBtcHE7S0iiXpshK/qOsXcvlCL7UtjeBAPxB374MufRgOzNPSwg9NjY3ti0ztIKeptG8zy17zYwTiZ4xwUZgLDAMACrowLKTtJja1xgxmr4BLp2ierlTdxB3nuPmcavT6xmFklhqQbSf8A3GHMcykSuYpmPysoJDbnt8DfzgWWzoB1IY0sGEmB9P3GOlkUnVHrTqRq/CYgMwsCrCVmLGI22GPqdC6UlIdZ1cx5BYjdJG8/xIvjpls8tUiqKiLSjqehJ0PEBbyCTJBgTt5wR0UEI4ZKZImkplie0d1Vu99/F8c5U864DlaOZzd6j0ysMukTqYbAdx/3i1zFEK1Kq5FFhLCOpiw6WFxuRHm4GFvoxaoo1qj06a0S96ojWsWJA7xbf9jh3XDBXI6Ejl1XqA8x9TD8UT7QBO4je1sVk8k4rBxnlVdTBKjEOAWqMVJHuhlPxI2vhP6vpBcxACr0LZD8m+HaNqqkzUr3tq9rKBZhYLZjE/OFPqLhwApusQRpYLcrHt1eD2+owi2GSwE9KZ9yrUoLBetAtiL9QJnaNvvhxmFlpV9HLaUCLqJ1gA3NvtG+J/0+kLVeBKoI1NAmf/MOs1nQCyLXoUgyz0IzXncQYnbcXtgPYY6Ni0SJZabLoeFesR0z7jpnaT8b47UKIchCtRgOgknRTMXAEX72wCmSQGFOozwNb1SVCMYhwDHzsvYY1VVNR+sc51Y2HTRaB5kjULbk7YwQNOuAaZ6ZRm1aQz+20kjt3nbCf1LnWekAjL0/ilCsP1zETuB8fGG61hURwhZtKEgUxppqGuVJO+1r+Ywu9T5g8l1InqQ6ms1h2WJj5+uAxo7RE+njpqEtIPLMarE3v8YPxjjz2moyIIGlP2EnucYTnzTrKSLCAbbg7jFC/pZnko1NlJ2Lie8fGM6w2M8PBm4LnK/NUM9bRVllDnTqBEEgncHzOOOM8drtUIatUCCAFFiTB1TAmNryNsM14W1NabO+vSVUBTKou8SbfSNrzjJVoRmHtJE2I3E3E7ffbCWrGqydfMguiFGZnIAZnYkGRF9r+SDscNeH0np1WpsNLKYYiDPxItPzhhn+AKhLCoFAYDQyk3O+nyBP3xy3DeUAZMlQRJhiSN48bxhpNAVmDjwLKQoU3Bhrf284nKPLIAFKD3DXI/fcYc8dzJVgAJYiR8ADcjvvt3xPLnGIhmUEXt3+gvYGx8WwVFtDqSjssPRRDVWpIYVx7dIMEXkA7NiwrjV02ohl01GZTMp4JtqN+52x5zwnNMK9B0VQ2sIwkx9yNselUqcMglV6qh6m1UxH6bi9z/fAEmskn6QyVAZQtTZ6tRiTVpGwHYOfAHZp8+MUjMDoFWK1ZWCMxP4cEGAx9oPjvP1wm9P5ir/TU1aiKGldWpYDVVY+weGIve/iMMk0miAQtNChC00Hv0t7aoF1I6do3a+Ky2QWguXFRugszlU003pjSpOxOo7x0n98B4hmRQp1C9PUCQr0qf6o3nchsHeuabpTqakCQwpUQW6Yv1ASAD2MWwbLPpdn/DVgAmljqdwTqB39wWfO2EY6I/05Vr1K/LphEEBnD3lQdvM9pGLUZjUp66KLVF43Q6dt9/8AGJLlLl+JUwFYqZWGFzaR8YqaUKlMs9JApICkXuYvf6fGFbsZqtHzVVqkSTWBB6UOlbbE9j953FsGZg0ayrzphEMUxI0nUexuN7eBgXLBXS2qoiCFI6d7dRtII/jHejQOrS92YjVSp2RhG8/yJGMmKzW9NTrp1G11NIHQCEAvGrtvYz9gJwv4xljUDIx6qmlCzAf7i7LPZe+NLVSso0qoDIUpiaig3BJHb5t9d8fZ+lLgOKYOgU2SSZ1H3yBYgz+++CZYPMPUGRNPWjWYGCJtbuMXGQzepUK/nXUo+en4/UP7jCb1tktVMVUbVUpMEqADpiIWAf777nGb0lxOUNFmANNg6G51IfctiIA92/jAa8Sylbsf8azVMUpdlC6l6jJgGYE7b9hhNxfiVKWZGKrpF2Em9oH+MO8w1FKUV9JpmFIqgkDpIBi5N74kMxUks1OgwWSFF9MbbkffCJJhT4KihmBVFGqWBDBW0nUYIsWjYflxlzdSTBsQPpsbjuTjvwvS9IEqyiYhtUXE9uxa4wNcufcQZJ/NvMiTe998TkNF1lmStkw5JOwAUmCBue/1xK8SqTW6IACxIHSxnz5EYfesHHI0SoLvpGpiI/a2FXp/hJzFQ0kYIqjVMSYm427n4vjogq8mRcr8R56IUCnXrkkaB0SwmYMkAi+8YruFjSwApqDT0pb2HUJJJvB2v/nH2RRVoDlKopi9NGWTqvOrwpnft+wxxlEIJIpFlAk2CKQCddp6tJiDjN2KyY9FZovRCmr/AFJRyRRjYERrkwbdvqYGKFcmRUIRgzOvVVIgMO9OYjVGx3HfEp6N4in9PUp0suUqGouqsZhQTuW3WB2xWoi6EBXTSZhykRpWo8mb7gH3CfknFJbJx0dmkldLVKNLrC1PdUYkSV7kiRabkbWwKpUIRYVaZKpURaY1FivuAO6kjzI+d8aK2YqQzz1qQGqEQlExBt+cxEkT22xxSp1ED6m5SFg81PefJU9lnsRqE7YQYn/XdMJUp1V1KBpcFt42J+O2KJ8wqrVRYpq6q/4oLO2rcgz2gb7YTeo6dOtl9VOWUEoNRJO0xBvAI3+cH9MsK2WpGavUDRrGZj9IUGYuew74Ve0O8pDbN1NWuCzAgDUOlFP/AC7kbeccsNRdATqnUnL6UkC/V9dwD3xmPFqSVmpOlSpeGDiEXbSzdgCNyfjGtPaaQ0uFXoY2VTPtH6jMCfsd8agWcCu5eKdRaaukRSTUdQ/KxI3g7/XHKnSBBbkyNKb1NY8zdgD58eMcf1dPSzF6pOoMKaIy6tQ7Qs3Gq07g4U8b45yqQLa6dRhCTpICTINjZgPuTgmSMnqrN9KU5kmalS3c7Qe43thL6X4SxY1xaJNMDY7+74ImB9cZk15lmMlae7VDufgeAfMWxVcOy8AiOWIEIbkgfmIHi4P3wG6RRLNAk4r1qQo0BtTlhBQAXN58+NscVuFVajn8UIhMdbEfPt3Eg74x8VohSrFZHaRZiLwR47fTA/8A5eRIZhNoMztEz/b7YiPF/I0L6UVTU1QoHTMWuJjxtfGVzewN+6gRvYSfrjIKsGTUAE7AzNvAG2NNPNBvbJt3ifFhgpCyfBMeqM9NWmgXZWYz8mF7fJthv/p1QhsxVOnSqBFLCVLXJWZsdrHzia47WVszVZSSVIp72hd47gyTvj0bh+Q/oqC8sagFao2pGlzAA1AWET/bHQ8JIktNjKjSKHT7nhEILEptcMY2uBae3nHAefwwzMBqGlfbTJPtJH5Ztc3BxzSr0kpqhPNCsOmmJWGMdTdgTfST9rYLUJEgQisCuhRqIIMKCdhNwD/jCAPP/SJqDMVKbZkLTqKSUgdcbLG48WMnFrZnhlVKjDSUIJFEH84jpvET8DwceecKpA55JAP4bG47gWOKehXbXUOoyaLSZN4CxPnc/vi01knB4HGbQUaYLITTACqZlKxmCak3B2IY/OOmaqc6l16uZJUGp7Ug7K3dtr3J7zgnGVto/KC8L2FhsNsLQ3sX8oOoDsDomY2mbziY4z/olalU0UILUxUXWRqETqPnftiZ9OZ4Ukr0tTI2oVKbCYH22Pa3fDPN12/q3GoxcRJiLWwu4QgNerIB/BO+A8MeOUUOrS1UmDqdOuvVgMNEwwFoN7RAnGPi3GjTbXl0L1nA0VFEpSB/Iqm0k3/bxjp/TqShKrMJeBPtONWWQENIBtT/AJOFch4dO3RKjjudm1d9VraVE6ZjtbvjrwqmmZc84sawJJFQwnmR5JMjTh9WUcpjF9Rv/wDZsSPEnIrUmBIOomRv++ApW6HUFVlYUIIDU3Nhy1UARO5+gjbvhklRJ0g+CWBtPkm2pWuNI74XvXbmVRqMRT7n9WGS0xqpCBADAW23woFqzJUo2Nj5E22vB7gz7cKG4eoEC2mxmTtuSN8O8tctN9TCZ7+7fzsMYcz/ALCHvyzfv7sBExIgkTB+h/nGzhbxvaATEW83+kY1VlmmxN4K/wADC9BNKtPZP84ZLNGbtEbTBdASCzVDMG92Mxbvj113UawrETSChVqNDbysxGqO2PMfTxivlIt1Db7Y9UyTn+pzIm3OH/4OLS/IT9UGdtaqsRKBdFIW1fpdu0do3k744pZ2OkkhiCAlISDDSys36gAYMi0454YIydSLdKtbze/1+cZGqEZViCQeaDI3uL/vhD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rasosmozaika.files.wordpress.com/2010/08/mozaika-senoves-roma1.jpg?w=590"/>
          <p:cNvPicPr>
            <a:picLocks noChangeAspect="1" noChangeArrowheads="1"/>
          </p:cNvPicPr>
          <p:nvPr/>
        </p:nvPicPr>
        <p:blipFill>
          <a:blip r:embed="rId2"/>
          <a:srcRect/>
          <a:stretch>
            <a:fillRect/>
          </a:stretch>
        </p:blipFill>
        <p:spPr bwMode="auto">
          <a:xfrm>
            <a:off x="4786314" y="2357430"/>
            <a:ext cx="3714776" cy="3306559"/>
          </a:xfrm>
          <a:prstGeom prst="rect">
            <a:avLst/>
          </a:prstGeom>
          <a:noFill/>
        </p:spPr>
      </p:pic>
      <p:pic>
        <p:nvPicPr>
          <p:cNvPr id="20490" name="Picture 10" descr="https://encrypted-tbn2.gstatic.com/images?q=tbn:ANd9GcS6V9OH7ZrQbB2k3mDxCNXa4mtggb3aU1oRKbfxU6aWvmNA4oK8"/>
          <p:cNvPicPr>
            <a:picLocks noChangeAspect="1" noChangeArrowheads="1"/>
          </p:cNvPicPr>
          <p:nvPr/>
        </p:nvPicPr>
        <p:blipFill>
          <a:blip r:embed="rId3"/>
          <a:srcRect/>
          <a:stretch>
            <a:fillRect/>
          </a:stretch>
        </p:blipFill>
        <p:spPr bwMode="auto">
          <a:xfrm>
            <a:off x="642910" y="2285992"/>
            <a:ext cx="3786214" cy="32861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lio mozaika — 4"/>
          <p:cNvPicPr>
            <a:picLocks noChangeAspect="1" noChangeArrowheads="1"/>
          </p:cNvPicPr>
          <p:nvPr/>
        </p:nvPicPr>
        <p:blipFill>
          <a:blip r:embed="rId2"/>
          <a:srcRect/>
          <a:stretch>
            <a:fillRect/>
          </a:stretch>
        </p:blipFill>
        <p:spPr bwMode="auto">
          <a:xfrm>
            <a:off x="5143504" y="428604"/>
            <a:ext cx="3129361" cy="2357454"/>
          </a:xfrm>
          <a:prstGeom prst="rect">
            <a:avLst/>
          </a:prstGeom>
          <a:noFill/>
        </p:spPr>
      </p:pic>
      <p:sp>
        <p:nvSpPr>
          <p:cNvPr id="4" name="Stačiakampis 3"/>
          <p:cNvSpPr/>
          <p:nvPr/>
        </p:nvSpPr>
        <p:spPr>
          <a:xfrm>
            <a:off x="4929190" y="2786058"/>
            <a:ext cx="5429288" cy="461665"/>
          </a:xfrm>
          <a:prstGeom prst="rect">
            <a:avLst/>
          </a:prstGeom>
        </p:spPr>
        <p:txBody>
          <a:bodyPr wrap="square">
            <a:spAutoFit/>
          </a:bodyPr>
          <a:lstStyle/>
          <a:p>
            <a:r>
              <a:rPr lang="lt-LT" sz="2400" dirty="0">
                <a:solidFill>
                  <a:prstClr val="black"/>
                </a:solidFill>
                <a:latin typeface="Times New Roman" pitchFamily="18" charset="0"/>
                <a:cs typeface="Times New Roman" pitchFamily="18" charset="0"/>
              </a:rPr>
              <a:t>Mozaika iš molio (keramika</a:t>
            </a:r>
            <a:endParaRPr lang="en-US" dirty="0"/>
          </a:p>
        </p:txBody>
      </p:sp>
      <p:sp>
        <p:nvSpPr>
          <p:cNvPr id="19460" name="AutoShape 4" descr="data:image/jpeg;base64,/9j/4AAQSkZJRgABAQAAAQABAAD/2wCEAAkGBhQSERUUEhMWFRUWGR8ZGBcXFx8dGhoeGB8dFxgcGh8fHSYfGh0kHBkcHy8gIycqLCwsHiAxNTAqNSYrLCkBCQoKDgwOGg8PGi0kHyQsNCwpLCosLCwsLCosKTQsKSwsLCwsKSwsKSwsLCwsLCwsLCwsLCwsLCwsLCwsKSwsLP/AABEIAPoAyQMBIgACEQEDEQH/xAAcAAADAQADAQEAAAAAAAAAAAAFBgcEAgMIAQD/xABREAACAQEGAgQICgYGCQUBAQABAgMRAAQFEiExBkETIlFhBxQyUnGBkaEjQlNicpKxssHRNXN0gpOiFRczVNLwCBYkJUNjZKPhNESDs8KEGP/EABoBAAMBAQEBAAAAAAAAAAAAAAIDBAEFAAb/xAAzEQACAgEDAgQDBgcBAQAAAAABAgARAwQSITFBEyJRYTJxkQWBobHB8BQjM0Ji0eFDBv/aAAwDAQACEQMRAD8Ak91wuS83voIgDJJIyqCaCtTueVm/+ovFfk4v4y2EcCORjV3KjMReDQVpXVuZ0t6kuuIrIDlO2hB0ZT2MNwbYBcImp5y/qLxX5OL+MtutPAjihLARxdU0Pwy70DfYRb0ysosHumMxImZ268pMgRQWcq2iURQW8gLrSltqZunn9vAfig3ji/jLbqbwM4kN0i/jL+drJxBxw6OkUUFZJDRRI4BpuWKpWigamrA91hd9v0rnrzNTsjHRj3df+aycmbHj6zV3N0kqn8Ed/QVcQoO1rwij2k0tlg8Gd9dA6rGVYVB6VdRyPoO9q1dI4QM2Vc/nHVvrGp99uOH3n4NkHxHdR6Cc6+wOBab+K3fCIYU95Jv6tb75qfxVtzXwYX4/Ej/iraqTXgAEkgAbknTttnh4ghrTp4x6XH52wahoRWpM4PBffnzUWPqkgkyqAMuh9Xfb4PBlfaoCIlLhCitMoZhKxRCATU6j1AitqZdMXjMpiFZUaUs/RFWqgSNstSwFGc5SK7BxZR8OGKJLfIHjatIaEEEMrZ3qGU6qdtD2g7EWfiyhyQSL9O8AgxRxLg68wX1LlIqidyiqA4IrKQE62w1Nmb+ovFfk4v4y2E4FiMkuK3B5nZ2EsAzMamiuAATuaDtt6mW/L22buE81jieZ5vAziSNlaNK0zaSZtK0+KDS3SfBNfhu13Xua8Ip9jUNvSi3tfGW12iT3u4/C3feWqDzsD5VWCLnmxfAtiRGYLCQdiJ1I+22O/eCu/wAS5nSOlQNJVO5CjbvItUeP8UN1EckBMTMxDGMDrAKT1hQq2tNSDYTi/E8yxCO8hZGcqA0QoQcykAjZgaUzLTuFvLmRh6GGVYC4gx+C+/MKhI6frVt8l8GV+UarH/FFq7hV9Dx0Ug03FdR9Ibr6xbhfZdBaU6hxCC2ZH/6vb55qfxBbsXwa30/FT+KLUxntqW8UBPYCfZrbBqWM1lqTW5eB/EZUDokeU1pWZRsafhbV/UdinycX8ZbXPhxcsEK9kag+pRWxO8YsiHICWk+TQZn9JA8kd7UHfbpbZPuM8ocS8MT3CYQ3kBXKhwFcMKEkDUd6mwi1F8OcrNiKF0KHoF6pYE+VJvl0B7gT6bTmwmHGzgVqYzdz/wBQfta3ofFb1EMpfN0h0Qxn4U9y01I7QeqOdvOfB6McWhCkBjOaEio3blUV9Fbeh7phgQk6sx8p21ZuYryA7FAAHZY1NQGE53SOaQUnkOU16idUkcukddzTQiPKPTbVeMBiMYWECBl8h4lAI9Png0FQ2hoOYBHOBTW26hpbxmVJZc8Hlu814N4YSTEqFYVoYqdUjsqwNR2qN9CeF8voU01LHXKoqadvcO80Fi3HskovKiLIPgTnLEggM/Vp1SKnKdxTQ6GyacS6OoohJOp6Ukse0kpqfs7hbkajE3iEiUY3AFTeuJrTUOp3oUb8AQfUbfLriwR3Xo5WL0derlrQBG8srtRfaLYP6Scxq4RcpXlJ2669XfkR6bYDikl5YLHGaRmtRIBVtsuYEEChYGnaOyy/DcXQngy3Z6Q/eGaUguuRBqErUsRsWppQbgAnWh5C3eNbZ4LrDJovSJIBUqZXDjt0LEMK/G1U+63yrxsFkOZW0WSlNTsrjap5MKAnSgNAeZqcGQ+Y81OjhzY+gnbdosl7VgBSUKK/Oj5fVNR6GsJ8L/Ds00gvESZo4I0WSgqVDtJlYjzerSvLSzF4qXAykB1YOhOwZdRXuOx7ibbY790kryRvJDIBd4nCtRlzyuro3I6NUN3hlOto9NqFxahczdAKNe/A/ftPahCRQkawN6Yhcz2SRffFr8+J0tIuL7mseORKgoM0J3JJJIJJJNSSeZtQJmI7bfRnMMmNHHQi5CRbGGMOxEteZNfiR/ekNm536vqtO8Cn/wBpf6Mf2yWoLeR6rLY8wKkd8M15bo4Apy1kYV/d591kXBrqWvd3XpGejBjr1aIM2g2p1bUbj3BxeZoI2JABd2pzAyrSvKpYWXHuSwX2FlFA+ZDz1Kmh7Sainrs5HpQPnGgjaRX/ACNjFXAzDrDQMCQw9DAhgO6ts0zyjZjIB8V6BvUwAB9DD963KtuVe6yC3EEDmZor2GqBUMN1OjCu1R2d+x7bd88xyEDVmBVV5lmBoB9vcBU6C2XEIA4PnAHKwOqkg0IPpppz5g25YLFKSzxuHk6NHjWVRlKvqy1UAq2YatqPIqLMwKHYCZlNR8wuCSQASOUXzIzQ00HWk8r6mX0mzNc7qka5UUIvYBTXtPae81soYJjwpWWN48po2mZVPYxAqmnnhRTUEihs43SZXUMjBlOzKQQfQQaG3YMlE8/eHz9Jp+oT70lppaleHv8ASa/qE+9Jaa2AxnaM3CE4TFoWYgBZySSaAatb0CMbZv7KJ2+c3wae1hnPpVSLefuED/vaH9eftNr+sn+fwttzDOjGsTmhu8krSrGQpypEmZmahyqGeoOvzBoCeVkLws4xPCl06K83gGQOXImYVp0dNFyqPKOwFjWN4gZhMxPUjSRIxyLZWWR/bVB3BvOsA46ZZzc4nOhWhI3GaSIE+y3PfU3l2r0HX9+0YuO4HODSC6w3iTPMJIw752JbWpBBJ16p2PfQjmOy3ZhUKvs1/wDFqrEsak3b/hhaxA6kL5JjqdTkNKHfKyg7VKPxP4P1Ys8ehNSaejaw8ZPNZEibhiDFy6RtK/i8THJXNofJGzeipp9Y2o+CYLHFGFoNLSS6RTXSWormK0I23137qWP3PFHfreNxxt5rZwduXVCn1E2cymuDCZS3Fx8xmGLL1yOrr3g9oO6nvGtlReLAjZJD08TaFWFXofN5uO5qnvFl27mW9SFOkL0NKjSo7Tzs98P8CKtC9PUOffYSoHxQQ3h951XXiURyBUVjCSKPM1OjrXegZym2rDMutdNm2e6vHI4kyVLXQ9QkinTNSpIBrbvXBIqZcospcSYtd8OZ0YyuxWIwwrKyoMjSGpI6yopAIVSNToOY5Op+zly84xR4/MGWYdazHa0VPCwxGKEgkEJGQRvtYVd8fngZyksgFdsxK1oNwQVPsrbBj95aSfOxqzAE6nnyFSTTlqT67OM3DqR3R2ABkyklz2gbDsGn526WJRhw40PNACP4Ja/WN3D2IuqveXiEidErZlbJXIrOxCsD51K1oSDTSzrFi08q9SOKIdrs0h9ihB/N6rTnDZWa7BKnrQZfbHQWY+B+IhJAtSK0FdbQ6RjkZt/b9/pF61TiC7e8C+EOaa7mCVyhOZgClRUZakMrE0XQah+zSyve57xeFhnS7S5EbOWoCAI26+x0pQ70sc8LuKFobvKCOu7dBGaVK0AM7DvamSulKNqT1XHwXXUf0YkbUbK8iknnVyT6a5rWZqxKGAi8RYrzA8tzOlucWHE8rGvEfFwEmBCLos+65RovSc42AABY9U0rUVoDdyw4LrpQ8x7bREx9xNfCiCDTmPt1sO4Rer3cMKN0TIR26RyIfWgJ9TDlaly3AHlzskQYXliud4U5ei6PpO+PVGPcVDsa9haz9OacH3gOdwjQmHFiHjISVRQN8VhvkcDyl19I1IOpB13O7Rylioe73gU6QIQGqdiwpklU8nIIIHI1A23aClu294eJACCUkXyJButdx85TzU6H0gEduTzz54cVkGIoJCrEQL1lBGYZnoSD5LdoBI9tBO7UXw5SOcRTpEyuIFBpqp60nWXnlPfqNRytOrCYfaM3CA/3tD+vP2ta54heeiidyaZFLewaeutobwaP97wftB+1rWTiZmcxQRKZGLZ3VaaBQShc7IpfKanfKaA7WXkYgWBc0RcvjCO6lDUt0LAKBUkqhzGg5DcnYczZdx6CTprp0gy6ii5qn+0j8qmg9AJtR5sGEFzvLyMDI0Mmd+QARqKvYg7OZqTqbKHF0VLzcvSP/tityVxHDV9Tdx6nc0OYhdg+jqGHYQDT0V526LkcjtESSpXOgJrShysoJ1pqpFe0jYCzI11VrDMYuHR5ZlqRHUP+ragY/ukK3oU2Xp8lMBFajHuQwPimDpIDUCtLTvHOH+iNKabd1rEl1BFRQjcGvvHt3sJxvCFdCCBWluqBXScxMtGjJJguINdZcy7c9NKbWpOG8co4AzAE99kDGLr0LjTY09v/AJpbd/RKyoGTqtTyh/nUW1qPMoZQwuU6HG6itbS/wpXzpL6h7IlH8zn8ba8CmvTOYVXMy0zEmigHZmPYeXM9mhoD48gZL3lZszZFqaUGtTQDs9JsWNKNwceMq1wVfjqNdco/Gx7/AFzLXdo2GpWll69nb6P5244eKuLayKVs9p0AT4lDvKvgt4Iij+gv3RbouGCqt4lkDlbstTInIt5ToD5g3b0le2gT+mnu0MaKMwaJGDbtHUCtPOHYDsa7gUt3TcTRvdliQ0BPWFfir1jXvZqVrvU1tycGnfFkZz0/ON1WoXJjAA/5DfD1+N/xeOSYAiMNIFIqBlXLFHTaihwx7WJswYPji3bpYruVCiaUhK1KjNlHOtOrp3ECwHhO5Lc75DLIwCy3d3qT8fKsjqP3RUegixqHC80EYlSpygmu4Y9Y0O6mpOoNn53VsS+5k+JSDRhmDjl6kFBp/n87Z8I4wjjeVAMsQZSpBBSNnrmQn4i1GYVFBnI00FlKfhKQuWV5JVO6NIwI7ga5SO4gemxfhfCRHJLEY3iL0dA60DAKFcKQSrZaVNDs3ppKqKLIhmPUWPLUWG4JelN1jBAIykEHmKkUPdYHe8FMX9lI0Y80UZPUrA5fQtB3WExzSxKEWbqroOoPT+NiUD1mSiYFiOUNCzE9FTITqTG1cle0ijITzy152NR38Wkl34gmWQMyq9EKtlOUnUFag1GhB+NzNiK8ZN8jJ9ZP8dutjyqVG48xRXmJ3h6lzYkhH93T70lprZv8JuIGa9q7Ag9EBqQdmbXQkc7KFm2DyJ6MvCMWbFoQGK1nIqtKjVtqgivqt6HudxSNcqLQVqeZJO5YnVj3k1t584K/TEH7Qfta3o0GwtCEV+O7yDd3gG7oWfuRQTr9JlCgcxm7LKHFhreLgd65T7ZIbMHEakSXuu7JmH0TFlHsZX9/bZV4muwjvNyyCikgla9UfCQklRsKk6gUHP08h8hfMVPbp9JTjFUZQW0tgmxko1Lb3sOvNzBtz8ZoxuQWIGvWKdDnkhACKEzQ8maVylUNaRkBWag6ppyPWt8PEEc0edGqPeDzDDke6wniR1hkUO5VWSuWhJZkJCmg1NBI/t7rITTMju0bZUfkefZzoLdzC+5QPb9Zx8uIFzDnEEovD9HGMzGug7tSSdgBuSdBSw+7xTZcvSUT5tRXvr5VOzb0WZL/AHOO7Ri7R0MjKDeJOZ5hK9hOtNsv0rZFgrYsj7OBKsWLiBoRJdWE0LEMN67N2hhzBsM4lxnxq8dKVykqoIrUVUUNO6xrHXpGR22UOdm4GLDmHkUAiar3y+j+dvuFf2gt8vY2+j+dv2F+WLGfgMJf6w+cqmC8MpLdYmc5meNdewAAKB3Ae+p52ReKMNWOVli2Q5WPafjD0Db017LGeGOJ5oYyFPSBQRkY7UrQqfi6/F2PdvbhHd1ZBrWo37e0nvrvaJsvhm5IyMh5m172uJ3y4xIPg40zyjzaHrqfUij94WrImjJoxAsg+DLBQhvEx3LCNe4BVdvaWX6tjl/gfMSp525+Rl3hF6AfnzL1BKbvWOt1jj+KQfZYRxJf4QhWQCg1G+YEbFSCCrfOBFLLV0vro61J3tgxRHmkbsrv+VtFXAoz6uNOzOmcuAAVZqZqNmFGIFDTL5VOetdz15STr226GiWF1c7HqP3VPVb62h+lXlYn0VdKWYWFWJoWZRd62+NEbGIbvblJdhZfiTdklHHY/wBoX9WPtay1Zs8I6UvS/qx9rWU7drD/AExJ26wxhpn8eXxUEz9KejAAJzVOwOh9dqBm4m+Sm/hQ/lZV4AamN3Y/9Qfta3qNL1XSzwtwC1TzviVyx9gzzQS0y5WYxxjq6705dY68qmwnEY8VaSMTRPnQ5YwUSoOZaAU36yrv2W9R5wdN66WmPFuBm73y7MusLyoq8yjZ85Unsp5PcpHIVnzJtG8KPpz+6ho1mif3Unsl6x4bpJ/Di/K2We8Y09FKy9Y0GVUUknWlVobVm/yCmhsLWT4SL9anvNPxtBjyqXC7ByfSMIO27kWxAXmOV1mQiUeWGFWGmYVNTyNtb8KX9hrdWofmj87PN4wrp8ZmJFUQq79+VEyj1tQ+gGzhM3O1eTLsagBFIN3JkTnud9gKq8TLUVFVBrTQ61Naflbqa/3qmqn6gtZL1dklXJIoYdh5HtB3B7xrZIvdx6KZ46nQ0BPNWFVJ5VoaHvBsAyhuoEZyO8Rbze5Do4HrW3dhWCz3nObvAZejoXyr5Na0rrzofZZoxrB1aIkAEivKhtvvWOrdbjdEgVYHa7q7zIKPIZCQRvRxVNcwbXalNWDL5TtHMNcTOwH5/wDZPp4JOkCMlHqFy0p6BbdheB3mVh0F3LtmygKoJrvSlezXuGtuy4K14v0CjqtJIi1au7PlzGuvebemuEeErrh8dIRmkby5W8tq7/RX5o005nWzbPF1Fkgc955Y6aWOR0yhXViGFNQwNGB9du4YrOldhU18kbm3debyPGZnI8qV29rE/jb6ITO4SMCp3PIDtNvNtPaWLp0OHe7c+kYcHjxpYla7xP0cvXUqkZDVAFRWvIAU7rcMQxvF4jllzK3mmOLN7AK+6zPhODtDGFTpIV81Znoa7k0YCpodQLcbyqpUKN/f3k8zaekJvaPpIxfS4p3bF8Vmbo0Ds1CcojQNQUqaUBpqNbfXwDFjUtd5W+kA33ibGZ70QygEh8woy7x7sWB5EhWA7fQDZuw7iwsCkvlkUUqP7Q9gA2k+bsdxzC+al+FR9J6zfWSt8Nv56huwqQTToY600B5d4Ftd1uOLKPg45QOwUp7K0Hss/wB1iYSTM56xYLStQoRQcoPOjO1TzIPKlid0n0NgOSjtKiEbq7k8u/8ATjtlSKQtTNTo460rSu3b+HbbRHcsfYsBBKSpo3wcehoGp7GB9dqPd65lZGyyIaoTtrurU3Rtj6iNQLNHD2JiSW8aFG+DZ0O6sVKHuI+DBDDQggjez8S4nHwi/lFF2HeeY+LbvfEnAvyMkuQEBgActTQ9XTcGwO1N/wBIH9Jp+zp96S0ytRQHAmXcauCP0zd/2g/a1vSUUx5W808IyZcWhIUsROeqtKnVtBUge02vAu0kv9s2VPkUbT0O+hf0Ci9oO9sbMuMczCpMN/08KlYlMzjQhSMi9zueqvoFW+bbFjOHSzxnpJQGFGjRBRFddULEjM9CPmilerbbc4goAUAAbACgHcANBbROmlon1LPwOBCC1J405YA0Irup3Ug0ZT3ggg+i2WauhUgMpDKTtVSGFR2aUPdYri92y3lwBo6CQj5wJRj6wE9h7TbCYTbmE7H4lQ8yzjhbhpLxKFKs8gDgnbJGigVG41JB51rptbe7WH4XpLKp0YlWHeuVUqO2jAg9lR2ixJoa2ofIX8x7xaiuJlLUsIx/BGlKyx6yKKFTpnAqRT5wJO+hrQkb2MzUQFmIVQNWJoB6TtYVJxfd4xUZ3HzUoPaxUEeitvIT2nmiffsUAhYCtdqcxTTUcjWoobPPgvhF7uiPOFbxYdFEtPJBAdnNfjNmy17F0pU1l3E2Nper2zwqYwwFcxGrAUZurUa0HPttqwniaS50jR2icrlLL1lYakZkNDpXQjUa9tLOyYm2UvUw1XcLnbfAEx1MoAC3lNu5xa2PjhB5b28/3Z2OIwMzh2aVGLAEVq9diARayPLoe4WPKdqqPaLrkyJ44qKqlFoTQk1OpOp3NLOHg6uUIMbPqZBUlqUqCRT1WR8afqx/RH2WLYDeskKsgaorUFMyVruDUEHbYkd1muf5f3wdOj5DtXmWPiKijq0Cgb/gP88vYlXy85jlQasQq15ljQerXXuFhkfhAWWMLMjimgYar6e33W4HH4VljcOrAZjodjTKNNxox9lgRCODCFEzVibrFPHCmuRSzE7szmhJ76J6gabC329XolDlJDUqpG4I1UjvB1stjFOlvDyH4x09Aoq+4WOXcjetmOeYLCzGjCryXiDMasSS5pSrMc5I7Ac1QOwi2qGQitDYVw/NRAvnJp6YWMR/kMXstvQa2g3eYmMItRCNxnbMAfdZlwe4rNeTKxYF42ETq2VlWBwgykcmLs5BBBzCoOllRJ+jV38xWb6oJ+0WbOGLyaXVSAHiD3d6bVWNZARz6yxq3rI5Ws0rAub61EOKEkXh2jdcSQO+c9AlGy5TTNJSoBpXvAA7hacWpv8ApAfpNP2dPvSWmVrjM7Rj4WRjikQRgrdOcpO1atSvdXQ91r/ccTEiK4FKjUHcHUFT3ggj1WgfCBpi0P68/a1rKj9HNInJvhV9dFkH1xm/+S0erS13ekNOtRrul4tvArZaut6sUXEgASTQAVJ7ANzaBWhFZnW4LLepidQiRx+vryN/K6WzYzdI4lFFLOxyoi+UxpWg5AACpJ0AqTblhtyjMJnmaRTLWZx00iBQdVBCuAMsQUHT4psnXXjlInklS7OzPUJ0s5oiV0AzGRqtQM22tBsosWfTlfMT17QBkA6zbJw48jK0pbMpqojJUIduqRRmNNMzb9g2tjhe/FAVKyJVgCqIJeqzKM2dghqANQPVbnh2MXzEs56fxaMMVAgGUmgFauasdTTQrttbTw3enu0huc7Ft2gkY6sN3RjzYE5geYJ823M1OXLhQnHRI6j27ynGA3Ji/e7i0jESmUyLQlZSDlrswC/BgHXVew8wbLXEV1f+yjBaQ/FXU+nuHebVXiPDo5oXZqh0RirqxVl0roRrQ0FRsbY+GugZTH0SRSp5aqNG0Vs6k6spDKdSSK0PIlOP7WPhb9tkdR2Hv8ozwhciZ4XvUBDywuF3LDrAekrUD126MbTyGGxG47relbvdVU1GlhOLcFXK8ay3dK+ctUPrykV9dbFi/wDohvvKn0/0f9wjjAUosiWDJnxG5g/GkhHtcC3oafh1MjGp0U/YbQ7iTBku+MwwwllUNDQk1YVINQSOXeLPmIYxeIkZZWNCCBIp6pqPjc4yezUdjbW7TMMqI69CLkrXuMjWOrTo/oj7Bah8GeDyS9XJZpnMcZX4NF8pwPjMfiqTWgGp3rSlZriklSv0R9lvQ+B49G1yQoRl6Jco7AFC09W3qs7OSuJZmmd0vaavr8pLLhgy9Cug5+5iLAZcFzTOANAae4H8bOODzjoVPLU/zG2TBFD5pD8dmb6xJHupaIZ2QuZGTyYPwjAIMxjnqhamSQNlAOoKmvVFdKEildOYqRfhlozSO8ROOx3VW9FakE+kLbdebkrggioOhHptg4S4QWR3zKCquVGnmkge6z8OXxRzH4bY1CuBQlAA9EKzFallpSaMkdYMVIMkdBQ62PSXFkNGBHcbacP4fjgvl3jVFyzmpFBQ9AGY15HqyEWYMQ4IBYtAxh7AnkfUNU9gHpst0pjHE1xFK8x1Qr57InqZ1U+42ZrhIY71FUHLLIuo2DiOZDXszK60PzKdlh1/wqaJoVlRSDKKSIaDqq70ZSaqeryLD0bWI3q8BGg0JJnipTkA65mPcAd+8dtkLkZNSlfsGeItDJn/AKQP6TT9nT78lpjam/6QH6TT9nT78lplb6GIjJwmwGKwkkAdOdTtubWrEFWQAxOjyp1lUOpLDZk0PxhpXkQp5WjXBSA4xACAQbwdCKjdrejHwiFhRooyOwopHvFgZQ3Bm3UXbm4dVZdQ2u1D6D2EHQg7EG32+xFzHD8qet+rTrSe3RP37Dbzh8ErDoIzHCGzZld1Mp3qAGosZ3rSr9w8rRgiXeCSSdgqKKQJQVaR8waQKKFnIORe4huy3IxBTqPDU3XWOa9tmcfCHiJjumQGnSuEP0aF39RVafvWmN5vJpZ78JLSt4t0iCNSZCqE1fQIKuQco8qmUV+lysh36Kim1Oqa8gBnNyHzQx4O+IwpkgY0ObOnfUdYekEV9BPZYtxnPWMOGpJGQyN2EfhypZC4VgV7wyPsQOfYdDXcHvs+45wghh/t5qsVRVJQirnKNSmagrXetAdbKfS224dO8rTUqtK0614tWS7Fi6qXiJKlhUEqajftt0LjysyZXqxCr8H1nVlFFkQLWpAJVh8ZN/JAsbxeRUu7oooqxlQO5VoB7BZM4oXpI4F7XHfsjW5+DS493A4J/CXNlLCqjtdMevRXW7yEjc0ABpzGZgRXeh1G1sA8Ji9K0JR+kQkMuXUFd9mofbZPTCcnkO6/RYj7CLLOMwvFNmDtmapLVNSTvUnU2qP2PpG7GCcuUDioX4s4kD4kl6Va5OjbKaipj1p3bWbbh4RoZ4yJYXjDAg7OmoprTrU/dNpbfCSesamm59JsTwFaxt67WvgTHhUDtQEzCC+Qhv2Z0YvhRSNHJGoXQVO4rvYvgN3vPi5WLMysPJU1355ag1+ifUbc+Jrseih00Kp71FmvwaXAvCp7D9hs1jeMfOQjIUG4RPivbdCkQqDl6/aBUincTQjuFbErtf8AKKWJYdgQmiZVu7s3SSfDeRQ5iKBiOuoAAygMO4G3X/qdeQNoyfSw9lVNudmyYVbaWEIYMjiwsztjJ5CpOgA5k6Aes6WfeGIBBEit5Xxj2ses3vJsj3HBJoZkkZIzlJouc77VqEO1T66WdYL4QFDQSiRjRUyGjMAWAD+RSgJqSKAHTlZuB8Cj4h9Y/FiZBZE704nHjkUp8mN3hAoNcysHcnfy1CgDkDvmFGocZxcwf8/55WSr5w90MCM7CqMjMe05wZD72NuWL3AJWjc7R4dSNRbKeLI+7tG5UCkfKMmP48kpu4U/8Un/ALUv52yxyZobxOeSlY/oxMHdv3pFp6I1slXmV88Kp5bPlU9hZHGY9yglvVZwvOVbrJEmiiJlXXYBCBW1+lwXl8U9hQk7tQ2ydeHiYNiS0+QUfzSH8bTezh4TcvjURUUBgQ95JLEknck9p1sn26cCNnAv6Zu/7Qfta3oHiq9ql0mBcKzRsFFesxKkUUbsTtQW89cFxlsYgUMVJvBGZaVGrbVBFfVaxcb42lwRYrqoW8SirS7uqbFixqzOxqAWJpRjyFl5GCizN7XAHE3FzRExQJR+bPp0Y5HJuDTZWy9tCLCeFZSyXtXZnC3dBVmNQomSoHm1qSaUqdd9bAJmpX21O5J1JJOpJ7TbZwveCYcTpuLmxH7siG3M0iKjeTgfn8545C5swvxTxUsxhgZ88sDSLmOpZGCFCT54yFW7aBvjaLt9vYymyvBdXqXJIfMN/nVFfWdLfp8VYVVhranJh3vYiMqW1wnwwc16qdKEbem1ExDF26VAq5xECxowFGYFE336uc+sWl3Ds46UsTQAV9QqTZkuzXmVWZOjWrHNmY1qQCBovJSq+qx5SqghukPFi35B7Q5fMfjlSVK5JBG3UagOx2NSG9R9VsGMXxA0ag52Q1KrQkdUgV5DXtNl++8I3mV6s0VfpN/ht3YZgT3d2SQipCt1a01zAbgdlox4S+ZWs+kuONwenE14niEqxllCoPrH8APYfTZVF6aZj0hLkaKo3JPYBZrx1fgTS37wdYdHlllcAuGyivIUqSPTX3WeM9Yy5mUQwiZeo2XRhQgbHlqbb8IdhDIVIFATtU/kPfbsx+QPe2O4LU99LdmB3QOrrVlqSNDy9BqLPyNeIMfaFp1JykD0MHjFJXZFeRmUEAAnYDa1X8GE1LuPSftNkf8A1DboBeUlUgM1UYEHqMV0IqDWldhY7wDxhdoIgkvSKa1qELDU1+LU+6xZCGQbfWSZMbDioMHG98jlkiScqiSOFGRDQZm01Uk+uzHwtxVPNK0d4vMg2IKrENDt/wAM94sjcQ4LeYLxLJLBNCjyMVZ42QHMxI1I009duvBbzHHeEaVM6HTUZvRvvaZ9HgLWUX6CUl2OCwTY95a28Tj60mIFW72gzeodFX3WXeMuL440XoJL3M4aqOypHGrUKg6whn0Y6AUNd7YJL7dI5heBkCFAjKFyspB6pyUDEHNQ0BIoOVSOvHsZjvrRxQAlEYOzlStSAQFUEA86knsFLCcGHd/SX50JIrMV3M5v5zruAvl4jJvF6fKwIICoNCKebp6rbmuDEnNPMx7aj/DbdBFRQLfANbMXHjQeVQPkBJXzZGPUwPf4jGYiskgbpKA5vmtWmnZp67FljkI1mmNf+YfwsCvN66a/LGuqw7n57b+wAD01s1wMXOSIZ3Gh81O+Rvi/R8o8hzDVauBN8xA5kv45jKzopLGkagZmJIALACp5Ust2cfCfh4hvaKDU9EpZjuzFnqT2dgHIADlZOtRKQKABhjDL9LDfllu655UlJRcpapqdMo1PoFj2NYliV6mMstzlzlVFFglAAWoFBy5n01tm4CJ/pq75QCfGDQE0B8rnQ0t6A/1tjF7YElagCjaGqFlYdjANXVSR320oGHMDI+wTzxJcL829yn/gS/lbnhgv116ULc5f9oToWDwymoJDUXbXq29VQX9WFQbYMXIL3c9ky/Y1vDGo6CD4g7TzFehfJQCbk471glFda07KVAPpFhV/u8pf4S7srdmRwddtDarY74SZYoWSIIMhZQWbU0YioA/Glp2MclZjK7M7udeZryp9lLYybOQI4ksL6wNGjKaCI1IpSjVNdLFkxi8wggw5QTU5kca0A5kcgLdM15mMmfKRlFdewEGvtpY3cbvJe5DJK5YA7bD/ACLJcKw84mIzA2swQ8Z3hdok9aN/itmv/Ed4djIyZNApIUgUBNN6+cbN81xVCKAWx4rFnglX5hI/d6w+yyETFusIJQ2RyOWMUDi8sgI1YUqQOwbnTlbhdL5IK9Gra6HLm1560PfYhwtJlaQ/9PN/9Zp76W+cLQzSTGKBQxPaaAd5NqHAVTQELGqlx4jED16wVIW6QVQhtOrQ1Pt11sQuhniJC3dq7kFH27fRbXxFcJLpfkW8EZlyOctSKE5hy7LN1wxV71NNJd45pU6IICqHygpFPabbkr+HL1Z44mIQM1K1DnmAf6WxAQiDxN8rliAYJcxzEsadu/Kw643O8Qgj+ji559JDMaV20zBe/UWu78SRXi+3GNGYGNXLqylWBCKKENQjex9yGa8HscD/ALUZ/G3su1EsCJLseSZBLtxVf1VcuHRHQUY3NySKaEnnXetg2KXmedmL4eisQK9HBIlNSa0VgKmu5B2HZa8pMRFD+qj+6LLr3j4aU18z/wDX52lGRQbCwgSZMrrjl9WMR+KdIoFOvA7V9PK2VLzekYsl0aM1rRYpMvIUyklQNK6AGpNq7dsQWMM0jhVB3Y0HvsPvnGV2Ab4Sv0VZveFpYvG/xi9qgyfHjG+0qYBTt6J+Wh591ug8d3pgQETXmqNUejrb2aE4ihZnysMj6/CMI8rbE6nNQ6HydwTzt03ThK7TSFxf4FJ1KxEN7SzLr35RalV3CwIk0CeImXHE3iNVu6sa1JbpTm38oZwDvXbezZh/hAxIplguaZF0pHdpMoO9OqaA87PWC8BXPQtI83/yAD2R0r7Tah4bdFiQJGgRANFUUA9lmBD/AHQg5nlri/FrzeJw97i6KQIAFyMnVBJBo2u5OtgVqX4fP0mn7On3pLTS3oyNfA7lcZu5UAkXg0BNBu25oaew2sy4TLNFHG7wkSoZutGzFSSp0OcHN8J5Qpt32inCL0xWI9kzH71rNjMkirdTFIY26BlBpVa5YvKHPatQaig76rz5PDxM/pPBSzACZMP8duwkySx3hUYqoqUZsuhoTUHrZl1I23sQuOPzyT3d5oikCyVaQEMikK4o5FejNSNHyna2C7YsiqqOOiygKMxqp5aPt9ah7rGbrG3SwsjtG7yBC6UqVyuQGBBDrUDcHupvZWHUB65uLbThT0qRfHMOjkzyDUliajbUm2jgO7wRxzyXtwoIMUQ1L18p3RQC3V6tGpStbU2fhiGe5xG8wkZolHjN2HXAoKdJHqWp2gP+7ac4xhSXdlijeORVDN0kfxs5AAcbq/UNVJPLttmbzIab/cpfKpXgUfzmTHOMru6EJG/SGJ43OUKtWKkMKmtKqTQj43dYbgfEoSqsDrrW2bFbgG1G9hNwmySqW1AYZh2g6MPWCbGpXIsnSgOJRvHlkFRboTU07aj8LDWIuk7ROTk3Q9x/L8rb/wClEpmrpZFUY8EMvEXcHgKwXp+yIRj0yuF+6re2zR4OuA71MDLBK13FadJmIJykjqqura8yQOytDYFPNW6iOBS5eQyPlFaULUrTagC2eOGvCB/RyLdb1EyuqKUy0bMrDMlcpNDSz8ptPL98IMVa66jvzEfwm3aZL+yXibp5FRAZCoUkU0qB3c+dmHwaeEdLld2geMtlYsCpAJzciD2Eb2VeP8a8bvjzZSuZV0O+gpbqwK5SSRuY1FEUZ9dTmJApp3U1t7/zF+0FVBY7jUqPGnEr3d7teaBmd3qimtFCqBQkatU1qQK7cq2bOD+IEvd2vEyHQudOYpFGuo3Gqm0p4+xVZEuyiqshcMjbjRKcyCDTQg037DYPhV7aKKd42ZGGmZGKnUAHbca7HSxPj8VdqmKxg+HZ63LXepVWOIHlFH9wWUZr4qPMxNFFCT3Bak2C3fwgNJljmjZ3AVVaMCrACi1Wo1oNx6aCwHjDEZCrKsciI5BZmWlaKoC+ioJPqtEMbXRj9u2c75iZlcu37o80dg7+08zYZfMSC87dN9vWQab2GR3VnNSGJ9B/KzUxg8mRVZszm95ZzuQLEcIvDwOskbFHXYj7D2g8wdDbrhuh2CMT2ZGr9liV3wCU0zAJmIVQx6zMdgBXTvqRQWItXTiEQa4lP4Y4puV5ULPHDFLsQ6LlY9qMR7iajv3LvdMGu7CscaAaaxkr70ItO+GuG47pLC7fCMTkZmoVDOOqyilF6wydvX3tR4cFgOvRKreclY2+shU++1WLL4i3BAkP8N93CYggBYjoEPXdmPlPzYk07q2nlqH4b7r0eIIM7t8Ahq7ZiKs+ldyPTU99p5bTHDpGPhf9Jx/rX+xrXXGLqDDdWHIoD6JIyo/nK+20L4UWuKRDtmYe3MLXmUGS4qFrmMKMv0lVXT+YCys+PxMTJ6giErbWBgubDSO+3bh2CBSrIWiKtmHRtlAOork1QnU7rZfvHGLkfAgH5x8kd2nlEcwKDtNbfbjj0lQZby0afGakYAHdVD7NbfCLj1KDcp2n77/CdZ/MORGe+Sy3a7ECcGOJPjxAtRRtVWSp0ptaY36N3Znk1dzmfelTpQdwACgdgFmrGp3mhjlE0xu7yqqCRUUzZQ0ueixqwj+DFAdWrWgAFR0kQt09O+ZF/nGyfw/AczkahhYCxPvd3oDZPvA659NnzH72qqbdHA+CRhWv15HUVqRKdiwOrd9DoBzNey3d0j+UsYgHbzMfEYkllhd1MaP1VroxFQK05DUUrr3WLXjhCMQ1A3G5qeXfbJi95e8zysylckRKA6HzgabjyQaHWz/Og8TLUqcmlOZIooHpJA9dmjIOnpKcHw0YFuuqJ3qPeLKvH7ZrxA4Ovit3+4Bag3bA2XKCp6oA9mn4WSeNMHd2ikUGiQQo4G/VBFe/a3L+zMqkvR9P1l2ccrFTGfLX6C/jZ58Hl0/2e9HtaBfa5/OyPjwGcUNR0a6+22rAuLHu8TooJzsjd3UIYfZbrUWxCvaTORvYGN/hKuiLJFTyqkeqlT76WW4lpdrx9ID3qLZMTxdpphI75iQdth3D87aLq+eGRAes8mnqIYn1AGzMHkXn0MwsNl+8wx4m0N6jdCKqVOoqNdCCPQaWacb4w6WF1N3yllIzMTl1HKqDX0myxBcne+COBM7ch6tST762P4zhl6u0ZaWEFdiVaoFfO2oO/a0+QglePxlWnGLIrM7Ue3EEYVdelmJ5J9p0+ytmqDCVAoFFbEODeFaQgrQk617TzOtmq5cNHN1gKey2sewnHY+kSrrhxWaOikVLfcY/hZJ4rxFpL0+pyxsVQdmU0J9JIrX0dlrvimCL00YhcR9EjysWGZBWiKGBIoKdJqCD1d7QvEMHcysI6zVYkMik5hWubLQsATtWw4iA/PpKsY3LzKRwxirXu4pXWZiYu8uNm9S0cnlQ2r0FpV4EcMCwSyMDnEpTX4oyoSADsSaV+iOy1Xh25Wpx4wl13iSKMg3h6/SSfs6fektNbUPw33xZMRRkNV6BQDyNGepU/GHeNN7TyzYY6Rl4SDf0tDkpm6c0zAkbncAgn2i1qgwoq6QyTPIiw+SKIpyFEFcvWYUJqGYg9lo1wSP98Xf9oP2ta+tH/tS/qW++lsJqbUm3EojubSqU0TrIK0GV9UA9DEp+7bNwxS9DPJHSIHynNWk7VVQKRpyJFSdqnU2bPCPwmt4jjlclViastOcfOvcpoa8hmNsVyuxoBDAxAFAX+DQAbUFM5H7tO+3FzquAkr1bm/T5Szxd6gHtNHHOI1u0TKNI5Qe4BleMeqrKLT+/8R5RZ4xfD2lR4ZZGdmH9lAoGXzS5JJXWhGZhWmxtNMR4VmimEUi55HHUC1yHzt/NO9dhQ8xYcCJk+KR5k5uYbusl/nEaaAnVjsq82P5czpaq9FdrpAqrV3jTKrvTqjbqKNI67k7nmxsAw/CkukWWoLnV27T3dijkLAuIMVLDo0NS2nq5n8LVMd52LwInrPmFX7pGmkb49aeimUe61D4OmEkMDzEIihWRDu7AaO3Yo3Ucz1tgtUfhjh7ppOj0yoAziu9fJWnYaEnuFOdmy/YZIv8A4NuVrcyndhVqvr8vT75fpcRILGUCO+odmX2i0H8IOIMt/GRyoCZTlYitJJBy3sc8aZTuRZE4hnzXmu9Kj+Zj+Ni+xtF4DvzdiHnFV8514yoz89VBNe+tbfuH7tWaNqkUkUVG++4t1YjJUg/NH4238Lx1ZB/zV+0W75JXFF7VOQg+8OYtw4ZpA6yqNKdZMvr6tQfUBYi2HR3fDgFoZGnq79uXpUUDsXnTvNiMeENzNs2NXU+IMR8SUn2SspP81uf4xelJguFC0sB+D/EFjxI5vjqQPTo32A2sWKzRywsrAEMCCO0Ea+63m+SYrLmUkEGoI3BHZZ2TjS89ER1CcvlUP2bV91n5sXIInsILLx2hvhLiLoiUepyMVBr5pK191nGXjCNV1YL3Hc+gbk9w1tNnwtEIovpOY1PedbELhh3mJr2ga+3f32lyapKub/CEnkxkxAmWC9yStRGiOWKvWPRo2UyUOwZmYJ2kFtQAFvhzi2K79IrIxq5qyrUHQADt0pTbtt34xcpUu8pINAjfYbLUmEwIgUSkysauwbqJXWne3Yup7aWTpAc25ma7PbtKaTGApBqVzgXGITdp58wVHnY17wsagU3JqKADUnSzBVp/7UFIuUXN/wBbTl/yxp5xPkiZ+Du8ojSRHMTGzPE0nIHKH6tBRqka0rQ8hWz2MS/z/ne3fQAKAJzH+IyVeHJ64ilPkE+89p1Z58L02a/Kf+Sv3nsjW2EOkaOC2IxiAquY+MGgqBXVuZ2t6Bu6y+NAyZBWFqKlTSjpWrGmbfzR67QLgT9NXf8AaD9rW9A3a/pLe16OrKIX64HUbrxeS2zU5kVHfvYWhCEjCCKEVB0I3B7bKr4c8cvi7SFIguaIppI6A0Kl/i5KhTl6xBU5hrZypYRxMoaNUXWcmsAG4Zd2PZGASHPmsRuVrLnw+Ktd+0NG2m4ImmWELDd41ztUhadVR8aSTmRX1sdK7kdEnDMUtDMZJXGocyMtDt1VQhU000HtsNuPE13iqrs7zk/CsqlgWFQMrDqlN8uU0p3k21XniqIDVZVrzMZI/lqfdbi7MqmgDKCUPUiLnF/B88cZ8UiF5znVnYvNFpsgzBSO/KWGta7hZw7gK/k1F0kr50rKvtLMD7rOI4lA8l2Ycssbn/8ANs9+8KaQRspLGQiiqUZde0ll0Ht9Fugr5GXbX4SRkUnrFq/eDdkzTXu9xxHekYLEAaDrEryG4077cMKuMpAZb1eDEfJDkVbsNGrlXs5nu3tmgEl8mEt8ZlgHWAZWWNjyFSKEcySe7no5wBGFVZWHzSCNPQTb2YlRT8/dwIxP8YpXzhGSTyr0+Xzcg/AgG3O6cCQpqwaQ/ONB7BT31s2pBU2KJAKai051LAUD9OIzZfWRbi+7hLwVVQoCLQAUHO2jgqLNJGO2ZB7xbv8ACRDS/MqivUSgHeLd/g7wuaVg0UTOI5VZjUKopQ0zEgV7hU26Zt8Ar2g46Dm/QysxXJFG3tsFgnglu00XSIS3TAqGBOryEGla7EEeqx6PBnk/9QVyfJISQf1jEDMPmgAduba3RJw/FPPP0oJUFBkBohpGtKgfgRaTHpGrk0ZpcdhPPd4HX9ND7bMUcdIu8qaDmdLUvEeELozyg3aMZZruoyjLQN0YYDLTep9til9wWC73WcQxIlYmBIGpqp0LHrH226L499C4OLL4QPEwf6vRJRrw6qOwsF9pJ+yxCGUUpd4Wf5xGRPrNQn90NYjd7nDEapFGveqAH1Glbcp7xbkp9iKTeZy3sOB+sJtY39oqLHE+Hu11nMj1IjakcdQtaaVPlPr9Ed1lPD7/AHaJTlRY3WoYEUYHnWuos6Y+9YJe9SPbpb9eLmjPmaNSRzKgn2kVt0/4TGihMY2j2iBlYm25i9wcCzPOQQKuqnzszAkjuAVR6a2aeltgwpNJP1r/AHvysREVqFAUUIB5NyWeE3/1a/qx95rKFnDwnj/a1/VD7zWT7ehdoVuOJC730TGNZRHKWyP5LUJ0PdZ/Ph5l6RX8Uj6qMlOkalGKHzeWQe2y/e7hHnf4NPKPxR2nut1eIR/Jp9Uflbds9cbf/wDQk39zi/iN/hsEPhdlaZpJYVkDHWMvRCo8hDRasinXKTQkkkGw3xCP5NPqj8rfvEI/k0+qPyt7bPXCHEfhTW+hOluMYaM9VlldTl5oaAEqeyuh1FLYG44hO10Yf/1yn7QbfPEI/k0+qPyt+8Qj+TT6o/K2bBMudicexj/2jH03uX8KW7rt4RoYzmTDYA3nFizfWYFvfbL4hH8mn1R+Vv3iEfyafVH5W0LXSZxCV98LjyRshu6gOKGkhrQ7jyeY0t1XvwnrKavcISe3N1vUQtR6jbF4hH8mn1R+Vv3iEfyafVH5W9tm3O7+shh/Zwsnd0xcf9xG+23ZD4VZh5USN6yD7tPdbL4hH8mn1R+Vv3iEfyafVH5WQ2mxN1UQxkYQdfuKWkvsd76MAoyNkzGh6Mg70rrSzLdvC60bSMl0iXpCCQHIFQKE6LqTzNhfiEfyafVH5W/eIR/Jp9UflZqoFFCCWuHv67pP7qn8Rv8ADbpi8Mkiu7eLJ1yCR0h0yqF83usH8Qj+TT6o/K37xCP5NPqj8rbtnt0IzeFp2Zz4sozPG/8AaHQxFSB5PPLblffC68sbIbsgDKVqJDpXTzbDPEI/k0+qPyt+8Qj+TT6o/K21PXCx8MUn92T+If8ADbrPhbc/+2X+If8ADYb4hH8mn1R+Vv3iEfyafVH5W3mZxNF78JjSIVMCivMOe0Hze63b/Wq/93X65/w2xeIR/Jp9Uflb94hH8mn1R+VsqesTTdvCcyZqXdTmYt5Z0qAKeT3e+3f/AFsv/dl/iH/DYf4hH8mn1R+Vv3iEfyafVH5W9tm3BHEvEBvkokKBKKFoDXYk12HbYRZu8Qj+TT6o/K37xCP5NPqj8reqZ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hQSERUUEhMWFRUWGR8ZGBcXFx8dGhoeGB8dFxgcGh8fHSYfGh0kHBkcHy8gIycqLCwsHiAxNTAqNSYrLCkBCQoKDgwOGg8PGi0kHyQsNCwpLCosLCwsLCosKTQsKSwsLCwsKSwsKSwsLCwsLCwsLCwsLCwsLCwsLCwsKSwsLP/AABEIAPoAyQMBIgACEQEDEQH/xAAcAAADAQADAQEAAAAAAAAAAAAFBgcEAgMIAQD/xABREAACAQEGAgQICgYGCQUBAQABAgMRAAQFEiExBkETIlFhBxQyUnGBkaEjQlNicpKxssHRNXN0gpOiFRczVNLwCBYkJUNjZKPhNESDs8KEGP/EABoBAAMBAQEBAAAAAAAAAAAAAAIDBAEFAAb/xAAzEQACAgEDAgQDBgcBAQAAAAABAgARAwQSITFBEyJRYTJxkQWBobHB8BQjM0Ji0eFDBv/aAAwDAQACEQMRAD8Ak91wuS83voIgDJJIyqCaCtTueVm/+ovFfk4v4y2EcCORjV3KjMReDQVpXVuZ0t6kuuIrIDlO2hB0ZT2MNwbYBcImp5y/qLxX5OL+MtutPAjihLARxdU0Pwy70DfYRb0ysosHumMxImZ268pMgRQWcq2iURQW8gLrSltqZunn9vAfig3ji/jLbqbwM4kN0i/jL+drJxBxw6OkUUFZJDRRI4BpuWKpWigamrA91hd9v0rnrzNTsjHRj3df+aycmbHj6zV3N0kqn8Ed/QVcQoO1rwij2k0tlg8Gd9dA6rGVYVB6VdRyPoO9q1dI4QM2Vc/nHVvrGp99uOH3n4NkHxHdR6Cc6+wOBab+K3fCIYU95Jv6tb75qfxVtzXwYX4/Ej/iraqTXgAEkgAbknTttnh4ghrTp4x6XH52wahoRWpM4PBffnzUWPqkgkyqAMuh9Xfb4PBlfaoCIlLhCitMoZhKxRCATU6j1AitqZdMXjMpiFZUaUs/RFWqgSNstSwFGc5SK7BxZR8OGKJLfIHjatIaEEEMrZ3qGU6qdtD2g7EWfiyhyQSL9O8AgxRxLg68wX1LlIqidyiqA4IrKQE62w1Nmb+ovFfk4v4y2E4FiMkuK3B5nZ2EsAzMamiuAATuaDtt6mW/L22buE81jieZ5vAziSNlaNK0zaSZtK0+KDS3SfBNfhu13Xua8Ip9jUNvSi3tfGW12iT3u4/C3feWqDzsD5VWCLnmxfAtiRGYLCQdiJ1I+22O/eCu/wAS5nSOlQNJVO5CjbvItUeP8UN1EckBMTMxDGMDrAKT1hQq2tNSDYTi/E8yxCO8hZGcqA0QoQcykAjZgaUzLTuFvLmRh6GGVYC4gx+C+/MKhI6frVt8l8GV+UarH/FFq7hV9Dx0Ug03FdR9Ibr6xbhfZdBaU6hxCC2ZH/6vb55qfxBbsXwa30/FT+KLUxntqW8UBPYCfZrbBqWM1lqTW5eB/EZUDokeU1pWZRsafhbV/UdinycX8ZbXPhxcsEK9kag+pRWxO8YsiHICWk+TQZn9JA8kd7UHfbpbZPuM8ocS8MT3CYQ3kBXKhwFcMKEkDUd6mwi1F8OcrNiKF0KHoF6pYE+VJvl0B7gT6bTmwmHGzgVqYzdz/wBQfta3ofFb1EMpfN0h0Qxn4U9y01I7QeqOdvOfB6McWhCkBjOaEio3blUV9Fbeh7phgQk6sx8p21ZuYryA7FAAHZY1NQGE53SOaQUnkOU16idUkcukddzTQiPKPTbVeMBiMYWECBl8h4lAI9Png0FQ2hoOYBHOBTW26hpbxmVJZc8Hlu814N4YSTEqFYVoYqdUjsqwNR2qN9CeF8voU01LHXKoqadvcO80Fi3HskovKiLIPgTnLEggM/Vp1SKnKdxTQ6GyacS6OoohJOp6Ukse0kpqfs7hbkajE3iEiUY3AFTeuJrTUOp3oUb8AQfUbfLriwR3Xo5WL0derlrQBG8srtRfaLYP6Scxq4RcpXlJ2669XfkR6bYDikl5YLHGaRmtRIBVtsuYEEChYGnaOyy/DcXQngy3Z6Q/eGaUguuRBqErUsRsWppQbgAnWh5C3eNbZ4LrDJovSJIBUqZXDjt0LEMK/G1U+63yrxsFkOZW0WSlNTsrjap5MKAnSgNAeZqcGQ+Y81OjhzY+gnbdosl7VgBSUKK/Oj5fVNR6GsJ8L/Ds00gvESZo4I0WSgqVDtJlYjzerSvLSzF4qXAykB1YOhOwZdRXuOx7ibbY790kryRvJDIBd4nCtRlzyuro3I6NUN3hlOto9NqFxahczdAKNe/A/ftPahCRQkawN6Yhcz2SRffFr8+J0tIuL7mseORKgoM0J3JJJIJJJNSSeZtQJmI7bfRnMMmNHHQi5CRbGGMOxEteZNfiR/ekNm536vqtO8Cn/wBpf6Mf2yWoLeR6rLY8wKkd8M15bo4Apy1kYV/d591kXBrqWvd3XpGejBjr1aIM2g2p1bUbj3BxeZoI2JABd2pzAyrSvKpYWXHuSwX2FlFA+ZDz1Kmh7Sainrs5HpQPnGgjaRX/ACNjFXAzDrDQMCQw9DAhgO6ts0zyjZjIB8V6BvUwAB9DD963KtuVe6yC3EEDmZor2GqBUMN1OjCu1R2d+x7bd88xyEDVmBVV5lmBoB9vcBU6C2XEIA4PnAHKwOqkg0IPpppz5g25YLFKSzxuHk6NHjWVRlKvqy1UAq2YatqPIqLMwKHYCZlNR8wuCSQASOUXzIzQ00HWk8r6mX0mzNc7qka5UUIvYBTXtPae81soYJjwpWWN48po2mZVPYxAqmnnhRTUEihs43SZXUMjBlOzKQQfQQaG3YMlE8/eHz9Jp+oT70lppaleHv8ASa/qE+9Jaa2AxnaM3CE4TFoWYgBZySSaAatb0CMbZv7KJ2+c3wae1hnPpVSLefuED/vaH9eftNr+sn+fwttzDOjGsTmhu8krSrGQpypEmZmahyqGeoOvzBoCeVkLws4xPCl06K83gGQOXImYVp0dNFyqPKOwFjWN4gZhMxPUjSRIxyLZWWR/bVB3BvOsA46ZZzc4nOhWhI3GaSIE+y3PfU3l2r0HX9+0YuO4HODSC6w3iTPMJIw752JbWpBBJ16p2PfQjmOy3ZhUKvs1/wDFqrEsak3b/hhaxA6kL5JjqdTkNKHfKyg7VKPxP4P1Ys8ehNSaejaw8ZPNZEibhiDFy6RtK/i8THJXNofJGzeipp9Y2o+CYLHFGFoNLSS6RTXSWormK0I23137qWP3PFHfreNxxt5rZwduXVCn1E2cymuDCZS3Fx8xmGLL1yOrr3g9oO6nvGtlReLAjZJD08TaFWFXofN5uO5qnvFl27mW9SFOkL0NKjSo7Tzs98P8CKtC9PUOffYSoHxQQ3h951XXiURyBUVjCSKPM1OjrXegZym2rDMutdNm2e6vHI4kyVLXQ9QkinTNSpIBrbvXBIqZcospcSYtd8OZ0YyuxWIwwrKyoMjSGpI6yopAIVSNToOY5Op+zly84xR4/MGWYdazHa0VPCwxGKEgkEJGQRvtYVd8fngZyksgFdsxK1oNwQVPsrbBj95aSfOxqzAE6nnyFSTTlqT67OM3DqR3R2ABkyklz2gbDsGn526WJRhw40PNACP4Ja/WN3D2IuqveXiEidErZlbJXIrOxCsD51K1oSDTSzrFi08q9SOKIdrs0h9ihB/N6rTnDZWa7BKnrQZfbHQWY+B+IhJAtSK0FdbQ6RjkZt/b9/pF61TiC7e8C+EOaa7mCVyhOZgClRUZakMrE0XQah+zSyve57xeFhnS7S5EbOWoCAI26+x0pQ70sc8LuKFobvKCOu7dBGaVK0AM7DvamSulKNqT1XHwXXUf0YkbUbK8iknnVyT6a5rWZqxKGAi8RYrzA8tzOlucWHE8rGvEfFwEmBCLos+65RovSc42AABY9U0rUVoDdyw4LrpQ8x7bREx9xNfCiCDTmPt1sO4Rer3cMKN0TIR26RyIfWgJ9TDlaly3AHlzskQYXliud4U5ei6PpO+PVGPcVDsa9haz9OacH3gOdwjQmHFiHjISVRQN8VhvkcDyl19I1IOpB13O7Rylioe73gU6QIQGqdiwpklU8nIIIHI1A23aClu294eJACCUkXyJButdx85TzU6H0gEduTzz54cVkGIoJCrEQL1lBGYZnoSD5LdoBI9tBO7UXw5SOcRTpEyuIFBpqp60nWXnlPfqNRytOrCYfaM3CA/3tD+vP2ta54heeiidyaZFLewaeutobwaP97wftB+1rWTiZmcxQRKZGLZ3VaaBQShc7IpfKanfKaA7WXkYgWBc0RcvjCO6lDUt0LAKBUkqhzGg5DcnYczZdx6CTprp0gy6ii5qn+0j8qmg9AJtR5sGEFzvLyMDI0Mmd+QARqKvYg7OZqTqbKHF0VLzcvSP/tityVxHDV9Tdx6nc0OYhdg+jqGHYQDT0V526LkcjtESSpXOgJrShysoJ1pqpFe0jYCzI11VrDMYuHR5ZlqRHUP+ragY/ukK3oU2Xp8lMBFajHuQwPimDpIDUCtLTvHOH+iNKabd1rEl1BFRQjcGvvHt3sJxvCFdCCBWluqBXScxMtGjJJguINdZcy7c9NKbWpOG8co4AzAE99kDGLr0LjTY09v/AJpbd/RKyoGTqtTyh/nUW1qPMoZQwuU6HG6itbS/wpXzpL6h7IlH8zn8ba8CmvTOYVXMy0zEmigHZmPYeXM9mhoD48gZL3lZszZFqaUGtTQDs9JsWNKNwceMq1wVfjqNdco/Gx7/AFzLXdo2GpWll69nb6P5244eKuLayKVs9p0AT4lDvKvgt4Iij+gv3RbouGCqt4lkDlbstTInIt5ToD5g3b0le2gT+mnu0MaKMwaJGDbtHUCtPOHYDsa7gUt3TcTRvdliQ0BPWFfir1jXvZqVrvU1tycGnfFkZz0/ON1WoXJjAA/5DfD1+N/xeOSYAiMNIFIqBlXLFHTaihwx7WJswYPji3bpYruVCiaUhK1KjNlHOtOrp3ECwHhO5Lc75DLIwCy3d3qT8fKsjqP3RUegixqHC80EYlSpygmu4Y9Y0O6mpOoNn53VsS+5k+JSDRhmDjl6kFBp/n87Z8I4wjjeVAMsQZSpBBSNnrmQn4i1GYVFBnI00FlKfhKQuWV5JVO6NIwI7ga5SO4gemxfhfCRHJLEY3iL0dA60DAKFcKQSrZaVNDs3ppKqKLIhmPUWPLUWG4JelN1jBAIykEHmKkUPdYHe8FMX9lI0Y80UZPUrA5fQtB3WExzSxKEWbqroOoPT+NiUD1mSiYFiOUNCzE9FTITqTG1cle0ijITzy152NR38Wkl34gmWQMyq9EKtlOUnUFag1GhB+NzNiK8ZN8jJ9ZP8dutjyqVG48xRXmJ3h6lzYkhH93T70lprZv8JuIGa9q7Ag9EBqQdmbXQkc7KFm2DyJ6MvCMWbFoQGK1nIqtKjVtqgivqt6HudxSNcqLQVqeZJO5YnVj3k1t584K/TEH7Qfta3o0GwtCEV+O7yDd3gG7oWfuRQTr9JlCgcxm7LKHFhreLgd65T7ZIbMHEakSXuu7JmH0TFlHsZX9/bZV4muwjvNyyCikgla9UfCQklRsKk6gUHP08h8hfMVPbp9JTjFUZQW0tgmxko1Lb3sOvNzBtz8ZoxuQWIGvWKdDnkhACKEzQ8maVylUNaRkBWag6ppyPWt8PEEc0edGqPeDzDDke6wniR1hkUO5VWSuWhJZkJCmg1NBI/t7rITTMju0bZUfkefZzoLdzC+5QPb9Zx8uIFzDnEEovD9HGMzGug7tSSdgBuSdBSw+7xTZcvSUT5tRXvr5VOzb0WZL/AHOO7Ri7R0MjKDeJOZ5hK9hOtNsv0rZFgrYsj7OBKsWLiBoRJdWE0LEMN67N2hhzBsM4lxnxq8dKVykqoIrUVUUNO6xrHXpGR22UOdm4GLDmHkUAiar3y+j+dvuFf2gt8vY2+j+dv2F+WLGfgMJf6w+cqmC8MpLdYmc5meNdewAAKB3Ae+p52ReKMNWOVli2Q5WPafjD0Db017LGeGOJ5oYyFPSBQRkY7UrQqfi6/F2PdvbhHd1ZBrWo37e0nvrvaJsvhm5IyMh5m172uJ3y4xIPg40zyjzaHrqfUij94WrImjJoxAsg+DLBQhvEx3LCNe4BVdvaWX6tjl/gfMSp525+Rl3hF6AfnzL1BKbvWOt1jj+KQfZYRxJf4QhWQCg1G+YEbFSCCrfOBFLLV0vro61J3tgxRHmkbsrv+VtFXAoz6uNOzOmcuAAVZqZqNmFGIFDTL5VOetdz15STr226GiWF1c7HqP3VPVb62h+lXlYn0VdKWYWFWJoWZRd62+NEbGIbvblJdhZfiTdklHHY/wBoX9WPtay1Zs8I6UvS/qx9rWU7drD/AExJ26wxhpn8eXxUEz9KejAAJzVOwOh9dqBm4m+Sm/hQ/lZV4AamN3Y/9Qfta3qNL1XSzwtwC1TzviVyx9gzzQS0y5WYxxjq6705dY68qmwnEY8VaSMTRPnQ5YwUSoOZaAU36yrv2W9R5wdN66WmPFuBm73y7MusLyoq8yjZ85Unsp5PcpHIVnzJtG8KPpz+6ho1mif3Unsl6x4bpJ/Di/K2We8Y09FKy9Y0GVUUknWlVobVm/yCmhsLWT4SL9anvNPxtBjyqXC7ByfSMIO27kWxAXmOV1mQiUeWGFWGmYVNTyNtb8KX9hrdWofmj87PN4wrp8ZmJFUQq79+VEyj1tQ+gGzhM3O1eTLsagBFIN3JkTnud9gKq8TLUVFVBrTQ61Naflbqa/3qmqn6gtZL1dklXJIoYdh5HtB3B7xrZIvdx6KZ46nQ0BPNWFVJ5VoaHvBsAyhuoEZyO8Rbze5Do4HrW3dhWCz3nObvAZejoXyr5Na0rrzofZZoxrB1aIkAEivKhtvvWOrdbjdEgVYHa7q7zIKPIZCQRvRxVNcwbXalNWDL5TtHMNcTOwH5/wDZPp4JOkCMlHqFy0p6BbdheB3mVh0F3LtmygKoJrvSlezXuGtuy4K14v0CjqtJIi1au7PlzGuvebemuEeErrh8dIRmkby5W8tq7/RX5o005nWzbPF1Fkgc955Y6aWOR0yhXViGFNQwNGB9du4YrOldhU18kbm3debyPGZnI8qV29rE/jb6ITO4SMCp3PIDtNvNtPaWLp0OHe7c+kYcHjxpYla7xP0cvXUqkZDVAFRWvIAU7rcMQxvF4jllzK3mmOLN7AK+6zPhODtDGFTpIV81Znoa7k0YCpodQLcbyqpUKN/f3k8zaekJvaPpIxfS4p3bF8Vmbo0Ds1CcojQNQUqaUBpqNbfXwDFjUtd5W+kA33ibGZ70QygEh8woy7x7sWB5EhWA7fQDZuw7iwsCkvlkUUqP7Q9gA2k+bsdxzC+al+FR9J6zfWSt8Nv56huwqQTToY600B5d4Ftd1uOLKPg45QOwUp7K0Hss/wB1iYSTM56xYLStQoRQcoPOjO1TzIPKlid0n0NgOSjtKiEbq7k8u/8ATjtlSKQtTNTo460rSu3b+HbbRHcsfYsBBKSpo3wcehoGp7GB9dqPd65lZGyyIaoTtrurU3Rtj6iNQLNHD2JiSW8aFG+DZ0O6sVKHuI+DBDDQggjez8S4nHwi/lFF2HeeY+LbvfEnAvyMkuQEBgActTQ9XTcGwO1N/wBIH9Jp+zp96S0ytRQHAmXcauCP0zd/2g/a1vSUUx5W808IyZcWhIUsROeqtKnVtBUge02vAu0kv9s2VPkUbT0O+hf0Ci9oO9sbMuMczCpMN/08KlYlMzjQhSMi9zueqvoFW+bbFjOHSzxnpJQGFGjRBRFddULEjM9CPmilerbbc4goAUAAbACgHcANBbROmlon1LPwOBCC1J405YA0Irup3Ug0ZT3ggg+i2WauhUgMpDKTtVSGFR2aUPdYri92y3lwBo6CQj5wJRj6wE9h7TbCYTbmE7H4lQ8yzjhbhpLxKFKs8gDgnbJGigVG41JB51rptbe7WH4XpLKp0YlWHeuVUqO2jAg9lR2ixJoa2ofIX8x7xaiuJlLUsIx/BGlKyx6yKKFTpnAqRT5wJO+hrQkb2MzUQFmIVQNWJoB6TtYVJxfd4xUZ3HzUoPaxUEeitvIT2nmiffsUAhYCtdqcxTTUcjWoobPPgvhF7uiPOFbxYdFEtPJBAdnNfjNmy17F0pU1l3E2Nper2zwqYwwFcxGrAUZurUa0HPttqwniaS50jR2icrlLL1lYakZkNDpXQjUa9tLOyYm2UvUw1XcLnbfAEx1MoAC3lNu5xa2PjhB5b28/3Z2OIwMzh2aVGLAEVq9diARayPLoe4WPKdqqPaLrkyJ44qKqlFoTQk1OpOp3NLOHg6uUIMbPqZBUlqUqCRT1WR8afqx/RH2WLYDeskKsgaorUFMyVruDUEHbYkd1muf5f3wdOj5DtXmWPiKijq0Cgb/gP88vYlXy85jlQasQq15ljQerXXuFhkfhAWWMLMjimgYar6e33W4HH4VljcOrAZjodjTKNNxox9lgRCODCFEzVibrFPHCmuRSzE7szmhJ76J6gabC329XolDlJDUqpG4I1UjvB1stjFOlvDyH4x09Aoq+4WOXcjetmOeYLCzGjCryXiDMasSS5pSrMc5I7Ac1QOwi2qGQitDYVw/NRAvnJp6YWMR/kMXstvQa2g3eYmMItRCNxnbMAfdZlwe4rNeTKxYF42ETq2VlWBwgykcmLs5BBBzCoOllRJ+jV38xWb6oJ+0WbOGLyaXVSAHiD3d6bVWNZARz6yxq3rI5Ws0rAub61EOKEkXh2jdcSQO+c9AlGy5TTNJSoBpXvAA7hacWpv8ApAfpNP2dPvSWmVrjM7Rj4WRjikQRgrdOcpO1atSvdXQ91r/ccTEiK4FKjUHcHUFT3ggj1WgfCBpi0P68/a1rKj9HNInJvhV9dFkH1xm/+S0erS13ekNOtRrul4tvArZaut6sUXEgASTQAVJ7ANzaBWhFZnW4LLepidQiRx+vryN/K6WzYzdI4lFFLOxyoi+UxpWg5AACpJ0AqTblhtyjMJnmaRTLWZx00iBQdVBCuAMsQUHT4psnXXjlInklS7OzPUJ0s5oiV0AzGRqtQM22tBsosWfTlfMT17QBkA6zbJw48jK0pbMpqojJUIduqRRmNNMzb9g2tjhe/FAVKyJVgCqIJeqzKM2dghqANQPVbnh2MXzEs56fxaMMVAgGUmgFauasdTTQrttbTw3enu0huc7Ft2gkY6sN3RjzYE5geYJ823M1OXLhQnHRI6j27ynGA3Ji/e7i0jESmUyLQlZSDlrswC/BgHXVew8wbLXEV1f+yjBaQ/FXU+nuHebVXiPDo5oXZqh0RirqxVl0roRrQ0FRsbY+GugZTH0SRSp5aqNG0Vs6k6spDKdSSK0PIlOP7WPhb9tkdR2Hv8ozwhciZ4XvUBDywuF3LDrAekrUD126MbTyGGxG47relbvdVU1GlhOLcFXK8ay3dK+ctUPrykV9dbFi/wDohvvKn0/0f9wjjAUosiWDJnxG5g/GkhHtcC3oafh1MjGp0U/YbQ7iTBku+MwwwllUNDQk1YVINQSOXeLPmIYxeIkZZWNCCBIp6pqPjc4yezUdjbW7TMMqI69CLkrXuMjWOrTo/oj7Bah8GeDyS9XJZpnMcZX4NF8pwPjMfiqTWgGp3rSlZriklSv0R9lvQ+B49G1yQoRl6Jco7AFC09W3qs7OSuJZmmd0vaavr8pLLhgy9Cug5+5iLAZcFzTOANAae4H8bOODzjoVPLU/zG2TBFD5pD8dmb6xJHupaIZ2QuZGTyYPwjAIMxjnqhamSQNlAOoKmvVFdKEildOYqRfhlozSO8ROOx3VW9FakE+kLbdebkrggioOhHptg4S4QWR3zKCquVGnmkge6z8OXxRzH4bY1CuBQlAA9EKzFallpSaMkdYMVIMkdBQ62PSXFkNGBHcbacP4fjgvl3jVFyzmpFBQ9AGY15HqyEWYMQ4IBYtAxh7AnkfUNU9gHpst0pjHE1xFK8x1Qr57InqZ1U+42ZrhIY71FUHLLIuo2DiOZDXszK60PzKdlh1/wqaJoVlRSDKKSIaDqq70ZSaqeryLD0bWI3q8BGg0JJnipTkA65mPcAd+8dtkLkZNSlfsGeItDJn/AKQP6TT9nT78lpjam/6QH6TT9nT78lplb6GIjJwmwGKwkkAdOdTtubWrEFWQAxOjyp1lUOpLDZk0PxhpXkQp5WjXBSA4xACAQbwdCKjdrejHwiFhRooyOwopHvFgZQ3Bm3UXbm4dVZdQ2u1D6D2EHQg7EG32+xFzHD8qet+rTrSe3RP37Dbzh8ErDoIzHCGzZld1Mp3qAGosZ3rSr9w8rRgiXeCSSdgqKKQJQVaR8waQKKFnIORe4huy3IxBTqPDU3XWOa9tmcfCHiJjumQGnSuEP0aF39RVafvWmN5vJpZ78JLSt4t0iCNSZCqE1fQIKuQco8qmUV+lysh36Kim1Oqa8gBnNyHzQx4O+IwpkgY0ObOnfUdYekEV9BPZYtxnPWMOGpJGQyN2EfhypZC4VgV7wyPsQOfYdDXcHvs+45wghh/t5qsVRVJQirnKNSmagrXetAdbKfS224dO8rTUqtK0614tWS7Fi6qXiJKlhUEqajftt0LjysyZXqxCr8H1nVlFFkQLWpAJVh8ZN/JAsbxeRUu7oooqxlQO5VoB7BZM4oXpI4F7XHfsjW5+DS493A4J/CXNlLCqjtdMevRXW7yEjc0ABpzGZgRXeh1G1sA8Ji9K0JR+kQkMuXUFd9mofbZPTCcnkO6/RYj7CLLOMwvFNmDtmapLVNSTvUnU2qP2PpG7GCcuUDioX4s4kD4kl6Va5OjbKaipj1p3bWbbh4RoZ4yJYXjDAg7OmoprTrU/dNpbfCSesamm59JsTwFaxt67WvgTHhUDtQEzCC+Qhv2Z0YvhRSNHJGoXQVO4rvYvgN3vPi5WLMysPJU1355ag1+ifUbc+Jrseih00Kp71FmvwaXAvCp7D9hs1jeMfOQjIUG4RPivbdCkQqDl6/aBUincTQjuFbErtf8AKKWJYdgQmiZVu7s3SSfDeRQ5iKBiOuoAAygMO4G3X/qdeQNoyfSw9lVNudmyYVbaWEIYMjiwsztjJ5CpOgA5k6Aes6WfeGIBBEit5Xxj2ses3vJsj3HBJoZkkZIzlJouc77VqEO1T66WdYL4QFDQSiRjRUyGjMAWAD+RSgJqSKAHTlZuB8Cj4h9Y/FiZBZE704nHjkUp8mN3hAoNcysHcnfy1CgDkDvmFGocZxcwf8/55WSr5w90MCM7CqMjMe05wZD72NuWL3AJWjc7R4dSNRbKeLI+7tG5UCkfKMmP48kpu4U/8Un/ALUv52yxyZobxOeSlY/oxMHdv3pFp6I1slXmV88Kp5bPlU9hZHGY9yglvVZwvOVbrJEmiiJlXXYBCBW1+lwXl8U9hQk7tQ2ydeHiYNiS0+QUfzSH8bTezh4TcvjURUUBgQ95JLEknck9p1sn26cCNnAv6Zu/7Qfta3oHiq9ql0mBcKzRsFFesxKkUUbsTtQW89cFxlsYgUMVJvBGZaVGrbVBFfVaxcb42lwRYrqoW8SirS7uqbFixqzOxqAWJpRjyFl5GCizN7XAHE3FzRExQJR+bPp0Y5HJuDTZWy9tCLCeFZSyXtXZnC3dBVmNQomSoHm1qSaUqdd9bAJmpX21O5J1JJOpJ7TbZwveCYcTpuLmxH7siG3M0iKjeTgfn8545C5swvxTxUsxhgZ88sDSLmOpZGCFCT54yFW7aBvjaLt9vYymyvBdXqXJIfMN/nVFfWdLfp8VYVVhranJh3vYiMqW1wnwwc16qdKEbem1ExDF26VAq5xECxowFGYFE336uc+sWl3Ds46UsTQAV9QqTZkuzXmVWZOjWrHNmY1qQCBovJSq+qx5SqghukPFi35B7Q5fMfjlSVK5JBG3UagOx2NSG9R9VsGMXxA0ag52Q1KrQkdUgV5DXtNl++8I3mV6s0VfpN/ht3YZgT3d2SQipCt1a01zAbgdlox4S+ZWs+kuONwenE14niEqxllCoPrH8APYfTZVF6aZj0hLkaKo3JPYBZrx1fgTS37wdYdHlllcAuGyivIUqSPTX3WeM9Yy5mUQwiZeo2XRhQgbHlqbb8IdhDIVIFATtU/kPfbsx+QPe2O4LU99LdmB3QOrrVlqSNDy9BqLPyNeIMfaFp1JykD0MHjFJXZFeRmUEAAnYDa1X8GE1LuPSftNkf8A1DboBeUlUgM1UYEHqMV0IqDWldhY7wDxhdoIgkvSKa1qELDU1+LU+6xZCGQbfWSZMbDioMHG98jlkiScqiSOFGRDQZm01Uk+uzHwtxVPNK0d4vMg2IKrENDt/wAM94sjcQ4LeYLxLJLBNCjyMVZ42QHMxI1I009duvBbzHHeEaVM6HTUZvRvvaZ9HgLWUX6CUl2OCwTY95a28Tj60mIFW72gzeodFX3WXeMuL440XoJL3M4aqOypHGrUKg6whn0Y6AUNd7YJL7dI5heBkCFAjKFyspB6pyUDEHNQ0BIoOVSOvHsZjvrRxQAlEYOzlStSAQFUEA86knsFLCcGHd/SX50JIrMV3M5v5zruAvl4jJvF6fKwIICoNCKebp6rbmuDEnNPMx7aj/DbdBFRQLfANbMXHjQeVQPkBJXzZGPUwPf4jGYiskgbpKA5vmtWmnZp67FljkI1mmNf+YfwsCvN66a/LGuqw7n57b+wAD01s1wMXOSIZ3Gh81O+Rvi/R8o8hzDVauBN8xA5kv45jKzopLGkagZmJIALACp5Ust2cfCfh4hvaKDU9EpZjuzFnqT2dgHIADlZOtRKQKABhjDL9LDfllu655UlJRcpapqdMo1PoFj2NYliV6mMstzlzlVFFglAAWoFBy5n01tm4CJ/pq75QCfGDQE0B8rnQ0t6A/1tjF7YElagCjaGqFlYdjANXVSR320oGHMDI+wTzxJcL829yn/gS/lbnhgv116ULc5f9oToWDwymoJDUXbXq29VQX9WFQbYMXIL3c9ky/Y1vDGo6CD4g7TzFehfJQCbk471glFda07KVAPpFhV/u8pf4S7srdmRwddtDarY74SZYoWSIIMhZQWbU0YioA/Glp2MclZjK7M7udeZryp9lLYybOQI4ksL6wNGjKaCI1IpSjVNdLFkxi8wggw5QTU5kca0A5kcgLdM15mMmfKRlFdewEGvtpY3cbvJe5DJK5YA7bD/ACLJcKw84mIzA2swQ8Z3hdok9aN/itmv/Ed4djIyZNApIUgUBNN6+cbN81xVCKAWx4rFnglX5hI/d6w+yyETFusIJQ2RyOWMUDi8sgI1YUqQOwbnTlbhdL5IK9Gra6HLm1560PfYhwtJlaQ/9PN/9Zp76W+cLQzSTGKBQxPaaAd5NqHAVTQELGqlx4jED16wVIW6QVQhtOrQ1Pt11sQuhniJC3dq7kFH27fRbXxFcJLpfkW8EZlyOctSKE5hy7LN1wxV71NNJd45pU6IICqHygpFPabbkr+HL1Z44mIQM1K1DnmAf6WxAQiDxN8rliAYJcxzEsadu/Kw643O8Qgj+ji559JDMaV20zBe/UWu78SRXi+3GNGYGNXLqylWBCKKENQjex9yGa8HscD/ALUZ/G3su1EsCJLseSZBLtxVf1VcuHRHQUY3NySKaEnnXetg2KXmedmL4eisQK9HBIlNSa0VgKmu5B2HZa8pMRFD+qj+6LLr3j4aU18z/wDX52lGRQbCwgSZMrrjl9WMR+KdIoFOvA7V9PK2VLzekYsl0aM1rRYpMvIUyklQNK6AGpNq7dsQWMM0jhVB3Y0HvsPvnGV2Ab4Sv0VZveFpYvG/xi9qgyfHjG+0qYBTt6J+Wh591ug8d3pgQETXmqNUejrb2aE4ihZnysMj6/CMI8rbE6nNQ6HydwTzt03ThK7TSFxf4FJ1KxEN7SzLr35RalV3CwIk0CeImXHE3iNVu6sa1JbpTm38oZwDvXbezZh/hAxIplguaZF0pHdpMoO9OqaA87PWC8BXPQtI83/yAD2R0r7Tah4bdFiQJGgRANFUUA9lmBD/AHQg5nlri/FrzeJw97i6KQIAFyMnVBJBo2u5OtgVqX4fP0mn7On3pLTS3oyNfA7lcZu5UAkXg0BNBu25oaew2sy4TLNFHG7wkSoZutGzFSSp0OcHN8J5Qpt32inCL0xWI9kzH71rNjMkirdTFIY26BlBpVa5YvKHPatQaig76rz5PDxM/pPBSzACZMP8duwkySx3hUYqoqUZsuhoTUHrZl1I23sQuOPzyT3d5oikCyVaQEMikK4o5FejNSNHyna2C7YsiqqOOiygKMxqp5aPt9ah7rGbrG3SwsjtG7yBC6UqVyuQGBBDrUDcHupvZWHUB65uLbThT0qRfHMOjkzyDUliajbUm2jgO7wRxzyXtwoIMUQ1L18p3RQC3V6tGpStbU2fhiGe5xG8wkZolHjN2HXAoKdJHqWp2gP+7ac4xhSXdlijeORVDN0kfxs5AAcbq/UNVJPLttmbzIab/cpfKpXgUfzmTHOMru6EJG/SGJ43OUKtWKkMKmtKqTQj43dYbgfEoSqsDrrW2bFbgG1G9hNwmySqW1AYZh2g6MPWCbGpXIsnSgOJRvHlkFRboTU07aj8LDWIuk7ROTk3Q9x/L8rb/wClEpmrpZFUY8EMvEXcHgKwXp+yIRj0yuF+6re2zR4OuA71MDLBK13FadJmIJykjqqura8yQOytDYFPNW6iOBS5eQyPlFaULUrTagC2eOGvCB/RyLdb1EyuqKUy0bMrDMlcpNDSz8ptPL98IMVa66jvzEfwm3aZL+yXibp5FRAZCoUkU0qB3c+dmHwaeEdLld2geMtlYsCpAJzciD2Eb2VeP8a8bvjzZSuZV0O+gpbqwK5SSRuY1FEUZ9dTmJApp3U1t7/zF+0FVBY7jUqPGnEr3d7teaBmd3qimtFCqBQkatU1qQK7cq2bOD+IEvd2vEyHQudOYpFGuo3Gqm0p4+xVZEuyiqshcMjbjRKcyCDTQg037DYPhV7aKKd42ZGGmZGKnUAHbca7HSxPj8VdqmKxg+HZ63LXepVWOIHlFH9wWUZr4qPMxNFFCT3Bak2C3fwgNJljmjZ3AVVaMCrACi1Wo1oNx6aCwHjDEZCrKsciI5BZmWlaKoC+ioJPqtEMbXRj9u2c75iZlcu37o80dg7+08zYZfMSC87dN9vWQab2GR3VnNSGJ9B/KzUxg8mRVZszm95ZzuQLEcIvDwOskbFHXYj7D2g8wdDbrhuh2CMT2ZGr9liV3wCU0zAJmIVQx6zMdgBXTvqRQWItXTiEQa4lP4Y4puV5ULPHDFLsQ6LlY9qMR7iajv3LvdMGu7CscaAaaxkr70ItO+GuG47pLC7fCMTkZmoVDOOqyilF6wydvX3tR4cFgOvRKreclY2+shU++1WLL4i3BAkP8N93CYggBYjoEPXdmPlPzYk07q2nlqH4b7r0eIIM7t8Ahq7ZiKs+ldyPTU99p5bTHDpGPhf9Jx/rX+xrXXGLqDDdWHIoD6JIyo/nK+20L4UWuKRDtmYe3MLXmUGS4qFrmMKMv0lVXT+YCys+PxMTJ6giErbWBgubDSO+3bh2CBSrIWiKtmHRtlAOork1QnU7rZfvHGLkfAgH5x8kd2nlEcwKDtNbfbjj0lQZby0afGakYAHdVD7NbfCLj1KDcp2n77/CdZ/MORGe+Sy3a7ECcGOJPjxAtRRtVWSp0ptaY36N3Znk1dzmfelTpQdwACgdgFmrGp3mhjlE0xu7yqqCRUUzZQ0ueixqwj+DFAdWrWgAFR0kQt09O+ZF/nGyfw/AczkahhYCxPvd3oDZPvA659NnzH72qqbdHA+CRhWv15HUVqRKdiwOrd9DoBzNey3d0j+UsYgHbzMfEYkllhd1MaP1VroxFQK05DUUrr3WLXjhCMQ1A3G5qeXfbJi95e8zysylckRKA6HzgabjyQaHWz/Og8TLUqcmlOZIooHpJA9dmjIOnpKcHw0YFuuqJ3qPeLKvH7ZrxA4Ovit3+4Bag3bA2XKCp6oA9mn4WSeNMHd2ikUGiQQo4G/VBFe/a3L+zMqkvR9P1l2ccrFTGfLX6C/jZ58Hl0/2e9HtaBfa5/OyPjwGcUNR0a6+22rAuLHu8TooJzsjd3UIYfZbrUWxCvaTORvYGN/hKuiLJFTyqkeqlT76WW4lpdrx9ID3qLZMTxdpphI75iQdth3D87aLq+eGRAes8mnqIYn1AGzMHkXn0MwsNl+8wx4m0N6jdCKqVOoqNdCCPQaWacb4w6WF1N3yllIzMTl1HKqDX0myxBcne+COBM7ch6tST762P4zhl6u0ZaWEFdiVaoFfO2oO/a0+QglePxlWnGLIrM7Ue3EEYVdelmJ5J9p0+ytmqDCVAoFFbEODeFaQgrQk617TzOtmq5cNHN1gKey2sewnHY+kSrrhxWaOikVLfcY/hZJ4rxFpL0+pyxsVQdmU0J9JIrX0dlrvimCL00YhcR9EjysWGZBWiKGBIoKdJqCD1d7QvEMHcysI6zVYkMik5hWubLQsATtWw4iA/PpKsY3LzKRwxirXu4pXWZiYu8uNm9S0cnlQ2r0FpV4EcMCwSyMDnEpTX4oyoSADsSaV+iOy1Xh25Wpx4wl13iSKMg3h6/SSfs6fektNbUPw33xZMRRkNV6BQDyNGepU/GHeNN7TyzYY6Rl4SDf0tDkpm6c0zAkbncAgn2i1qgwoq6QyTPIiw+SKIpyFEFcvWYUJqGYg9lo1wSP98Xf9oP2ta+tH/tS/qW++lsJqbUm3EojubSqU0TrIK0GV9UA9DEp+7bNwxS9DPJHSIHynNWk7VVQKRpyJFSdqnU2bPCPwmt4jjlclViastOcfOvcpoa8hmNsVyuxoBDAxAFAX+DQAbUFM5H7tO+3FzquAkr1bm/T5Szxd6gHtNHHOI1u0TKNI5Qe4BleMeqrKLT+/8R5RZ4xfD2lR4ZZGdmH9lAoGXzS5JJXWhGZhWmxtNMR4VmimEUi55HHUC1yHzt/NO9dhQ8xYcCJk+KR5k5uYbusl/nEaaAnVjsq82P5czpaq9FdrpAqrV3jTKrvTqjbqKNI67k7nmxsAw/CkukWWoLnV27T3dijkLAuIMVLDo0NS2nq5n8LVMd52LwInrPmFX7pGmkb49aeimUe61D4OmEkMDzEIihWRDu7AaO3Yo3Ucz1tgtUfhjh7ppOj0yoAziu9fJWnYaEnuFOdmy/YZIv8A4NuVrcyndhVqvr8vT75fpcRILGUCO+odmX2i0H8IOIMt/GRyoCZTlYitJJBy3sc8aZTuRZE4hnzXmu9Kj+Zj+Ni+xtF4DvzdiHnFV8514yoz89VBNe+tbfuH7tWaNqkUkUVG++4t1YjJUg/NH4238Lx1ZB/zV+0W75JXFF7VOQg+8OYtw4ZpA6yqNKdZMvr6tQfUBYi2HR3fDgFoZGnq79uXpUUDsXnTvNiMeENzNs2NXU+IMR8SUn2SspP81uf4xelJguFC0sB+D/EFjxI5vjqQPTo32A2sWKzRywsrAEMCCO0Ea+63m+SYrLmUkEGoI3BHZZ2TjS89ER1CcvlUP2bV91n5sXIInsILLx2hvhLiLoiUepyMVBr5pK191nGXjCNV1YL3Hc+gbk9w1tNnwtEIovpOY1PedbELhh3mJr2ga+3f32lyapKub/CEnkxkxAmWC9yStRGiOWKvWPRo2UyUOwZmYJ2kFtQAFvhzi2K79IrIxq5qyrUHQADt0pTbtt34xcpUu8pINAjfYbLUmEwIgUSkysauwbqJXWne3Yup7aWTpAc25ma7PbtKaTGApBqVzgXGITdp58wVHnY17wsagU3JqKADUnSzBVp/7UFIuUXN/wBbTl/yxp5xPkiZ+Du8ojSRHMTGzPE0nIHKH6tBRqka0rQ8hWz2MS/z/ne3fQAKAJzH+IyVeHJ64ilPkE+89p1Z58L02a/Kf+Sv3nsjW2EOkaOC2IxiAquY+MGgqBXVuZ2t6Bu6y+NAyZBWFqKlTSjpWrGmbfzR67QLgT9NXf8AaD9rW9A3a/pLe16OrKIX64HUbrxeS2zU5kVHfvYWhCEjCCKEVB0I3B7bKr4c8cvi7SFIguaIppI6A0Kl/i5KhTl6xBU5hrZypYRxMoaNUXWcmsAG4Zd2PZGASHPmsRuVrLnw+Ktd+0NG2m4ImmWELDd41ztUhadVR8aSTmRX1sdK7kdEnDMUtDMZJXGocyMtDt1VQhU000HtsNuPE13iqrs7zk/CsqlgWFQMrDqlN8uU0p3k21XniqIDVZVrzMZI/lqfdbi7MqmgDKCUPUiLnF/B88cZ8UiF5znVnYvNFpsgzBSO/KWGta7hZw7gK/k1F0kr50rKvtLMD7rOI4lA8l2Ycssbn/8ANs9+8KaQRspLGQiiqUZde0ll0Ht9Fugr5GXbX4SRkUnrFq/eDdkzTXu9xxHekYLEAaDrEryG4077cMKuMpAZb1eDEfJDkVbsNGrlXs5nu3tmgEl8mEt8ZlgHWAZWWNjyFSKEcySe7no5wBGFVZWHzSCNPQTb2YlRT8/dwIxP8YpXzhGSTyr0+Xzcg/AgG3O6cCQpqwaQ/ONB7BT31s2pBU2KJAKai051LAUD9OIzZfWRbi+7hLwVVQoCLQAUHO2jgqLNJGO2ZB7xbv8ACRDS/MqivUSgHeLd/g7wuaVg0UTOI5VZjUKopQ0zEgV7hU26Zt8Ar2g46Dm/QysxXJFG3tsFgnglu00XSIS3TAqGBOryEGla7EEeqx6PBnk/9QVyfJISQf1jEDMPmgAduba3RJw/FPPP0oJUFBkBohpGtKgfgRaTHpGrk0ZpcdhPPd4HX9ND7bMUcdIu8qaDmdLUvEeELozyg3aMZZruoyjLQN0YYDLTep9til9wWC73WcQxIlYmBIGpqp0LHrH226L499C4OLL4QPEwf6vRJRrw6qOwsF9pJ+yxCGUUpd4Wf5xGRPrNQn90NYjd7nDEapFGveqAH1Glbcp7xbkp9iKTeZy3sOB+sJtY39oqLHE+Hu11nMj1IjakcdQtaaVPlPr9Ed1lPD7/AHaJTlRY3WoYEUYHnWuos6Y+9YJe9SPbpb9eLmjPmaNSRzKgn2kVt0/4TGihMY2j2iBlYm25i9wcCzPOQQKuqnzszAkjuAVR6a2aeltgwpNJP1r/AHvysREVqFAUUIB5NyWeE3/1a/qx95rKFnDwnj/a1/VD7zWT7ehdoVuOJC730TGNZRHKWyP5LUJ0PdZ/Ph5l6RX8Uj6qMlOkalGKHzeWQe2y/e7hHnf4NPKPxR2nut1eIR/Jp9Uflbds9cbf/wDQk39zi/iN/hsEPhdlaZpJYVkDHWMvRCo8hDRasinXKTQkkkGw3xCP5NPqj8rfvEI/k0+qPyt7bPXCHEfhTW+hOluMYaM9VlldTl5oaAEqeyuh1FLYG44hO10Yf/1yn7QbfPEI/k0+qPyt+8Qj+TT6o/K2bBMudicexj/2jH03uX8KW7rt4RoYzmTDYA3nFizfWYFvfbL4hH8mn1R+Vv3iEfyafVH5W0LXSZxCV98LjyRshu6gOKGkhrQ7jyeY0t1XvwnrKavcISe3N1vUQtR6jbF4hH8mn1R+Vv3iEfyafVH5W9tm3O7+shh/Zwsnd0xcf9xG+23ZD4VZh5USN6yD7tPdbL4hH8mn1R+Vv3iEfyafVH5WQ2mxN1UQxkYQdfuKWkvsd76MAoyNkzGh6Mg70rrSzLdvC60bSMl0iXpCCQHIFQKE6LqTzNhfiEfyafVH5W/eIR/Jp9UflZqoFFCCWuHv67pP7qn8Rv8ADbpi8Mkiu7eLJ1yCR0h0yqF83usH8Qj+TT6o/K37xCP5NPqj8rbtnt0IzeFp2Zz4sozPG/8AaHQxFSB5PPLblffC68sbIbsgDKVqJDpXTzbDPEI/k0+qPyt+8Qj+TT6o/K21PXCx8MUn92T+If8ADbrPhbc/+2X+If8ADYb4hH8mn1R+Vv3iEfyafVH5W3mZxNF78JjSIVMCivMOe0Hze63b/Wq/93X65/w2xeIR/Jp9Uflb94hH8mn1R+VsqesTTdvCcyZqXdTmYt5Z0qAKeT3e+3f/AFsv/dl/iH/DYf4hH8mn1R+Vv3iEfyafVH5W9tm3BHEvEBvkokKBKKFoDXYk12HbYRZu8Qj+TT6o/K37xCP5NPqj8reqZ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http://www.vitrazai.eu/images/photos/vitrazas_kotedzui1.jpg"/>
          <p:cNvPicPr>
            <a:picLocks noChangeAspect="1" noChangeArrowheads="1"/>
          </p:cNvPicPr>
          <p:nvPr/>
        </p:nvPicPr>
        <p:blipFill>
          <a:blip r:embed="rId3" cstate="print"/>
          <a:srcRect/>
          <a:stretch>
            <a:fillRect/>
          </a:stretch>
        </p:blipFill>
        <p:spPr bwMode="auto">
          <a:xfrm rot="5400000">
            <a:off x="5429256" y="3214686"/>
            <a:ext cx="2286015" cy="2714644"/>
          </a:xfrm>
          <a:prstGeom prst="rect">
            <a:avLst/>
          </a:prstGeom>
          <a:noFill/>
        </p:spPr>
      </p:pic>
      <p:pic>
        <p:nvPicPr>
          <p:cNvPr id="19466" name="Picture 10" descr="http://bp3.blogger.com/_IpWJlFXISMk/RzhU_dQo2DI/AAAAAAAAAFg/529tQ3KhPf8/s200/mozaika+3.jpg"/>
          <p:cNvPicPr>
            <a:picLocks noChangeAspect="1" noChangeArrowheads="1"/>
          </p:cNvPicPr>
          <p:nvPr/>
        </p:nvPicPr>
        <p:blipFill>
          <a:blip r:embed="rId4"/>
          <a:srcRect/>
          <a:stretch>
            <a:fillRect/>
          </a:stretch>
        </p:blipFill>
        <p:spPr bwMode="auto">
          <a:xfrm>
            <a:off x="714348" y="428604"/>
            <a:ext cx="2928958" cy="2143140"/>
          </a:xfrm>
          <a:prstGeom prst="rect">
            <a:avLst/>
          </a:prstGeom>
          <a:noFill/>
        </p:spPr>
      </p:pic>
      <p:pic>
        <p:nvPicPr>
          <p:cNvPr id="19468" name="Picture 12" descr="http://www.iris.lt/media/catalog/product/cache/2/image/9df78eab33525d08d6e5fb8d27136e95/p264186_1_Naturalstoneterrainterlock.jpg.jpg"/>
          <p:cNvPicPr>
            <a:picLocks noChangeAspect="1" noChangeArrowheads="1"/>
          </p:cNvPicPr>
          <p:nvPr/>
        </p:nvPicPr>
        <p:blipFill>
          <a:blip r:embed="rId5"/>
          <a:srcRect/>
          <a:stretch>
            <a:fillRect/>
          </a:stretch>
        </p:blipFill>
        <p:spPr bwMode="auto">
          <a:xfrm>
            <a:off x="785786" y="3286124"/>
            <a:ext cx="2643206" cy="2722018"/>
          </a:xfrm>
          <a:prstGeom prst="rect">
            <a:avLst/>
          </a:prstGeom>
          <a:noFill/>
        </p:spPr>
      </p:pic>
      <p:sp>
        <p:nvSpPr>
          <p:cNvPr id="9" name="TextBox 8"/>
          <p:cNvSpPr txBox="1"/>
          <p:nvPr/>
        </p:nvSpPr>
        <p:spPr>
          <a:xfrm>
            <a:off x="1071538" y="2643182"/>
            <a:ext cx="2523448" cy="461665"/>
          </a:xfrm>
          <a:prstGeom prst="rect">
            <a:avLst/>
          </a:prstGeom>
          <a:noFill/>
        </p:spPr>
        <p:txBody>
          <a:bodyPr wrap="none" rtlCol="0">
            <a:spAutoFit/>
          </a:bodyPr>
          <a:lstStyle/>
          <a:p>
            <a:r>
              <a:rPr lang="en-US" sz="2400" dirty="0">
                <a:latin typeface="Times New Roman" pitchFamily="18" charset="0"/>
                <a:cs typeface="Times New Roman" pitchFamily="18" charset="0"/>
              </a:rPr>
              <a:t>Mo</a:t>
            </a:r>
            <a:r>
              <a:rPr lang="lt-LT" sz="2400" dirty="0" err="1">
                <a:latin typeface="Times New Roman" pitchFamily="18" charset="0"/>
                <a:cs typeface="Times New Roman" pitchFamily="18" charset="0"/>
              </a:rPr>
              <a:t>zaika</a:t>
            </a:r>
            <a:r>
              <a:rPr lang="lt-LT" sz="2400" dirty="0">
                <a:latin typeface="Times New Roman" pitchFamily="18" charset="0"/>
                <a:cs typeface="Times New Roman" pitchFamily="18" charset="0"/>
              </a:rPr>
              <a:t> iš medžio</a:t>
            </a:r>
            <a:endParaRPr lang="en-US" sz="2400" dirty="0">
              <a:latin typeface="Times New Roman" pitchFamily="18" charset="0"/>
              <a:cs typeface="Times New Roman" pitchFamily="18" charset="0"/>
            </a:endParaRPr>
          </a:p>
        </p:txBody>
      </p:sp>
      <p:sp>
        <p:nvSpPr>
          <p:cNvPr id="10" name="TextBox 9"/>
          <p:cNvSpPr txBox="1"/>
          <p:nvPr/>
        </p:nvSpPr>
        <p:spPr>
          <a:xfrm>
            <a:off x="857224" y="5929330"/>
            <a:ext cx="2558714" cy="461665"/>
          </a:xfrm>
          <a:prstGeom prst="rect">
            <a:avLst/>
          </a:prstGeom>
          <a:noFill/>
        </p:spPr>
        <p:txBody>
          <a:bodyPr wrap="none" rtlCol="0">
            <a:spAutoFit/>
          </a:bodyPr>
          <a:lstStyle/>
          <a:p>
            <a:r>
              <a:rPr lang="en-US" sz="2400" dirty="0" err="1">
                <a:latin typeface="Times New Roman" pitchFamily="18" charset="0"/>
                <a:cs typeface="Times New Roman" pitchFamily="18" charset="0"/>
              </a:rPr>
              <a:t>Mozaika</a:t>
            </a:r>
            <a:r>
              <a:rPr lang="lt-LT" sz="2400" dirty="0">
                <a:latin typeface="Times New Roman" pitchFamily="18" charset="0"/>
                <a:cs typeface="Times New Roman" pitchFamily="18" charset="0"/>
              </a:rPr>
              <a:t> iš akmens</a:t>
            </a:r>
            <a:endParaRPr lang="en-US" sz="2400" dirty="0">
              <a:latin typeface="Times New Roman" pitchFamily="18" charset="0"/>
              <a:cs typeface="Times New Roman" pitchFamily="18" charset="0"/>
            </a:endParaRPr>
          </a:p>
        </p:txBody>
      </p:sp>
      <p:sp>
        <p:nvSpPr>
          <p:cNvPr id="11" name="TextBox 10"/>
          <p:cNvSpPr txBox="1"/>
          <p:nvPr/>
        </p:nvSpPr>
        <p:spPr>
          <a:xfrm>
            <a:off x="5500694" y="6000768"/>
            <a:ext cx="2302233" cy="461665"/>
          </a:xfrm>
          <a:prstGeom prst="rect">
            <a:avLst/>
          </a:prstGeom>
          <a:noFill/>
        </p:spPr>
        <p:txBody>
          <a:bodyPr wrap="none" rtlCol="0">
            <a:spAutoFit/>
          </a:bodyPr>
          <a:lstStyle/>
          <a:p>
            <a:r>
              <a:rPr lang="lt-LT" sz="2400" dirty="0">
                <a:latin typeface="Times New Roman" pitchFamily="18" charset="0"/>
              </a:rPr>
              <a:t>Mozaika iš stiklo</a:t>
            </a:r>
            <a:endParaRPr lang="en-US" sz="24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356"/>
            <a:ext cx="8358246" cy="1200329"/>
          </a:xfrm>
          <a:prstGeom prst="rect">
            <a:avLst/>
          </a:prstGeom>
          <a:noFill/>
        </p:spPr>
        <p:txBody>
          <a:bodyPr wrap="square" rtlCol="0">
            <a:spAutoFit/>
          </a:bodyPr>
          <a:lstStyle/>
          <a:p>
            <a:pPr algn="just"/>
            <a:r>
              <a:rPr lang="lt-LT" sz="2400" b="1" dirty="0">
                <a:latin typeface="Times New Roman" pitchFamily="18" charset="0"/>
                <a:cs typeface="Times New Roman" pitchFamily="18" charset="0"/>
              </a:rPr>
              <a:t>        Inkrustacija </a:t>
            </a:r>
            <a:r>
              <a:rPr lang="lt-LT" sz="2400" dirty="0">
                <a:latin typeface="Times New Roman" pitchFamily="18" charset="0"/>
                <a:cs typeface="Times New Roman" pitchFamily="18" charset="0"/>
              </a:rPr>
              <a:t>– lot.</a:t>
            </a:r>
            <a:r>
              <a:rPr lang="lt-LT" sz="2400" i="1" dirty="0">
                <a:latin typeface="Times New Roman" pitchFamily="18" charset="0"/>
                <a:cs typeface="Times New Roman" pitchFamily="18" charset="0"/>
              </a:rPr>
              <a:t> </a:t>
            </a:r>
            <a:r>
              <a:rPr lang="lt-LT" sz="2400" i="1" dirty="0" err="1">
                <a:latin typeface="Times New Roman" pitchFamily="18" charset="0"/>
                <a:cs typeface="Times New Roman" pitchFamily="18" charset="0"/>
              </a:rPr>
              <a:t>incrustatio</a:t>
            </a:r>
            <a:r>
              <a:rPr lang="lt-LT" sz="2400" dirty="0">
                <a:latin typeface="Times New Roman" pitchFamily="18" charset="0"/>
                <a:cs typeface="Times New Roman" pitchFamily="18" charset="0"/>
              </a:rPr>
              <a:t> – aptepimas. Tai taikomosios dekoratyvinės </a:t>
            </a:r>
            <a:r>
              <a:rPr lang="lt-LT" sz="2400" dirty="0" err="1">
                <a:latin typeface="Times New Roman" pitchFamily="18" charset="0"/>
                <a:cs typeface="Times New Roman" pitchFamily="18" charset="0"/>
              </a:rPr>
              <a:t>da</a:t>
            </a:r>
            <a:r>
              <a:rPr lang="en-US" sz="2400" dirty="0" err="1">
                <a:latin typeface="Times New Roman" pitchFamily="18" charset="0"/>
                <a:cs typeface="Times New Roman" pitchFamily="18" charset="0"/>
              </a:rPr>
              <a:t>i</a:t>
            </a:r>
            <a:r>
              <a:rPr lang="lt-LT" sz="2400" dirty="0">
                <a:latin typeface="Times New Roman" pitchFamily="18" charset="0"/>
                <a:cs typeface="Times New Roman" pitchFamily="18" charset="0"/>
              </a:rPr>
              <a:t>lės dirbinių puošybos technika – vienos medžiagos įterpimas į kitą medžiagos paviršių.</a:t>
            </a:r>
            <a:endParaRPr lang="en-US" sz="2400" i="1" dirty="0">
              <a:latin typeface="Times New Roman" pitchFamily="18" charset="0"/>
              <a:cs typeface="Times New Roman" pitchFamily="18" charset="0"/>
            </a:endParaRPr>
          </a:p>
        </p:txBody>
      </p:sp>
      <p:sp>
        <p:nvSpPr>
          <p:cNvPr id="5" name="TextBox 4"/>
          <p:cNvSpPr txBox="1"/>
          <p:nvPr/>
        </p:nvSpPr>
        <p:spPr>
          <a:xfrm>
            <a:off x="214282" y="5429264"/>
            <a:ext cx="8501122" cy="1200329"/>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Inkrustacija taikyta jau senovės Egipte ir Art. Rytuose, antikos laikais, plito viduramžiais, ištobulinta renesanso ir baroko laikotarpiais.</a:t>
            </a:r>
            <a:endParaRPr lang="en-US" sz="2400" dirty="0">
              <a:latin typeface="Times New Roman" pitchFamily="18" charset="0"/>
              <a:cs typeface="Times New Roman" pitchFamily="18" charset="0"/>
            </a:endParaRPr>
          </a:p>
        </p:txBody>
      </p:sp>
      <p:sp>
        <p:nvSpPr>
          <p:cNvPr id="6" name="TextBox 5"/>
          <p:cNvSpPr txBox="1"/>
          <p:nvPr/>
        </p:nvSpPr>
        <p:spPr>
          <a:xfrm>
            <a:off x="2500298" y="0"/>
            <a:ext cx="3859326" cy="707886"/>
          </a:xfrm>
          <a:prstGeom prst="rect">
            <a:avLst/>
          </a:prstGeom>
          <a:noFill/>
        </p:spPr>
        <p:txBody>
          <a:bodyPr wrap="none" rtlCol="0">
            <a:spAutoFit/>
          </a:bodyPr>
          <a:lstStyle/>
          <a:p>
            <a:r>
              <a:rPr lang="lt-LT" sz="4000" b="1" i="1" dirty="0">
                <a:solidFill>
                  <a:schemeClr val="accent2">
                    <a:lumMod val="50000"/>
                  </a:schemeClr>
                </a:solidFill>
                <a:latin typeface="Times New Roman" pitchFamily="18" charset="0"/>
                <a:cs typeface="Times New Roman" pitchFamily="18" charset="0"/>
              </a:rPr>
              <a:t>INKRUSTACIJA</a:t>
            </a:r>
            <a:endParaRPr lang="en-US" sz="4000" b="1" i="1" dirty="0">
              <a:solidFill>
                <a:schemeClr val="accent2">
                  <a:lumMod val="50000"/>
                </a:schemeClr>
              </a:solidFill>
              <a:latin typeface="Times New Roman" pitchFamily="18" charset="0"/>
              <a:cs typeface="Times New Roman" pitchFamily="18" charset="0"/>
            </a:endParaRPr>
          </a:p>
        </p:txBody>
      </p:sp>
      <p:pic>
        <p:nvPicPr>
          <p:cNvPr id="18434" name="Picture 2" descr="http://beta.yaleservices.rwcms.cz/sites/beta.yaleservices.rwcms.cz/files/styles/large/public/product-images/no.0088.jpg"/>
          <p:cNvPicPr>
            <a:picLocks noChangeAspect="1" noChangeArrowheads="1"/>
          </p:cNvPicPr>
          <p:nvPr/>
        </p:nvPicPr>
        <p:blipFill>
          <a:blip r:embed="rId2"/>
          <a:srcRect l="10039" r="13878"/>
          <a:stretch>
            <a:fillRect/>
          </a:stretch>
        </p:blipFill>
        <p:spPr bwMode="auto">
          <a:xfrm>
            <a:off x="2071670" y="2071678"/>
            <a:ext cx="5143536" cy="31449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85728"/>
            <a:ext cx="7786742" cy="1938992"/>
          </a:xfrm>
          <a:prstGeom prst="rect">
            <a:avLst/>
          </a:prstGeom>
          <a:noFill/>
        </p:spPr>
        <p:txBody>
          <a:bodyPr wrap="square" rtlCol="0">
            <a:spAutoFit/>
          </a:bodyPr>
          <a:lstStyle/>
          <a:p>
            <a:r>
              <a:rPr lang="lt-LT" sz="2400" dirty="0">
                <a:latin typeface="Times New Roman" pitchFamily="18" charset="0"/>
                <a:cs typeface="Times New Roman" pitchFamily="18" charset="0"/>
              </a:rPr>
              <a:t>           Į išskobtą, įrėžtą metalą, medį, dramblio kaulą, stiklą ar kitą pagrindą įlydoma, įklijuojama arba įspaudžiama metalo, medžio, spalvoto stiklo, perlamutro, brangakmenių gabalėliai, plokštelės, vielelės. Taip formuojamas kontrastingų medžiagų ornamentas, figūrinės bei </a:t>
            </a:r>
            <a:r>
              <a:rPr lang="lt-LT" sz="2400" dirty="0" err="1">
                <a:latin typeface="Times New Roman" pitchFamily="18" charset="0"/>
                <a:cs typeface="Times New Roman" pitchFamily="18" charset="0"/>
              </a:rPr>
              <a:t>peizažinės</a:t>
            </a:r>
            <a:r>
              <a:rPr lang="lt-LT" sz="2400" dirty="0">
                <a:latin typeface="Times New Roman" pitchFamily="18" charset="0"/>
                <a:cs typeface="Times New Roman" pitchFamily="18" charset="0"/>
              </a:rPr>
              <a:t> kompozicijos.</a:t>
            </a:r>
            <a:endParaRPr lang="en-US" sz="2400" dirty="0">
              <a:latin typeface="Times New Roman" pitchFamily="18" charset="0"/>
              <a:cs typeface="Times New Roman" pitchFamily="18" charset="0"/>
            </a:endParaRPr>
          </a:p>
        </p:txBody>
      </p:sp>
      <p:pic>
        <p:nvPicPr>
          <p:cNvPr id="17410" name="Picture 2" descr="http://bagismebel.ru/content/goods_images/object780/object780_2357.jpg"/>
          <p:cNvPicPr>
            <a:picLocks noChangeAspect="1" noChangeArrowheads="1"/>
          </p:cNvPicPr>
          <p:nvPr/>
        </p:nvPicPr>
        <p:blipFill>
          <a:blip r:embed="rId2"/>
          <a:srcRect l="14038" t="6790" r="13498" b="45264"/>
          <a:stretch>
            <a:fillRect/>
          </a:stretch>
        </p:blipFill>
        <p:spPr bwMode="auto">
          <a:xfrm>
            <a:off x="714348" y="2571744"/>
            <a:ext cx="3417579" cy="1405230"/>
          </a:xfrm>
          <a:prstGeom prst="rect">
            <a:avLst/>
          </a:prstGeom>
          <a:noFill/>
        </p:spPr>
      </p:pic>
      <p:pic>
        <p:nvPicPr>
          <p:cNvPr id="17412" name="Picture 4" descr="http://bagismebel.ru/content/goods_images/object780/object780_2363.jpg"/>
          <p:cNvPicPr>
            <a:picLocks noChangeAspect="1" noChangeArrowheads="1"/>
          </p:cNvPicPr>
          <p:nvPr/>
        </p:nvPicPr>
        <p:blipFill>
          <a:blip r:embed="rId3"/>
          <a:srcRect l="5039" t="6276" r="5543" b="24407"/>
          <a:stretch>
            <a:fillRect/>
          </a:stretch>
        </p:blipFill>
        <p:spPr bwMode="auto">
          <a:xfrm>
            <a:off x="2285984" y="4357694"/>
            <a:ext cx="3011138" cy="1686946"/>
          </a:xfrm>
          <a:prstGeom prst="rect">
            <a:avLst/>
          </a:prstGeom>
          <a:noFill/>
        </p:spPr>
      </p:pic>
      <p:pic>
        <p:nvPicPr>
          <p:cNvPr id="17414" name="Picture 6" descr="http://www.furthof-antikmoebel.de/components/com_virtuemart/shop_image/product/DSC_0003.JPG4e0499c36d447.JPG"/>
          <p:cNvPicPr>
            <a:picLocks noChangeAspect="1" noChangeArrowheads="1"/>
          </p:cNvPicPr>
          <p:nvPr/>
        </p:nvPicPr>
        <p:blipFill>
          <a:blip r:embed="rId4" cstate="print"/>
          <a:srcRect/>
          <a:stretch>
            <a:fillRect/>
          </a:stretch>
        </p:blipFill>
        <p:spPr bwMode="auto">
          <a:xfrm>
            <a:off x="6072198" y="2643182"/>
            <a:ext cx="2260298" cy="34246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40" y="214290"/>
            <a:ext cx="2911759" cy="707886"/>
          </a:xfrm>
          <a:prstGeom prst="rect">
            <a:avLst/>
          </a:prstGeom>
          <a:noFill/>
        </p:spPr>
        <p:txBody>
          <a:bodyPr wrap="none" rtlCol="0">
            <a:spAutoFit/>
          </a:bodyPr>
          <a:lstStyle/>
          <a:p>
            <a:r>
              <a:rPr lang="lt-LT" sz="4000" b="1" i="1" dirty="0">
                <a:solidFill>
                  <a:schemeClr val="accent2">
                    <a:lumMod val="50000"/>
                  </a:schemeClr>
                </a:solidFill>
                <a:latin typeface="Times New Roman" pitchFamily="18" charset="0"/>
                <a:cs typeface="Times New Roman" pitchFamily="18" charset="0"/>
              </a:rPr>
              <a:t>INTARSIJA</a:t>
            </a:r>
            <a:endParaRPr lang="en-US" sz="4000" b="1" i="1" dirty="0">
              <a:solidFill>
                <a:schemeClr val="accent2">
                  <a:lumMod val="50000"/>
                </a:schemeClr>
              </a:solidFill>
              <a:latin typeface="Times New Roman" pitchFamily="18" charset="0"/>
              <a:cs typeface="Times New Roman" pitchFamily="18" charset="0"/>
            </a:endParaRPr>
          </a:p>
        </p:txBody>
      </p:sp>
      <p:sp>
        <p:nvSpPr>
          <p:cNvPr id="3" name="TextBox 2"/>
          <p:cNvSpPr txBox="1"/>
          <p:nvPr/>
        </p:nvSpPr>
        <p:spPr>
          <a:xfrm>
            <a:off x="571472" y="928670"/>
            <a:ext cx="8072494" cy="830997"/>
          </a:xfrm>
          <a:prstGeom prst="rect">
            <a:avLst/>
          </a:prstGeom>
          <a:noFill/>
        </p:spPr>
        <p:txBody>
          <a:bodyPr wrap="square" rtlCol="0">
            <a:spAutoFit/>
          </a:bodyPr>
          <a:lstStyle/>
          <a:p>
            <a:r>
              <a:rPr lang="lt-LT" sz="2400" b="1" dirty="0">
                <a:latin typeface="Times New Roman" pitchFamily="18" charset="0"/>
                <a:cs typeface="Times New Roman" pitchFamily="18" charset="0"/>
              </a:rPr>
              <a:t>        </a:t>
            </a:r>
            <a:r>
              <a:rPr lang="lt-LT" sz="2400" b="1" dirty="0" err="1">
                <a:latin typeface="Times New Roman" pitchFamily="18" charset="0"/>
                <a:cs typeface="Times New Roman" pitchFamily="18" charset="0"/>
              </a:rPr>
              <a:t>Intarsija</a:t>
            </a:r>
            <a:r>
              <a:rPr lang="lt-LT" sz="2400" b="1" dirty="0">
                <a:latin typeface="Times New Roman" pitchFamily="18" charset="0"/>
                <a:cs typeface="Times New Roman" pitchFamily="18" charset="0"/>
              </a:rPr>
              <a:t> </a:t>
            </a:r>
            <a:r>
              <a:rPr lang="lt-LT" sz="2400" dirty="0">
                <a:latin typeface="Times New Roman" pitchFamily="18" charset="0"/>
                <a:cs typeface="Times New Roman" pitchFamily="18" charset="0"/>
              </a:rPr>
              <a:t>– (it. </a:t>
            </a:r>
            <a:r>
              <a:rPr lang="lt-LT" sz="2400" dirty="0" err="1">
                <a:latin typeface="Times New Roman" pitchFamily="18" charset="0"/>
                <a:cs typeface="Times New Roman" pitchFamily="18" charset="0"/>
              </a:rPr>
              <a:t>intarsio</a:t>
            </a:r>
            <a:r>
              <a:rPr lang="lt-LT" sz="2400" dirty="0">
                <a:latin typeface="Times New Roman" pitchFamily="18" charset="0"/>
                <a:cs typeface="Times New Roman" pitchFamily="18" charset="0"/>
              </a:rPr>
              <a:t>) medžio dirbinių (dažniausiai baldų) dekoravimo technika,  inkrustacijos atmaina.</a:t>
            </a:r>
            <a:endParaRPr lang="en-US" sz="2400" dirty="0">
              <a:latin typeface="Times New Roman" pitchFamily="18" charset="0"/>
              <a:cs typeface="Times New Roman" pitchFamily="18" charset="0"/>
            </a:endParaRPr>
          </a:p>
        </p:txBody>
      </p:sp>
      <p:sp>
        <p:nvSpPr>
          <p:cNvPr id="4" name="TextBox 3"/>
          <p:cNvSpPr txBox="1"/>
          <p:nvPr/>
        </p:nvSpPr>
        <p:spPr>
          <a:xfrm>
            <a:off x="857224" y="4857760"/>
            <a:ext cx="7286676" cy="1569660"/>
          </a:xfrm>
          <a:prstGeom prst="rect">
            <a:avLst/>
          </a:prstGeom>
          <a:noFill/>
        </p:spPr>
        <p:txBody>
          <a:bodyPr wrap="square" rtlCol="0">
            <a:spAutoFit/>
          </a:bodyPr>
          <a:lstStyle/>
          <a:p>
            <a:pPr algn="just"/>
            <a:r>
              <a:rPr lang="lt-LT" sz="2400" dirty="0">
                <a:latin typeface="Times New Roman" pitchFamily="18" charset="0"/>
                <a:cs typeface="Times New Roman" pitchFamily="18" charset="0"/>
              </a:rPr>
              <a:t>         Į išskaptuotą medžio paviršių įterpiami kitos rūšies, spalvos ir tekstūros medienos gabalėliai, plokštelės. Kuriamos augalinių, geometrinių motyvų </a:t>
            </a:r>
            <a:r>
              <a:rPr lang="lt-LT" sz="2400" dirty="0" err="1">
                <a:latin typeface="Times New Roman" pitchFamily="18" charset="0"/>
                <a:cs typeface="Times New Roman" pitchFamily="18" charset="0"/>
              </a:rPr>
              <a:t>ornamentinės</a:t>
            </a:r>
            <a:r>
              <a:rPr lang="lt-LT" sz="2400" dirty="0">
                <a:latin typeface="Times New Roman" pitchFamily="18" charset="0"/>
                <a:cs typeface="Times New Roman" pitchFamily="18" charset="0"/>
              </a:rPr>
              <a:t> ir sudėtingos figūrinės, </a:t>
            </a:r>
            <a:r>
              <a:rPr lang="lt-LT" sz="2400" dirty="0" err="1">
                <a:latin typeface="Times New Roman" pitchFamily="18" charset="0"/>
                <a:cs typeface="Times New Roman" pitchFamily="18" charset="0"/>
              </a:rPr>
              <a:t>peizažinės</a:t>
            </a:r>
            <a:r>
              <a:rPr lang="lt-LT" sz="2400" dirty="0">
                <a:latin typeface="Times New Roman" pitchFamily="18" charset="0"/>
                <a:cs typeface="Times New Roman" pitchFamily="18" charset="0"/>
              </a:rPr>
              <a:t> kompozicijos.</a:t>
            </a:r>
            <a:endParaRPr lang="en-US" sz="2400" dirty="0">
              <a:latin typeface="Times New Roman" pitchFamily="18" charset="0"/>
              <a:cs typeface="Times New Roman" pitchFamily="18" charset="0"/>
            </a:endParaRPr>
          </a:p>
        </p:txBody>
      </p:sp>
      <p:pic>
        <p:nvPicPr>
          <p:cNvPr id="16386" name="Picture 2" descr="http://v1.valdovurumai.lt/Bylos/Iliustracijos/Naujienos/20110711_VR-325_lg.jpg"/>
          <p:cNvPicPr>
            <a:picLocks noChangeAspect="1" noChangeArrowheads="1"/>
          </p:cNvPicPr>
          <p:nvPr/>
        </p:nvPicPr>
        <p:blipFill>
          <a:blip r:embed="rId2"/>
          <a:srcRect/>
          <a:stretch>
            <a:fillRect/>
          </a:stretch>
        </p:blipFill>
        <p:spPr bwMode="auto">
          <a:xfrm>
            <a:off x="4714876" y="2071678"/>
            <a:ext cx="3214710" cy="2510311"/>
          </a:xfrm>
          <a:prstGeom prst="rect">
            <a:avLst/>
          </a:prstGeom>
          <a:noFill/>
        </p:spPr>
      </p:pic>
      <p:pic>
        <p:nvPicPr>
          <p:cNvPr id="16388" name="Picture 4" descr="http://img.zl.lv/infopage/photos/intarsija-sia-84825_intarsija10_300x225.jpg"/>
          <p:cNvPicPr>
            <a:picLocks noChangeAspect="1" noChangeArrowheads="1"/>
          </p:cNvPicPr>
          <p:nvPr/>
        </p:nvPicPr>
        <p:blipFill>
          <a:blip r:embed="rId3"/>
          <a:srcRect/>
          <a:stretch>
            <a:fillRect/>
          </a:stretch>
        </p:blipFill>
        <p:spPr bwMode="auto">
          <a:xfrm>
            <a:off x="1142976" y="2000240"/>
            <a:ext cx="3143252" cy="2357439"/>
          </a:xfrm>
          <a:prstGeom prst="rect">
            <a:avLst/>
          </a:prstGeom>
          <a:noFill/>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1672</Words>
  <Application>Microsoft Office PowerPoint</Application>
  <PresentationFormat>Demonstracija ekrane (4:3)</PresentationFormat>
  <Paragraphs>130</Paragraphs>
  <Slides>39</Slides>
  <Notes>0</Notes>
  <HiddenSlides>0</HiddenSlides>
  <MMClips>0</MMClips>
  <ScaleCrop>false</ScaleCrop>
  <HeadingPairs>
    <vt:vector size="4" baseType="variant">
      <vt:variant>
        <vt:lpstr>Tema</vt:lpstr>
      </vt:variant>
      <vt:variant>
        <vt:i4>1</vt:i4>
      </vt:variant>
      <vt:variant>
        <vt:lpstr>Skaidrių pavadinimai</vt:lpstr>
      </vt:variant>
      <vt:variant>
        <vt:i4>39</vt:i4>
      </vt:variant>
    </vt:vector>
  </HeadingPairs>
  <TitlesOfParts>
    <vt:vector size="40" baseType="lpstr">
      <vt:lpstr>Office tema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mano</dc:creator>
  <cp:lastModifiedBy>komp_10</cp:lastModifiedBy>
  <cp:revision>83</cp:revision>
  <dcterms:created xsi:type="dcterms:W3CDTF">2013-04-02T10:05:17Z</dcterms:created>
  <dcterms:modified xsi:type="dcterms:W3CDTF">2022-01-04T09:16:34Z</dcterms:modified>
</cp:coreProperties>
</file>