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59" r:id="rId4"/>
    <p:sldId id="260" r:id="rId5"/>
    <p:sldId id="261" r:id="rId6"/>
    <p:sldId id="262" r:id="rId7"/>
    <p:sldId id="263" r:id="rId8"/>
    <p:sldId id="286" r:id="rId9"/>
    <p:sldId id="293" r:id="rId10"/>
    <p:sldId id="264" r:id="rId11"/>
    <p:sldId id="265" r:id="rId12"/>
    <p:sldId id="266" r:id="rId13"/>
    <p:sldId id="272" r:id="rId14"/>
    <p:sldId id="287" r:id="rId15"/>
    <p:sldId id="294" r:id="rId16"/>
    <p:sldId id="268" r:id="rId17"/>
    <p:sldId id="269" r:id="rId18"/>
    <p:sldId id="270" r:id="rId19"/>
    <p:sldId id="288" r:id="rId20"/>
    <p:sldId id="271" r:id="rId21"/>
    <p:sldId id="273" r:id="rId22"/>
    <p:sldId id="274" r:id="rId23"/>
    <p:sldId id="275" r:id="rId24"/>
    <p:sldId id="276" r:id="rId25"/>
    <p:sldId id="277" r:id="rId26"/>
    <p:sldId id="278" r:id="rId27"/>
    <p:sldId id="279" r:id="rId28"/>
    <p:sldId id="290" r:id="rId29"/>
    <p:sldId id="280" r:id="rId30"/>
    <p:sldId id="281" r:id="rId31"/>
    <p:sldId id="282" r:id="rId32"/>
    <p:sldId id="283" r:id="rId33"/>
    <p:sldId id="291" r:id="rId34"/>
    <p:sldId id="292" r:id="rId35"/>
    <p:sldId id="285"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BED"/>
    <a:srgbClr val="FABC60"/>
    <a:srgbClr val="3F3FFF"/>
    <a:srgbClr val="C20702"/>
    <a:srgbClr val="FD615D"/>
    <a:srgbClr val="54A0DE"/>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F6F949-F494-40F5-9C75-D7D1C9EC9B7B}" v="81" dt="2021-06-15T22:39:43.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1" d="100"/>
          <a:sy n="91" d="100"/>
        </p:scale>
        <p:origin x="-12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ntaras Gruodis" userId="S::gintaras.gruodis@vidiskiugimnazija.lt::039b26e4-110a-45f9-8ab8-edbdd96d0e78" providerId="AD" clId="Web-{40F6F949-F494-40F5-9C75-D7D1C9EC9B7B}"/>
    <pc:docChg chg="modSld">
      <pc:chgData name="Gintaras Gruodis" userId="S::gintaras.gruodis@vidiskiugimnazija.lt::039b26e4-110a-45f9-8ab8-edbdd96d0e78" providerId="AD" clId="Web-{40F6F949-F494-40F5-9C75-D7D1C9EC9B7B}" dt="2021-06-15T22:39:33.092" v="55"/>
      <pc:docMkLst>
        <pc:docMk/>
      </pc:docMkLst>
      <pc:sldChg chg="modSp">
        <pc:chgData name="Gintaras Gruodis" userId="S::gintaras.gruodis@vidiskiugimnazija.lt::039b26e4-110a-45f9-8ab8-edbdd96d0e78" providerId="AD" clId="Web-{40F6F949-F494-40F5-9C75-D7D1C9EC9B7B}" dt="2021-06-15T22:39:33.092" v="55"/>
        <pc:sldMkLst>
          <pc:docMk/>
          <pc:sldMk cId="160867476" sldId="286"/>
        </pc:sldMkLst>
        <pc:graphicFrameChg chg="mod modGraphic">
          <ac:chgData name="Gintaras Gruodis" userId="S::gintaras.gruodis@vidiskiugimnazija.lt::039b26e4-110a-45f9-8ab8-edbdd96d0e78" providerId="AD" clId="Web-{40F6F949-F494-40F5-9C75-D7D1C9EC9B7B}" dt="2021-06-15T22:39:33.092" v="55"/>
          <ac:graphicFrameMkLst>
            <pc:docMk/>
            <pc:sldMk cId="160867476" sldId="286"/>
            <ac:graphicFrameMk id="7" creationId="{ED3F34D2-726F-4578-80CD-F587D1EA4A73}"/>
          </ac:graphicFrameMkLst>
        </pc:graphicFrameChg>
      </pc:sldChg>
      <pc:sldChg chg="modSp">
        <pc:chgData name="Gintaras Gruodis" userId="S::gintaras.gruodis@vidiskiugimnazija.lt::039b26e4-110a-45f9-8ab8-edbdd96d0e78" providerId="AD" clId="Web-{40F6F949-F494-40F5-9C75-D7D1C9EC9B7B}" dt="2021-06-15T22:39:20.529" v="49"/>
        <pc:sldMkLst>
          <pc:docMk/>
          <pc:sldMk cId="3766126685" sldId="287"/>
        </pc:sldMkLst>
        <pc:graphicFrameChg chg="mod modGraphic">
          <ac:chgData name="Gintaras Gruodis" userId="S::gintaras.gruodis@vidiskiugimnazija.lt::039b26e4-110a-45f9-8ab8-edbdd96d0e78" providerId="AD" clId="Web-{40F6F949-F494-40F5-9C75-D7D1C9EC9B7B}" dt="2021-06-15T22:39:20.529" v="49"/>
          <ac:graphicFrameMkLst>
            <pc:docMk/>
            <pc:sldMk cId="3766126685" sldId="287"/>
            <ac:graphicFrameMk id="6" creationId="{BAAB9094-80B7-406A-A006-1935AA36FFD3}"/>
          </ac:graphicFrameMkLst>
        </pc:graphicFrameChg>
      </pc:sldChg>
      <pc:sldChg chg="modSp">
        <pc:chgData name="Gintaras Gruodis" userId="S::gintaras.gruodis@vidiskiugimnazija.lt::039b26e4-110a-45f9-8ab8-edbdd96d0e78" providerId="AD" clId="Web-{40F6F949-F494-40F5-9C75-D7D1C9EC9B7B}" dt="2021-06-15T22:39:09.669" v="39"/>
        <pc:sldMkLst>
          <pc:docMk/>
          <pc:sldMk cId="572553763" sldId="288"/>
        </pc:sldMkLst>
        <pc:graphicFrameChg chg="mod modGraphic">
          <ac:chgData name="Gintaras Gruodis" userId="S::gintaras.gruodis@vidiskiugimnazija.lt::039b26e4-110a-45f9-8ab8-edbdd96d0e78" providerId="AD" clId="Web-{40F6F949-F494-40F5-9C75-D7D1C9EC9B7B}" dt="2021-06-15T22:39:09.669" v="39"/>
          <ac:graphicFrameMkLst>
            <pc:docMk/>
            <pc:sldMk cId="572553763" sldId="288"/>
            <ac:graphicFrameMk id="6" creationId="{EDFD707A-23F1-4605-B514-07DF844C50D5}"/>
          </ac:graphicFrameMkLst>
        </pc:graphicFrameChg>
      </pc:sldChg>
      <pc:sldChg chg="modSp">
        <pc:chgData name="Gintaras Gruodis" userId="S::gintaras.gruodis@vidiskiugimnazija.lt::039b26e4-110a-45f9-8ab8-edbdd96d0e78" providerId="AD" clId="Web-{40F6F949-F494-40F5-9C75-D7D1C9EC9B7B}" dt="2021-06-15T22:38:16.259" v="25"/>
        <pc:sldMkLst>
          <pc:docMk/>
          <pc:sldMk cId="2718490756" sldId="290"/>
        </pc:sldMkLst>
        <pc:graphicFrameChg chg="mod modGraphic">
          <ac:chgData name="Gintaras Gruodis" userId="S::gintaras.gruodis@vidiskiugimnazija.lt::039b26e4-110a-45f9-8ab8-edbdd96d0e78" providerId="AD" clId="Web-{40F6F949-F494-40F5-9C75-D7D1C9EC9B7B}" dt="2021-06-15T22:38:16.259" v="25"/>
          <ac:graphicFrameMkLst>
            <pc:docMk/>
            <pc:sldMk cId="2718490756" sldId="290"/>
            <ac:graphicFrameMk id="6" creationId="{EAF27E1D-0BC7-4E0F-9A4F-2658E4D5BD43}"/>
          </ac:graphicFrameMkLst>
        </pc:graphicFrameChg>
      </pc:sldChg>
      <pc:sldChg chg="modSp">
        <pc:chgData name="Gintaras Gruodis" userId="S::gintaras.gruodis@vidiskiugimnazija.lt::039b26e4-110a-45f9-8ab8-edbdd96d0e78" providerId="AD" clId="Web-{40F6F949-F494-40F5-9C75-D7D1C9EC9B7B}" dt="2021-06-15T22:36:01.283" v="11"/>
        <pc:sldMkLst>
          <pc:docMk/>
          <pc:sldMk cId="3664476197" sldId="291"/>
        </pc:sldMkLst>
        <pc:graphicFrameChg chg="mod modGraphic">
          <ac:chgData name="Gintaras Gruodis" userId="S::gintaras.gruodis@vidiskiugimnazija.lt::039b26e4-110a-45f9-8ab8-edbdd96d0e78" providerId="AD" clId="Web-{40F6F949-F494-40F5-9C75-D7D1C9EC9B7B}" dt="2021-06-15T22:36:01.283" v="11"/>
          <ac:graphicFrameMkLst>
            <pc:docMk/>
            <pc:sldMk cId="3664476197" sldId="291"/>
            <ac:graphicFrameMk id="8" creationId="{BC70AD2E-83D9-4E14-8EFB-DF3FD78A6BE4}"/>
          </ac:graphicFrameMkLst>
        </pc:graphicFrameChg>
      </pc:sldChg>
    </pc:docChg>
  </pc:docChgLst>
</pc:chgInfo>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Vidurkis</a:t>
            </a:r>
          </a:p>
        </c:rich>
      </c:tx>
      <c:layout/>
      <c:overlay val="0"/>
      <c:spPr>
        <a:noFill/>
        <a:ln>
          <a:noFill/>
        </a:ln>
        <a:effectLst/>
      </c:spPr>
    </c:title>
    <c:autoTitleDeleted val="0"/>
    <c:plotArea>
      <c:layout>
        <c:manualLayout>
          <c:layoutTarget val="inner"/>
          <c:xMode val="edge"/>
          <c:yMode val="edge"/>
          <c:x val="6.5273552833187504E-2"/>
          <c:y val="0.13100841370838656"/>
          <c:w val="0.93472650098425192"/>
          <c:h val="0.76893579177314275"/>
        </c:manualLayout>
      </c:layout>
      <c:barChart>
        <c:barDir val="col"/>
        <c:grouping val="clustered"/>
        <c:varyColors val="0"/>
        <c:ser>
          <c:idx val="0"/>
          <c:order val="0"/>
          <c:tx>
            <c:strRef>
              <c:f>Sheet1!$B$1</c:f>
              <c:strCache>
                <c:ptCount val="1"/>
                <c:pt idx="0">
                  <c:v>Vidurkis</c:v>
                </c:pt>
              </c:strCache>
            </c:strRef>
          </c:tx>
          <c:spPr>
            <a:solidFill>
              <a:schemeClr val="accent4">
                <a:lumMod val="60000"/>
                <a:lumOff val="40000"/>
              </a:schemeClr>
            </a:solidFill>
            <a:ln>
              <a:noFill/>
            </a:ln>
            <a:effectLst>
              <a:innerShdw blurRad="63500" dist="50800" dir="18900000">
                <a:prstClr val="black">
                  <a:alpha val="50000"/>
                </a:prstClr>
              </a:innerShdw>
            </a:effectLst>
          </c:spPr>
          <c:invertIfNegative val="0"/>
          <c:cat>
            <c:strRef>
              <c:f>Sheet1!$A$2:$A$6</c:f>
              <c:strCache>
                <c:ptCount val="5"/>
                <c:pt idx="0">
                  <c:v>5</c:v>
                </c:pt>
                <c:pt idx="1">
                  <c:v>6</c:v>
                </c:pt>
                <c:pt idx="2">
                  <c:v>7</c:v>
                </c:pt>
                <c:pt idx="3">
                  <c:v>III g.</c:v>
                </c:pt>
                <c:pt idx="4">
                  <c:v>IV g.</c:v>
                </c:pt>
              </c:strCache>
            </c:strRef>
          </c:cat>
          <c:val>
            <c:numRef>
              <c:f>Sheet1!$B$2:$B$6</c:f>
              <c:numCache>
                <c:formatCode>General</c:formatCode>
                <c:ptCount val="5"/>
                <c:pt idx="0">
                  <c:v>16.8</c:v>
                </c:pt>
                <c:pt idx="1">
                  <c:v>16.3</c:v>
                </c:pt>
                <c:pt idx="2">
                  <c:v>15.6</c:v>
                </c:pt>
                <c:pt idx="3">
                  <c:v>12.9</c:v>
                </c:pt>
                <c:pt idx="4">
                  <c:v>10</c:v>
                </c:pt>
              </c:numCache>
            </c:numRef>
          </c:val>
          <c:extLst xmlns:c16r2="http://schemas.microsoft.com/office/drawing/2015/06/chart">
            <c:ext xmlns:c16="http://schemas.microsoft.com/office/drawing/2014/chart" uri="{C3380CC4-5D6E-409C-BE32-E72D297353CC}">
              <c16:uniqueId val="{00000000-7F83-4630-9E00-72D3367AE42E}"/>
            </c:ext>
          </c:extLst>
        </c:ser>
        <c:dLbls>
          <c:showLegendKey val="0"/>
          <c:showVal val="0"/>
          <c:showCatName val="0"/>
          <c:showSerName val="0"/>
          <c:showPercent val="0"/>
          <c:showBubbleSize val="0"/>
        </c:dLbls>
        <c:gapWidth val="219"/>
        <c:overlap val="-27"/>
        <c:axId val="24091648"/>
        <c:axId val="24097536"/>
      </c:barChart>
      <c:catAx>
        <c:axId val="2409164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24097536"/>
        <c:crosses val="autoZero"/>
        <c:auto val="1"/>
        <c:lblAlgn val="ctr"/>
        <c:lblOffset val="100"/>
        <c:noMultiLvlLbl val="0"/>
      </c:catAx>
      <c:valAx>
        <c:axId val="24097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2409164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t-L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Vidurkis</a:t>
            </a:r>
          </a:p>
        </c:rich>
      </c:tx>
      <c:layout/>
      <c:overlay val="0"/>
      <c:spPr>
        <a:noFill/>
        <a:ln>
          <a:noFill/>
        </a:ln>
        <a:effectLst/>
      </c:spPr>
    </c:title>
    <c:autoTitleDeleted val="0"/>
    <c:plotArea>
      <c:layout/>
      <c:barChart>
        <c:barDir val="col"/>
        <c:grouping val="clustered"/>
        <c:varyColors val="0"/>
        <c:ser>
          <c:idx val="0"/>
          <c:order val="0"/>
          <c:tx>
            <c:strRef>
              <c:f>Sheet1!$B$1</c:f>
              <c:strCache>
                <c:ptCount val="1"/>
                <c:pt idx="0">
                  <c:v>Vidurkis</c:v>
                </c:pt>
              </c:strCache>
            </c:strRef>
          </c:tx>
          <c:spPr>
            <a:solidFill>
              <a:schemeClr val="accent5">
                <a:lumMod val="60000"/>
                <a:lumOff val="40000"/>
              </a:schemeClr>
            </a:solidFill>
            <a:ln>
              <a:noFill/>
            </a:ln>
            <a:effectLst>
              <a:outerShdw blurRad="76200" dir="18900000" sy="23000" kx="-1200000" algn="bl" rotWithShape="0">
                <a:prstClr val="black">
                  <a:alpha val="20000"/>
                </a:prstClr>
              </a:outerShdw>
            </a:effectLst>
          </c:spPr>
          <c:invertIfNegative val="0"/>
          <c:cat>
            <c:strRef>
              <c:f>Sheet1!$A$2:$A$5</c:f>
              <c:strCache>
                <c:ptCount val="4"/>
                <c:pt idx="0">
                  <c:v>7</c:v>
                </c:pt>
                <c:pt idx="1">
                  <c:v>II g.</c:v>
                </c:pt>
                <c:pt idx="2">
                  <c:v>III g. </c:v>
                </c:pt>
                <c:pt idx="3">
                  <c:v>IV g.</c:v>
                </c:pt>
              </c:strCache>
            </c:strRef>
          </c:cat>
          <c:val>
            <c:numRef>
              <c:f>Sheet1!$B$2:$B$5</c:f>
              <c:numCache>
                <c:formatCode>General</c:formatCode>
                <c:ptCount val="4"/>
                <c:pt idx="0">
                  <c:v>23.1</c:v>
                </c:pt>
                <c:pt idx="1">
                  <c:v>19.600000000000001</c:v>
                </c:pt>
                <c:pt idx="2">
                  <c:v>14.8</c:v>
                </c:pt>
                <c:pt idx="3">
                  <c:v>22.1</c:v>
                </c:pt>
              </c:numCache>
            </c:numRef>
          </c:val>
          <c:extLst xmlns:c16r2="http://schemas.microsoft.com/office/drawing/2015/06/chart">
            <c:ext xmlns:c16="http://schemas.microsoft.com/office/drawing/2014/chart" uri="{C3380CC4-5D6E-409C-BE32-E72D297353CC}">
              <c16:uniqueId val="{00000000-A96A-4DFF-B74B-BD3F6F239F2C}"/>
            </c:ext>
          </c:extLst>
        </c:ser>
        <c:dLbls>
          <c:showLegendKey val="0"/>
          <c:showVal val="0"/>
          <c:showCatName val="0"/>
          <c:showSerName val="0"/>
          <c:showPercent val="0"/>
          <c:showBubbleSize val="0"/>
        </c:dLbls>
        <c:gapWidth val="219"/>
        <c:overlap val="-27"/>
        <c:axId val="60121088"/>
        <c:axId val="60122624"/>
      </c:barChart>
      <c:catAx>
        <c:axId val="60121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0122624"/>
        <c:crosses val="autoZero"/>
        <c:auto val="1"/>
        <c:lblAlgn val="ctr"/>
        <c:lblOffset val="100"/>
        <c:noMultiLvlLbl val="0"/>
      </c:catAx>
      <c:valAx>
        <c:axId val="601226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012108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t-L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Vidurkis</a:t>
            </a:r>
          </a:p>
        </c:rich>
      </c:tx>
      <c:layout/>
      <c:overlay val="0"/>
      <c:spPr>
        <a:noFill/>
        <a:ln>
          <a:noFill/>
        </a:ln>
        <a:effectLst/>
      </c:spPr>
    </c:title>
    <c:autoTitleDeleted val="0"/>
    <c:plotArea>
      <c:layout/>
      <c:barChart>
        <c:barDir val="col"/>
        <c:grouping val="clustered"/>
        <c:varyColors val="0"/>
        <c:ser>
          <c:idx val="0"/>
          <c:order val="0"/>
          <c:tx>
            <c:strRef>
              <c:f>Sheet1!$B$1</c:f>
              <c:strCache>
                <c:ptCount val="1"/>
                <c:pt idx="0">
                  <c:v>Vidurkis</c:v>
                </c:pt>
              </c:strCache>
            </c:strRef>
          </c:tx>
          <c:spPr>
            <a:solidFill>
              <a:srgbClr val="FFC000"/>
            </a:solidFill>
            <a:ln>
              <a:noFill/>
            </a:ln>
            <a:effectLst>
              <a:innerShdw blurRad="63500" dist="50800" dir="18900000">
                <a:prstClr val="black">
                  <a:alpha val="50000"/>
                </a:prstClr>
              </a:innerShdw>
            </a:effectLst>
          </c:spPr>
          <c:invertIfNegative val="0"/>
          <c:cat>
            <c:strRef>
              <c:f>Sheet1!$A$2:$A$9</c:f>
              <c:strCache>
                <c:ptCount val="8"/>
                <c:pt idx="0">
                  <c:v>5</c:v>
                </c:pt>
                <c:pt idx="1">
                  <c:v>6</c:v>
                </c:pt>
                <c:pt idx="2">
                  <c:v>7</c:v>
                </c:pt>
                <c:pt idx="3">
                  <c:v>8</c:v>
                </c:pt>
                <c:pt idx="4">
                  <c:v>I g.</c:v>
                </c:pt>
                <c:pt idx="5">
                  <c:v>II g.</c:v>
                </c:pt>
                <c:pt idx="6">
                  <c:v>III g. </c:v>
                </c:pt>
                <c:pt idx="7">
                  <c:v>IV g.</c:v>
                </c:pt>
              </c:strCache>
            </c:strRef>
          </c:cat>
          <c:val>
            <c:numRef>
              <c:f>Sheet1!$B$2:$B$9</c:f>
              <c:numCache>
                <c:formatCode>General</c:formatCode>
                <c:ptCount val="8"/>
                <c:pt idx="0">
                  <c:v>150.6</c:v>
                </c:pt>
                <c:pt idx="1">
                  <c:v>148.6</c:v>
                </c:pt>
                <c:pt idx="2">
                  <c:v>165.6</c:v>
                </c:pt>
                <c:pt idx="3">
                  <c:v>167.3</c:v>
                </c:pt>
                <c:pt idx="4">
                  <c:v>188</c:v>
                </c:pt>
                <c:pt idx="5">
                  <c:v>200.2</c:v>
                </c:pt>
                <c:pt idx="6">
                  <c:v>212.9</c:v>
                </c:pt>
                <c:pt idx="7">
                  <c:v>191.1</c:v>
                </c:pt>
              </c:numCache>
            </c:numRef>
          </c:val>
          <c:extLst xmlns:c16r2="http://schemas.microsoft.com/office/drawing/2015/06/chart">
            <c:ext xmlns:c16="http://schemas.microsoft.com/office/drawing/2014/chart" uri="{C3380CC4-5D6E-409C-BE32-E72D297353CC}">
              <c16:uniqueId val="{00000000-8530-4BDF-B374-7740C6C80BCB}"/>
            </c:ext>
          </c:extLst>
        </c:ser>
        <c:dLbls>
          <c:showLegendKey val="0"/>
          <c:showVal val="0"/>
          <c:showCatName val="0"/>
          <c:showSerName val="0"/>
          <c:showPercent val="0"/>
          <c:showBubbleSize val="0"/>
        </c:dLbls>
        <c:gapWidth val="219"/>
        <c:overlap val="-27"/>
        <c:axId val="61018112"/>
        <c:axId val="61019648"/>
      </c:barChart>
      <c:catAx>
        <c:axId val="61018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1019648"/>
        <c:crosses val="autoZero"/>
        <c:auto val="1"/>
        <c:lblAlgn val="ctr"/>
        <c:lblOffset val="100"/>
        <c:noMultiLvlLbl val="0"/>
      </c:catAx>
      <c:valAx>
        <c:axId val="61019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101811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t-L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a:t>Vidurkis</a:t>
            </a:r>
            <a:endParaRPr lang="en-US"/>
          </a:p>
        </c:rich>
      </c:tx>
      <c:layout/>
      <c:overlay val="0"/>
      <c:spPr>
        <a:noFill/>
        <a:ln>
          <a:noFill/>
        </a:ln>
        <a:effectLst/>
      </c:spPr>
    </c:title>
    <c:autoTitleDeleted val="0"/>
    <c:plotArea>
      <c:layout/>
      <c:barChart>
        <c:barDir val="col"/>
        <c:grouping val="clustered"/>
        <c:varyColors val="0"/>
        <c:ser>
          <c:idx val="0"/>
          <c:order val="0"/>
          <c:tx>
            <c:strRef>
              <c:f>Sheet1!$B$1</c:f>
              <c:strCache>
                <c:ptCount val="1"/>
                <c:pt idx="0">
                  <c:v>Series 1</c:v>
                </c:pt>
              </c:strCache>
            </c:strRef>
          </c:tx>
          <c:spPr>
            <a:solidFill>
              <a:srgbClr val="92D050"/>
            </a:solidFill>
            <a:ln>
              <a:noFill/>
            </a:ln>
            <a:effectLst>
              <a:outerShdw blurRad="76200" dir="13500000" sy="23000" kx="1200000" algn="br" rotWithShape="0">
                <a:prstClr val="black">
                  <a:alpha val="20000"/>
                </a:prstClr>
              </a:outerShdw>
            </a:effectLst>
          </c:spPr>
          <c:invertIfNegative val="0"/>
          <c:cat>
            <c:strRef>
              <c:f>Sheet1!$A$2:$A$9</c:f>
              <c:strCache>
                <c:ptCount val="8"/>
                <c:pt idx="0">
                  <c:v>5</c:v>
                </c:pt>
                <c:pt idx="1">
                  <c:v>6</c:v>
                </c:pt>
                <c:pt idx="2">
                  <c:v>7</c:v>
                </c:pt>
                <c:pt idx="3">
                  <c:v>8</c:v>
                </c:pt>
                <c:pt idx="4">
                  <c:v>I g.</c:v>
                </c:pt>
                <c:pt idx="5">
                  <c:v>II g.</c:v>
                </c:pt>
                <c:pt idx="6">
                  <c:v>II g.</c:v>
                </c:pt>
                <c:pt idx="7">
                  <c:v> IV g.</c:v>
                </c:pt>
              </c:strCache>
            </c:strRef>
          </c:cat>
          <c:val>
            <c:numRef>
              <c:f>Sheet1!$B$2:$B$9</c:f>
              <c:numCache>
                <c:formatCode>General</c:formatCode>
                <c:ptCount val="8"/>
                <c:pt idx="0">
                  <c:v>21.9</c:v>
                </c:pt>
                <c:pt idx="1">
                  <c:v>21.7</c:v>
                </c:pt>
                <c:pt idx="2">
                  <c:v>21.5</c:v>
                </c:pt>
                <c:pt idx="3">
                  <c:v>21</c:v>
                </c:pt>
                <c:pt idx="4">
                  <c:v>20.2</c:v>
                </c:pt>
                <c:pt idx="5">
                  <c:v>19.399999999999999</c:v>
                </c:pt>
                <c:pt idx="6">
                  <c:v>19.3</c:v>
                </c:pt>
                <c:pt idx="7">
                  <c:v>20.7</c:v>
                </c:pt>
              </c:numCache>
            </c:numRef>
          </c:val>
          <c:extLst xmlns:c16r2="http://schemas.microsoft.com/office/drawing/2015/06/chart">
            <c:ext xmlns:c16="http://schemas.microsoft.com/office/drawing/2014/chart" uri="{C3380CC4-5D6E-409C-BE32-E72D297353CC}">
              <c16:uniqueId val="{00000000-1039-4081-8A35-F5C9F256D15A}"/>
            </c:ext>
          </c:extLst>
        </c:ser>
        <c:dLbls>
          <c:showLegendKey val="0"/>
          <c:showVal val="0"/>
          <c:showCatName val="0"/>
          <c:showSerName val="0"/>
          <c:showPercent val="0"/>
          <c:showBubbleSize val="0"/>
        </c:dLbls>
        <c:gapWidth val="219"/>
        <c:overlap val="-27"/>
        <c:axId val="62641280"/>
        <c:axId val="62642816"/>
      </c:barChart>
      <c:catAx>
        <c:axId val="62641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2642816"/>
        <c:crosses val="autoZero"/>
        <c:auto val="1"/>
        <c:lblAlgn val="ctr"/>
        <c:lblOffset val="100"/>
        <c:noMultiLvlLbl val="0"/>
      </c:catAx>
      <c:valAx>
        <c:axId val="62642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264128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t-L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lotArea>
      <c:layout/>
      <c:barChart>
        <c:barDir val="col"/>
        <c:grouping val="clustered"/>
        <c:varyColors val="0"/>
        <c:ser>
          <c:idx val="0"/>
          <c:order val="0"/>
          <c:tx>
            <c:strRef>
              <c:f>Sheet1!$B$1</c:f>
              <c:strCache>
                <c:ptCount val="1"/>
                <c:pt idx="0">
                  <c:v>Vidukis</c:v>
                </c:pt>
              </c:strCache>
            </c:strRef>
          </c:tx>
          <c:spPr>
            <a:solidFill>
              <a:schemeClr val="accent2"/>
            </a:solidFill>
            <a:ln>
              <a:noFill/>
            </a:ln>
            <a:effectLst>
              <a:innerShdw blurRad="63500" dist="50800">
                <a:prstClr val="black">
                  <a:alpha val="50000"/>
                </a:prstClr>
              </a:innerShdw>
            </a:effectLst>
          </c:spPr>
          <c:invertIfNegative val="0"/>
          <c:cat>
            <c:strRef>
              <c:f>Sheet1!$A$2:$A$9</c:f>
              <c:strCache>
                <c:ptCount val="8"/>
                <c:pt idx="0">
                  <c:v>5</c:v>
                </c:pt>
                <c:pt idx="1">
                  <c:v>6</c:v>
                </c:pt>
                <c:pt idx="2">
                  <c:v>7</c:v>
                </c:pt>
                <c:pt idx="3">
                  <c:v>8</c:v>
                </c:pt>
                <c:pt idx="4">
                  <c:v>I g.</c:v>
                </c:pt>
                <c:pt idx="5">
                  <c:v>II g.</c:v>
                </c:pt>
                <c:pt idx="6">
                  <c:v>III g.</c:v>
                </c:pt>
                <c:pt idx="7">
                  <c:v>IV g.</c:v>
                </c:pt>
              </c:strCache>
            </c:strRef>
          </c:cat>
          <c:val>
            <c:numRef>
              <c:f>Sheet1!$B$2:$B$9</c:f>
              <c:numCache>
                <c:formatCode>General</c:formatCode>
                <c:ptCount val="8"/>
                <c:pt idx="0">
                  <c:v>2.2000000000000002</c:v>
                </c:pt>
                <c:pt idx="1">
                  <c:v>2.2999999999999998</c:v>
                </c:pt>
                <c:pt idx="2">
                  <c:v>2.6</c:v>
                </c:pt>
                <c:pt idx="3">
                  <c:v>3.4</c:v>
                </c:pt>
                <c:pt idx="4">
                  <c:v>4.4000000000000004</c:v>
                </c:pt>
                <c:pt idx="5">
                  <c:v>3.5</c:v>
                </c:pt>
                <c:pt idx="6">
                  <c:v>5.3</c:v>
                </c:pt>
                <c:pt idx="7">
                  <c:v>3.5</c:v>
                </c:pt>
              </c:numCache>
            </c:numRef>
          </c:val>
          <c:extLst xmlns:c16r2="http://schemas.microsoft.com/office/drawing/2015/06/chart">
            <c:ext xmlns:c16="http://schemas.microsoft.com/office/drawing/2014/chart" uri="{C3380CC4-5D6E-409C-BE32-E72D297353CC}">
              <c16:uniqueId val="{00000000-3093-4A2E-BEED-A28DE5693E0D}"/>
            </c:ext>
          </c:extLst>
        </c:ser>
        <c:dLbls>
          <c:showLegendKey val="0"/>
          <c:showVal val="0"/>
          <c:showCatName val="0"/>
          <c:showSerName val="0"/>
          <c:showPercent val="0"/>
          <c:showBubbleSize val="0"/>
        </c:dLbls>
        <c:gapWidth val="219"/>
        <c:overlap val="-27"/>
        <c:axId val="62686336"/>
        <c:axId val="62687872"/>
      </c:barChart>
      <c:catAx>
        <c:axId val="62686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2687872"/>
        <c:crosses val="autoZero"/>
        <c:auto val="1"/>
        <c:lblAlgn val="ctr"/>
        <c:lblOffset val="100"/>
        <c:noMultiLvlLbl val="0"/>
      </c:catAx>
      <c:valAx>
        <c:axId val="62687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6268633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lt-LT"/>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lt-LT"/>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1677929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4BD082-74DC-4E38-9916-027DA8EAB7BB}" type="datetimeFigureOut">
              <a:rPr lang="lt-LT" smtClean="0"/>
              <a:t>2021.06.16</a:t>
            </a:fld>
            <a:endParaRPr lang="lt-LT"/>
          </a:p>
        </p:txBody>
      </p:sp>
      <p:sp>
        <p:nvSpPr>
          <p:cNvPr id="6" name="Footer Placeholder 5"/>
          <p:cNvSpPr>
            <a:spLocks noGrp="1"/>
          </p:cNvSpPr>
          <p:nvPr>
            <p:ph type="ftr" sz="quarter" idx="11"/>
          </p:nvPr>
        </p:nvSpPr>
        <p:spPr/>
        <p:txBody>
          <a:bodyPr/>
          <a:lstStyle/>
          <a:p>
            <a:endParaRPr lang="lt-L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031161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3414003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3235250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6121937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E4BD082-74DC-4E38-9916-027DA8EAB7BB}" type="datetimeFigureOut">
              <a:rPr lang="lt-LT" smtClean="0"/>
              <a:t>2021.06.16</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870908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E4BD082-74DC-4E38-9916-027DA8EAB7BB}" type="datetimeFigureOut">
              <a:rPr lang="lt-LT" smtClean="0"/>
              <a:t>2021.06.16</a:t>
            </a:fld>
            <a:endParaRPr lang="lt-LT"/>
          </a:p>
        </p:txBody>
      </p:sp>
      <p:sp>
        <p:nvSpPr>
          <p:cNvPr id="8" name="Footer Placeholder 7"/>
          <p:cNvSpPr>
            <a:spLocks noGrp="1"/>
          </p:cNvSpPr>
          <p:nvPr>
            <p:ph type="ftr" sz="quarter" idx="11"/>
          </p:nvPr>
        </p:nvSpPr>
        <p:spPr>
          <a:xfrm>
            <a:off x="561111" y="6391838"/>
            <a:ext cx="3644282" cy="304801"/>
          </a:xfrm>
        </p:spPr>
        <p:txBody>
          <a:bodyPr/>
          <a:lstStyle/>
          <a:p>
            <a:endParaRPr lang="lt-LT"/>
          </a:p>
        </p:txBody>
      </p:sp>
      <p:sp>
        <p:nvSpPr>
          <p:cNvPr id="9" name="Slide Number Placeholder 8"/>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5459864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36811252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1586632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3173341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4BD082-74DC-4E38-9916-027DA8EAB7BB}" type="datetimeFigureOut">
              <a:rPr lang="lt-LT" smtClean="0"/>
              <a:t>2021.06.16</a:t>
            </a:fld>
            <a:endParaRPr lang="lt-LT"/>
          </a:p>
        </p:txBody>
      </p:sp>
      <p:sp>
        <p:nvSpPr>
          <p:cNvPr id="5" name="Footer Placeholder 4"/>
          <p:cNvSpPr>
            <a:spLocks noGrp="1"/>
          </p:cNvSpPr>
          <p:nvPr>
            <p:ph type="ftr" sz="quarter" idx="11"/>
          </p:nvPr>
        </p:nvSpPr>
        <p:spPr/>
        <p:txBody>
          <a:bodyPr/>
          <a:lstStyle/>
          <a:p>
            <a:endParaRPr lang="lt-L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3766876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4BD082-74DC-4E38-9916-027DA8EAB7BB}" type="datetimeFigureOut">
              <a:rPr lang="lt-LT" smtClean="0"/>
              <a:t>2021.06.16</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1879399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4BD082-74DC-4E38-9916-027DA8EAB7BB}" type="datetimeFigureOut">
              <a:rPr lang="lt-LT" smtClean="0"/>
              <a:t>2021.06.16</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775855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4BD082-74DC-4E38-9916-027DA8EAB7BB}" type="datetimeFigureOut">
              <a:rPr lang="lt-LT" smtClean="0"/>
              <a:t>2021.06.16</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996366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4BD082-74DC-4E38-9916-027DA8EAB7BB}" type="datetimeFigureOut">
              <a:rPr lang="lt-LT" smtClean="0"/>
              <a:t>2021.06.16</a:t>
            </a:fld>
            <a:endParaRPr lang="lt-LT"/>
          </a:p>
        </p:txBody>
      </p:sp>
      <p:sp>
        <p:nvSpPr>
          <p:cNvPr id="3" name="Footer Placeholder 2"/>
          <p:cNvSpPr>
            <a:spLocks noGrp="1"/>
          </p:cNvSpPr>
          <p:nvPr>
            <p:ph type="ftr" sz="quarter" idx="11"/>
          </p:nvPr>
        </p:nvSpPr>
        <p:spPr/>
        <p:txBody>
          <a:bodyPr/>
          <a:lstStyle/>
          <a:p>
            <a:endParaRPr lang="lt-LT"/>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62583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4BD082-74DC-4E38-9916-027DA8EAB7BB}" type="datetimeFigureOut">
              <a:rPr lang="lt-LT" smtClean="0"/>
              <a:t>2021.06.16</a:t>
            </a:fld>
            <a:endParaRPr lang="lt-LT"/>
          </a:p>
        </p:txBody>
      </p:sp>
      <p:sp>
        <p:nvSpPr>
          <p:cNvPr id="6" name="Footer Placeholder 5"/>
          <p:cNvSpPr>
            <a:spLocks noGrp="1"/>
          </p:cNvSpPr>
          <p:nvPr>
            <p:ph type="ftr" sz="quarter" idx="11"/>
          </p:nvPr>
        </p:nvSpPr>
        <p:spPr/>
        <p:txBody>
          <a:bodyPr/>
          <a:lstStyle/>
          <a:p>
            <a:endParaRPr lang="lt-L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351063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4BD082-74DC-4E38-9916-027DA8EAB7BB}" type="datetimeFigureOut">
              <a:rPr lang="lt-LT" smtClean="0"/>
              <a:t>2021.06.16</a:t>
            </a:fld>
            <a:endParaRPr lang="lt-LT"/>
          </a:p>
        </p:txBody>
      </p:sp>
      <p:sp>
        <p:nvSpPr>
          <p:cNvPr id="6" name="Footer Placeholder 5"/>
          <p:cNvSpPr>
            <a:spLocks noGrp="1"/>
          </p:cNvSpPr>
          <p:nvPr>
            <p:ph type="ftr" sz="quarter" idx="11"/>
          </p:nvPr>
        </p:nvSpPr>
        <p:spPr/>
        <p:txBody>
          <a:bodyPr/>
          <a:lstStyle/>
          <a:p>
            <a:endParaRPr lang="lt-LT"/>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4A0FA92-C9A6-4C90-A383-B2F8C1363264}" type="slidenum">
              <a:rPr lang="lt-LT" smtClean="0"/>
              <a:t>‹#›</a:t>
            </a:fld>
            <a:endParaRPr lang="lt-LT"/>
          </a:p>
        </p:txBody>
      </p:sp>
    </p:spTree>
    <p:extLst>
      <p:ext uri="{BB962C8B-B14F-4D97-AF65-F5344CB8AC3E}">
        <p14:creationId xmlns:p14="http://schemas.microsoft.com/office/powerpoint/2010/main" val="26841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E4BD082-74DC-4E38-9916-027DA8EAB7BB}" type="datetimeFigureOut">
              <a:rPr lang="lt-LT" smtClean="0"/>
              <a:t>2021.06.16</a:t>
            </a:fld>
            <a:endParaRPr lang="lt-LT"/>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lt-LT"/>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84A0FA92-C9A6-4C90-A383-B2F8C1363264}" type="slidenum">
              <a:rPr lang="lt-LT" smtClean="0"/>
              <a:t>‹#›</a:t>
            </a:fld>
            <a:endParaRPr lang="lt-LT"/>
          </a:p>
        </p:txBody>
      </p:sp>
    </p:spTree>
    <p:extLst>
      <p:ext uri="{BB962C8B-B14F-4D97-AF65-F5344CB8AC3E}">
        <p14:creationId xmlns:p14="http://schemas.microsoft.com/office/powerpoint/2010/main" val="236820548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11.xml"/><Relationship Id="rId5" Type="http://schemas.openxmlformats.org/officeDocument/2006/relationships/image" Target="../media/image11.jpg"/><Relationship Id="rId4" Type="http://schemas.openxmlformats.org/officeDocument/2006/relationships/image" Target="../media/image10.jpg"/></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1FAD6E-1BEE-41FC-9FD1-94D619D0C796}"/>
              </a:ext>
            </a:extLst>
          </p:cNvPr>
          <p:cNvSpPr>
            <a:spLocks noGrp="1"/>
          </p:cNvSpPr>
          <p:nvPr>
            <p:ph type="ctrTitle"/>
          </p:nvPr>
        </p:nvSpPr>
        <p:spPr/>
        <p:txBody>
          <a:bodyPr/>
          <a:lstStyle/>
          <a:p>
            <a:r>
              <a:rPr lang="en-US" sz="4000" dirty="0" err="1">
                <a:effectLst/>
                <a:latin typeface="Times New Roman" panose="02020603050405020304" pitchFamily="18" charset="0"/>
                <a:ea typeface="Calibri" panose="020F0502020204030204" pitchFamily="34" charset="0"/>
                <a:cs typeface="Times New Roman" panose="02020603050405020304" pitchFamily="18" charset="0"/>
              </a:rPr>
              <a:t>Projektas</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a:effectLst/>
                <a:latin typeface="Times New Roman" panose="02020603050405020304" pitchFamily="18" charset="0"/>
                <a:ea typeface="Calibri" panose="020F0502020204030204" pitchFamily="34" charset="0"/>
                <a:cs typeface="Times New Roman" panose="02020603050405020304" pitchFamily="18" charset="0"/>
              </a:rPr>
              <a:t>Mūsų</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a:effectLst/>
                <a:latin typeface="Times New Roman" panose="02020603050405020304" pitchFamily="18" charset="0"/>
                <a:ea typeface="Calibri" panose="020F0502020204030204" pitchFamily="34" charset="0"/>
                <a:cs typeface="Times New Roman" panose="02020603050405020304" pitchFamily="18" charset="0"/>
              </a:rPr>
              <a:t>fizinis</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a:effectLst/>
                <a:latin typeface="Times New Roman" panose="02020603050405020304" pitchFamily="18" charset="0"/>
                <a:ea typeface="Calibri" panose="020F0502020204030204" pitchFamily="34" charset="0"/>
                <a:cs typeface="Times New Roman" panose="02020603050405020304" pitchFamily="18" charset="0"/>
              </a:rPr>
              <a:t>pajėgumas</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a:effectLst/>
                <a:latin typeface="Times New Roman" panose="02020603050405020304" pitchFamily="18" charset="0"/>
                <a:ea typeface="Calibri" panose="020F0502020204030204" pitchFamily="34" charset="0"/>
                <a:cs typeface="Times New Roman" panose="02020603050405020304" pitchFamily="18" charset="0"/>
              </a:rPr>
              <a:t>skaičių</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dirty="0" err="1">
                <a:effectLst/>
                <a:latin typeface="Times New Roman" panose="02020603050405020304" pitchFamily="18" charset="0"/>
                <a:ea typeface="Calibri" panose="020F0502020204030204" pitchFamily="34" charset="0"/>
                <a:cs typeface="Times New Roman" panose="02020603050405020304" pitchFamily="18" charset="0"/>
              </a:rPr>
              <a:t>labirintuose</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a:t>
            </a:r>
            <a:r>
              <a:rPr lang="lt-LT" sz="4000" dirty="0">
                <a:effectLst/>
                <a:latin typeface="Times New Roman" panose="02020603050405020304" pitchFamily="18" charset="0"/>
                <a:ea typeface="Calibri" panose="020F0502020204030204" pitchFamily="34" charset="0"/>
                <a:cs typeface="Times New Roman" panose="02020603050405020304" pitchFamily="18" charset="0"/>
              </a:rPr>
              <a:t/>
            </a:r>
            <a:br>
              <a:rPr lang="lt-LT" sz="4000" dirty="0">
                <a:effectLst/>
                <a:latin typeface="Times New Roman" panose="02020603050405020304" pitchFamily="18" charset="0"/>
                <a:ea typeface="Calibri" panose="020F0502020204030204" pitchFamily="34" charset="0"/>
                <a:cs typeface="Times New Roman" panose="02020603050405020304" pitchFamily="18" charset="0"/>
              </a:rPr>
            </a:br>
            <a:endParaRPr lang="lt-LT"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F248B097-6C78-4A0C-B93A-6C75ABD37FDF}"/>
              </a:ext>
            </a:extLst>
          </p:cNvPr>
          <p:cNvSpPr>
            <a:spLocks noGrp="1"/>
          </p:cNvSpPr>
          <p:nvPr>
            <p:ph type="subTitle" idx="1"/>
          </p:nvPr>
        </p:nvSpPr>
        <p:spPr/>
        <p:txBody>
          <a:bodyPr>
            <a:normAutofit/>
          </a:bodyPr>
          <a:lstStyle/>
          <a:p>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Fizinis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ugdymas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matematika</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technologijos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r>
              <a:rPr lang="lt-LT" sz="1200" dirty="0">
                <a:latin typeface="Times New Roman" panose="02020603050405020304" pitchFamily="18" charset="0"/>
                <a:ea typeface="Calibri" panose="020F0502020204030204" pitchFamily="34" charset="0"/>
                <a:cs typeface="Times New Roman" panose="02020603050405020304" pitchFamily="18" charset="0"/>
              </a:rPr>
              <a:t/>
            </a:r>
            <a:br>
              <a:rPr lang="lt-LT" sz="1200" dirty="0">
                <a:latin typeface="Times New Roman" panose="02020603050405020304" pitchFamily="18" charset="0"/>
                <a:ea typeface="Calibri" panose="020F0502020204030204" pitchFamily="34" charset="0"/>
                <a:cs typeface="Times New Roman" panose="02020603050405020304" pitchFamily="18" charset="0"/>
              </a:rPr>
            </a:br>
            <a:endParaRPr lang="lt-LT" sz="1200" dirty="0"/>
          </a:p>
        </p:txBody>
      </p:sp>
    </p:spTree>
    <p:extLst>
      <p:ext uri="{BB962C8B-B14F-4D97-AF65-F5344CB8AC3E}">
        <p14:creationId xmlns:p14="http://schemas.microsoft.com/office/powerpoint/2010/main" val="483498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F6D41B-B1F8-4474-831C-2C9B4C5B6B25}"/>
              </a:ext>
            </a:extLst>
          </p:cNvPr>
          <p:cNvSpPr>
            <a:spLocks noGrp="1"/>
          </p:cNvSpPr>
          <p:nvPr>
            <p:ph type="title"/>
          </p:nvPr>
        </p:nvSpPr>
        <p:spPr/>
        <p:txBody>
          <a:bodyPr/>
          <a:lstStyle/>
          <a:p>
            <a:r>
              <a:rPr lang="lt-LT" dirty="0"/>
              <a:t>Lankstumas ir fizinio pajėgumo testas ,,Sėstis siekti“</a:t>
            </a:r>
          </a:p>
        </p:txBody>
      </p:sp>
      <p:sp>
        <p:nvSpPr>
          <p:cNvPr id="3" name="Text Placeholder 2">
            <a:extLst>
              <a:ext uri="{FF2B5EF4-FFF2-40B4-BE49-F238E27FC236}">
                <a16:creationId xmlns:a16="http://schemas.microsoft.com/office/drawing/2014/main" xmlns="" id="{3DE28800-69D1-4CA3-9B91-6FF0D0171B20}"/>
              </a:ext>
            </a:extLst>
          </p:cNvPr>
          <p:cNvSpPr>
            <a:spLocks noGrp="1"/>
          </p:cNvSpPr>
          <p:nvPr>
            <p:ph type="body" sz="half" idx="2"/>
          </p:nvPr>
        </p:nvSpPr>
        <p:spPr>
          <a:xfrm>
            <a:off x="1154954" y="3226777"/>
            <a:ext cx="8825659" cy="2793023"/>
          </a:xfrm>
        </p:spPr>
        <p:txBody>
          <a:bodyPr/>
          <a:lstStyle/>
          <a:p>
            <a:r>
              <a:rPr lang="lt-LT" sz="1800" dirty="0">
                <a:effectLst/>
                <a:latin typeface="Times New Roman" panose="02020603050405020304" pitchFamily="18" charset="0"/>
                <a:ea typeface="Times New Roman" panose="02020603050405020304" pitchFamily="18" charset="0"/>
              </a:rPr>
              <a:t>Kas yra lankstumas? </a:t>
            </a:r>
            <a:r>
              <a:rPr lang="en-GB" sz="1800" dirty="0" err="1">
                <a:effectLst/>
                <a:latin typeface="Times New Roman" panose="02020603050405020304" pitchFamily="18" charset="0"/>
                <a:ea typeface="Times New Roman" panose="02020603050405020304" pitchFamily="18" charset="0"/>
              </a:rPr>
              <a:t>Lankstumas</a:t>
            </a:r>
            <a:r>
              <a:rPr lang="en-GB" sz="1800" dirty="0">
                <a:effectLst/>
                <a:latin typeface="Times New Roman" panose="02020603050405020304" pitchFamily="18" charset="0"/>
                <a:ea typeface="Times New Roman" panose="02020603050405020304" pitchFamily="18" charset="0"/>
              </a:rPr>
              <a:t> - </a:t>
            </a:r>
            <a:r>
              <a:rPr lang="en-GB" sz="1800" dirty="0" err="1">
                <a:effectLst/>
                <a:latin typeface="Times New Roman" panose="02020603050405020304" pitchFamily="18" charset="0"/>
                <a:ea typeface="Times New Roman" panose="02020603050405020304" pitchFamily="18" charset="0"/>
              </a:rPr>
              <a:t>gebėjimas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atlikti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judesius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didele</a:t>
            </a:r>
            <a:r>
              <a:rPr lang="en-GB" sz="1800" dirty="0">
                <a:effectLst/>
                <a:latin typeface="Times New Roman" panose="02020603050405020304" pitchFamily="18" charset="0"/>
                <a:ea typeface="Times New Roman" panose="02020603050405020304" pitchFamily="18" charset="0"/>
              </a:rPr>
              <a:t> amplitude.</a:t>
            </a:r>
            <a:endParaRPr lang="lt-LT" dirty="0">
              <a:latin typeface="Times New Roman" panose="02020603050405020304" pitchFamily="18" charset="0"/>
              <a:ea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Būtent fizinio pajėgumo testo ,,Sėstis siekti“ metu tikrinama </a:t>
            </a:r>
            <a:r>
              <a:rPr lang="en-GB" sz="1800" dirty="0" err="1">
                <a:effectLst/>
                <a:latin typeface="Times New Roman" panose="02020603050405020304" pitchFamily="18" charset="0"/>
                <a:ea typeface="Cambria" panose="02040503050406030204" pitchFamily="18" charset="0"/>
              </a:rPr>
              <a:t>fizinė</a:t>
            </a:r>
            <a:r>
              <a:rPr lang="en-GB" sz="1800" dirty="0">
                <a:effectLst/>
                <a:latin typeface="Times New Roman" panose="02020603050405020304" pitchFamily="18" charset="0"/>
                <a:ea typeface="Cambria" panose="02040503050406030204" pitchFamily="18" charset="0"/>
              </a:rPr>
              <a:t> </a:t>
            </a:r>
            <a:r>
              <a:rPr lang="en-GB" sz="1800" dirty="0" err="1">
                <a:effectLst/>
                <a:latin typeface="Times New Roman" panose="02020603050405020304" pitchFamily="18" charset="0"/>
                <a:ea typeface="Cambria" panose="02040503050406030204" pitchFamily="18" charset="0"/>
              </a:rPr>
              <a:t>ypatybė</a:t>
            </a:r>
            <a:r>
              <a:rPr lang="en-GB" sz="1800" dirty="0">
                <a:effectLst/>
                <a:latin typeface="Times New Roman" panose="02020603050405020304" pitchFamily="18" charset="0"/>
                <a:ea typeface="Cambria" panose="02040503050406030204" pitchFamily="18" charset="0"/>
              </a:rPr>
              <a:t> –</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lankstumas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pPr algn="just">
              <a:tabLst>
                <a:tab pos="810260" algn="l"/>
              </a:tabLst>
            </a:pPr>
            <a:r>
              <a:rPr lang="en-GB" sz="1800" b="1" dirty="0">
                <a:effectLst/>
                <a:latin typeface="Times New Roman" panose="02020603050405020304" pitchFamily="18" charset="0"/>
                <a:ea typeface="Times New Roman" panose="02020603050405020304" pitchFamily="18" charset="0"/>
              </a:rPr>
              <a:t>T</a:t>
            </a:r>
            <a:r>
              <a:rPr lang="lt-LT" sz="1800" b="1" dirty="0">
                <a:effectLst/>
                <a:latin typeface="Times New Roman" panose="02020603050405020304" pitchFamily="18" charset="0"/>
                <a:ea typeface="Times New Roman" panose="02020603050405020304" pitchFamily="18" charset="0"/>
              </a:rPr>
              <a:t>esto t</a:t>
            </a:r>
            <a:r>
              <a:rPr lang="en-GB" sz="1800" b="1" dirty="0" err="1">
                <a:effectLst/>
                <a:latin typeface="Times New Roman" panose="02020603050405020304" pitchFamily="18" charset="0"/>
                <a:ea typeface="Times New Roman" panose="02020603050405020304" pitchFamily="18" charset="0"/>
              </a:rPr>
              <a:t>ikslas</a:t>
            </a: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sėdint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rankomis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siekti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tolimesnio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taško</a:t>
            </a:r>
            <a:r>
              <a:rPr lang="en-GB" sz="1800" dirty="0">
                <a:effectLst/>
                <a:latin typeface="Times New Roman" panose="02020603050405020304" pitchFamily="18" charset="0"/>
                <a:ea typeface="Times New Roman" panose="02020603050405020304" pitchFamily="18" charset="0"/>
              </a:rPr>
              <a:t>. </a:t>
            </a:r>
            <a:endParaRPr lang="lt-LT" sz="1800" dirty="0">
              <a:effectLst/>
              <a:latin typeface="Times New Roman" panose="02020603050405020304" pitchFamily="18" charset="0"/>
              <a:ea typeface="Times New Roman" panose="02020603050405020304" pitchFamily="18" charset="0"/>
            </a:endParaRPr>
          </a:p>
          <a:p>
            <a:endParaRPr lang="lt-LT" dirty="0"/>
          </a:p>
        </p:txBody>
      </p:sp>
    </p:spTree>
    <p:extLst>
      <p:ext uri="{BB962C8B-B14F-4D97-AF65-F5344CB8AC3E}">
        <p14:creationId xmlns:p14="http://schemas.microsoft.com/office/powerpoint/2010/main" val="4266516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9DFAD1-4042-46CC-8979-6BB2118416CE}"/>
              </a:ext>
            </a:extLst>
          </p:cNvPr>
          <p:cNvSpPr>
            <a:spLocks noGrp="1"/>
          </p:cNvSpPr>
          <p:nvPr>
            <p:ph type="title"/>
          </p:nvPr>
        </p:nvSpPr>
        <p:spPr/>
        <p:txBody>
          <a:bodyPr/>
          <a:lstStyle/>
          <a:p>
            <a:r>
              <a:rPr lang="lt-LT" dirty="0"/>
              <a:t>Testo priemonės:</a:t>
            </a:r>
          </a:p>
        </p:txBody>
      </p:sp>
      <p:sp>
        <p:nvSpPr>
          <p:cNvPr id="3" name="Text Placeholder 2">
            <a:extLst>
              <a:ext uri="{FF2B5EF4-FFF2-40B4-BE49-F238E27FC236}">
                <a16:creationId xmlns:a16="http://schemas.microsoft.com/office/drawing/2014/main" xmlns="" id="{6140C348-416C-4DAE-8FA8-A5B2EE2ADDCE}"/>
              </a:ext>
            </a:extLst>
          </p:cNvPr>
          <p:cNvSpPr>
            <a:spLocks noGrp="1"/>
          </p:cNvSpPr>
          <p:nvPr>
            <p:ph type="body" sz="half" idx="2"/>
          </p:nvPr>
        </p:nvSpPr>
        <p:spPr>
          <a:xfrm>
            <a:off x="1154954" y="3226777"/>
            <a:ext cx="8825659" cy="2793023"/>
          </a:xfrm>
        </p:spPr>
        <p:txBody>
          <a:bodyPr/>
          <a:lstStyle/>
          <a:p>
            <a:pPr algn="just">
              <a:tabLst>
                <a:tab pos="810260" algn="l"/>
                <a:tab pos="4123690" algn="l"/>
              </a:tabLst>
            </a:pPr>
            <a:r>
              <a:rPr lang="lt-LT" dirty="0">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35 cm </a:t>
            </a:r>
            <a:r>
              <a:rPr lang="en-GB" sz="1800" dirty="0" err="1">
                <a:effectLst/>
                <a:latin typeface="Times New Roman" panose="02020603050405020304" pitchFamily="18" charset="0"/>
                <a:ea typeface="Times New Roman" panose="02020603050405020304" pitchFamily="18" charset="0"/>
              </a:rPr>
              <a:t>ilgio</a:t>
            </a:r>
            <a:r>
              <a:rPr lang="en-GB" sz="1800" dirty="0">
                <a:effectLst/>
                <a:latin typeface="Times New Roman" panose="02020603050405020304" pitchFamily="18" charset="0"/>
                <a:ea typeface="Times New Roman" panose="02020603050405020304" pitchFamily="18" charset="0"/>
              </a:rPr>
              <a:t>, 45 cm </a:t>
            </a:r>
            <a:r>
              <a:rPr lang="en-GB" sz="1800" dirty="0" err="1">
                <a:effectLst/>
                <a:latin typeface="Times New Roman" panose="02020603050405020304" pitchFamily="18" charset="0"/>
                <a:ea typeface="Times New Roman" panose="02020603050405020304" pitchFamily="18" charset="0"/>
              </a:rPr>
              <a:t>pločio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32 cm </a:t>
            </a:r>
            <a:r>
              <a:rPr lang="en-GB" sz="1800" dirty="0" err="1">
                <a:effectLst/>
                <a:latin typeface="Times New Roman" panose="02020603050405020304" pitchFamily="18" charset="0"/>
                <a:ea typeface="Times New Roman" panose="02020603050405020304" pitchFamily="18" charset="0"/>
              </a:rPr>
              <a:t>aukščio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matavimo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dėžė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Dėžės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viršus</a:t>
            </a:r>
            <a:r>
              <a:rPr lang="en-GB" sz="1800" dirty="0">
                <a:effectLst/>
                <a:latin typeface="Times New Roman" panose="02020603050405020304" pitchFamily="18" charset="0"/>
                <a:ea typeface="Times New Roman" panose="02020603050405020304" pitchFamily="18" charset="0"/>
              </a:rPr>
              <a:t> – 55 cm </a:t>
            </a:r>
            <a:r>
              <a:rPr lang="en-GB" sz="1800" dirty="0" err="1">
                <a:effectLst/>
                <a:latin typeface="Times New Roman" panose="02020603050405020304" pitchFamily="18" charset="0"/>
                <a:ea typeface="Times New Roman" panose="02020603050405020304" pitchFamily="18" charset="0"/>
              </a:rPr>
              <a:t>ilgio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45 cm </a:t>
            </a:r>
            <a:r>
              <a:rPr lang="en-GB" sz="1800" dirty="0" err="1">
                <a:effectLst/>
                <a:latin typeface="Times New Roman" panose="02020603050405020304" pitchFamily="18" charset="0"/>
                <a:ea typeface="Times New Roman" panose="02020603050405020304" pitchFamily="18" charset="0"/>
              </a:rPr>
              <a:t>pločio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plokštė</a:t>
            </a:r>
            <a:r>
              <a:rPr lang="en-GB" sz="1800" dirty="0">
                <a:effectLst/>
                <a:latin typeface="Times New Roman" panose="02020603050405020304" pitchFamily="18" charset="0"/>
                <a:ea typeface="Times New Roman" panose="02020603050405020304" pitchFamily="18" charset="0"/>
              </a:rPr>
              <a:t>, per 15 cm </a:t>
            </a:r>
            <a:r>
              <a:rPr lang="en-GB" sz="1800" dirty="0" err="1">
                <a:effectLst/>
                <a:latin typeface="Times New Roman" panose="02020603050405020304" pitchFamily="18" charset="0"/>
                <a:ea typeface="Times New Roman" panose="02020603050405020304" pitchFamily="18" charset="0"/>
              </a:rPr>
              <a:t>išlendanti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už</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dėžės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šoninės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plokštumos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pPr algn="just">
              <a:tabLst>
                <a:tab pos="810260" algn="l"/>
              </a:tabLst>
            </a:pP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apie</a:t>
            </a:r>
            <a:r>
              <a:rPr lang="en-GB" sz="1800" dirty="0">
                <a:effectLst/>
                <a:latin typeface="Times New Roman" panose="02020603050405020304" pitchFamily="18" charset="0"/>
                <a:ea typeface="Times New Roman" panose="02020603050405020304" pitchFamily="18" charset="0"/>
              </a:rPr>
              <a:t> 30 cm </a:t>
            </a:r>
            <a:r>
              <a:rPr lang="en-GB" sz="1800" dirty="0" err="1">
                <a:effectLst/>
                <a:latin typeface="Times New Roman" panose="02020603050405020304" pitchFamily="18" charset="0"/>
                <a:ea typeface="Times New Roman" panose="02020603050405020304" pitchFamily="18" charset="0"/>
              </a:rPr>
              <a:t>ilgio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liniuotė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arba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kitas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plokščias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daiktas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padėtas</a:t>
            </a:r>
            <a:r>
              <a:rPr lang="en-GB" sz="1800" dirty="0">
                <a:effectLst/>
                <a:latin typeface="Times New Roman" panose="02020603050405020304" pitchFamily="18" charset="0"/>
                <a:ea typeface="Times New Roman" panose="02020603050405020304" pitchFamily="18" charset="0"/>
              </a:rPr>
              <a:t> ant </a:t>
            </a:r>
            <a:r>
              <a:rPr lang="en-GB" sz="1800" dirty="0" err="1">
                <a:effectLst/>
                <a:latin typeface="Times New Roman" panose="02020603050405020304" pitchFamily="18" charset="0"/>
                <a:ea typeface="Times New Roman" panose="02020603050405020304" pitchFamily="18" charset="0"/>
              </a:rPr>
              <a:t>dėžės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viršaus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kuris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stumiamas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siekiant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tolimesnio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taško</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pPr indent="450215" algn="just">
              <a:lnSpc>
                <a:spcPct val="150000"/>
              </a:lnSpc>
              <a:tabLst>
                <a:tab pos="810260" algn="l"/>
                <a:tab pos="4123690" algn="l"/>
              </a:tabLst>
            </a:pPr>
            <a:endParaRPr lang="lt-LT"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8057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161B25-1E94-4235-BD32-107E85A9F6EF}"/>
              </a:ext>
            </a:extLst>
          </p:cNvPr>
          <p:cNvSpPr>
            <a:spLocks noGrp="1"/>
          </p:cNvSpPr>
          <p:nvPr>
            <p:ph type="title"/>
          </p:nvPr>
        </p:nvSpPr>
        <p:spPr/>
        <p:txBody>
          <a:bodyPr/>
          <a:lstStyle/>
          <a:p>
            <a:r>
              <a:rPr lang="lt-LT" dirty="0"/>
              <a:t>Kaip atliekamas testas?</a:t>
            </a:r>
          </a:p>
        </p:txBody>
      </p:sp>
      <p:sp>
        <p:nvSpPr>
          <p:cNvPr id="3" name="Text Placeholder 2">
            <a:extLst>
              <a:ext uri="{FF2B5EF4-FFF2-40B4-BE49-F238E27FC236}">
                <a16:creationId xmlns:a16="http://schemas.microsoft.com/office/drawing/2014/main" xmlns="" id="{452E53FE-C893-4ABB-B39A-3C66BA8E6A8D}"/>
              </a:ext>
            </a:extLst>
          </p:cNvPr>
          <p:cNvSpPr>
            <a:spLocks noGrp="1"/>
          </p:cNvSpPr>
          <p:nvPr>
            <p:ph type="body" sz="half" idx="2"/>
          </p:nvPr>
        </p:nvSpPr>
        <p:spPr>
          <a:xfrm>
            <a:off x="1154955" y="3244362"/>
            <a:ext cx="7690108" cy="2775438"/>
          </a:xfrm>
        </p:spPr>
        <p:txBody>
          <a:bodyPr/>
          <a:lstStyle/>
          <a:p>
            <a:r>
              <a:rPr lang="lt-LT" dirty="0">
                <a:latin typeface="Times New Roman" panose="02020603050405020304" pitchFamily="18" charset="0"/>
                <a:ea typeface="Times New Roman" panose="02020603050405020304" pitchFamily="18" charset="0"/>
              </a:rPr>
              <a:t>A</a:t>
            </a:r>
            <a:r>
              <a:rPr lang="it-IT" sz="1800" dirty="0">
                <a:effectLst/>
                <a:latin typeface="Times New Roman" panose="02020603050405020304" pitchFamily="18" charset="0"/>
                <a:ea typeface="Times New Roman" panose="02020603050405020304" pitchFamily="18" charset="0"/>
              </a:rPr>
              <a:t>tsisė</a:t>
            </a:r>
            <a:r>
              <a:rPr lang="lt-LT" sz="1800" dirty="0">
                <a:effectLst/>
                <a:latin typeface="Times New Roman" panose="02020603050405020304" pitchFamily="18" charset="0"/>
                <a:ea typeface="Times New Roman" panose="02020603050405020304" pitchFamily="18" charset="0"/>
              </a:rPr>
              <a:t>dus</a:t>
            </a:r>
            <a:r>
              <a:rPr lang="it-IT" sz="1800" dirty="0">
                <a:effectLst/>
                <a:latin typeface="Times New Roman" panose="02020603050405020304" pitchFamily="18" charset="0"/>
                <a:ea typeface="Times New Roman" panose="02020603050405020304" pitchFamily="18" charset="0"/>
              </a:rPr>
              <a:t> pėdomis atsiremti į matavimo dėžės šoninį paviršių, o rankų pirštų galiukus padėti ant dėžės viršaus krašto. Nelenkiant kelių, lenktis per liemenį pirmyn ir iš lėto, netrūkčiojant rankų pirštais, stumti kuo toliau į priekį liniuotę. Tolimiausiame taške, maždaug 2 sekundes, užfiksuoti padėtį.</a:t>
            </a:r>
            <a:endParaRPr lang="lt-LT" sz="1800" dirty="0">
              <a:effectLst/>
              <a:latin typeface="Times New Roman" panose="02020603050405020304" pitchFamily="18" charset="0"/>
              <a:ea typeface="Times New Roman" panose="02020603050405020304" pitchFamily="18" charset="0"/>
            </a:endParaRPr>
          </a:p>
          <a:p>
            <a:endParaRPr lang="lt-LT" dirty="0"/>
          </a:p>
        </p:txBody>
      </p:sp>
      <p:pic>
        <p:nvPicPr>
          <p:cNvPr id="5" name="Picture 4">
            <a:extLst>
              <a:ext uri="{FF2B5EF4-FFF2-40B4-BE49-F238E27FC236}">
                <a16:creationId xmlns:a16="http://schemas.microsoft.com/office/drawing/2014/main" xmlns="" id="{A69664A2-3870-4B88-9A56-1002DF6322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5063" y="3984033"/>
            <a:ext cx="2271753" cy="1968359"/>
          </a:xfrm>
          <a:prstGeom prst="rect">
            <a:avLst/>
          </a:prstGeom>
        </p:spPr>
      </p:pic>
    </p:spTree>
    <p:extLst>
      <p:ext uri="{BB962C8B-B14F-4D97-AF65-F5344CB8AC3E}">
        <p14:creationId xmlns:p14="http://schemas.microsoft.com/office/powerpoint/2010/main" val="506878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BDEFE9-0764-4911-9F3C-DD0BEB69F7AB}"/>
              </a:ext>
            </a:extLst>
          </p:cNvPr>
          <p:cNvSpPr>
            <a:spLocks noGrp="1"/>
          </p:cNvSpPr>
          <p:nvPr>
            <p:ph type="title"/>
          </p:nvPr>
        </p:nvSpPr>
        <p:spPr/>
        <p:txBody>
          <a:bodyPr/>
          <a:lstStyle/>
          <a:p>
            <a:r>
              <a:rPr lang="lt-LT" dirty="0"/>
              <a:t>Rezultatai ir patarimai norint gerinti pusiausvyrą:</a:t>
            </a:r>
          </a:p>
        </p:txBody>
      </p:sp>
      <p:sp>
        <p:nvSpPr>
          <p:cNvPr id="3" name="Text Placeholder 2">
            <a:extLst>
              <a:ext uri="{FF2B5EF4-FFF2-40B4-BE49-F238E27FC236}">
                <a16:creationId xmlns:a16="http://schemas.microsoft.com/office/drawing/2014/main" xmlns="" id="{EB56C53F-5444-4BA2-8CA9-6E0BCB8E5350}"/>
              </a:ext>
            </a:extLst>
          </p:cNvPr>
          <p:cNvSpPr>
            <a:spLocks noGrp="1"/>
          </p:cNvSpPr>
          <p:nvPr>
            <p:ph type="body" sz="half" idx="2"/>
          </p:nvPr>
        </p:nvSpPr>
        <p:spPr>
          <a:xfrm>
            <a:off x="1154954" y="3217985"/>
            <a:ext cx="8825659" cy="2801815"/>
          </a:xfrm>
        </p:spPr>
        <p:txBody>
          <a:bodyPr/>
          <a:lstStyle/>
          <a:p>
            <a:pPr>
              <a:tabLst>
                <a:tab pos="2540" algn="l"/>
                <a:tab pos="810260" algn="l"/>
              </a:tabLst>
            </a:pP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Rezultatas</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 yra atstumas centimetrais, pasiektas pirštų galais ant matavimo dėžės viršaus esančios skalės.</a:t>
            </a:r>
            <a:endParaRPr lang="lt-L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lt-LT"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Geresnis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lankstumas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susijęs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su</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mažesne</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įtampa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padeda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išvengti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skausmo</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po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intensyvios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fizinės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veiklos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Lankstumui gerinti rekomenduojami pratimai ir sporto šakos:</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meninė</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gimnastika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joga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pilatesas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dirty="0">
              <a:latin typeface="Times New Roman" panose="02020603050405020304" pitchFamily="18" charset="0"/>
              <a:cs typeface="Times New Roman" panose="02020603050405020304" pitchFamily="18" charset="0"/>
            </a:endParaRPr>
          </a:p>
          <a:p>
            <a:endParaRPr lang="lt-LT" dirty="0"/>
          </a:p>
        </p:txBody>
      </p:sp>
    </p:spTree>
    <p:extLst>
      <p:ext uri="{BB962C8B-B14F-4D97-AF65-F5344CB8AC3E}">
        <p14:creationId xmlns:p14="http://schemas.microsoft.com/office/powerpoint/2010/main" val="823621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BA6F69-9E11-41D9-A7A1-3429EAAE4AEE}"/>
              </a:ext>
            </a:extLst>
          </p:cNvPr>
          <p:cNvSpPr>
            <a:spLocks noGrp="1"/>
          </p:cNvSpPr>
          <p:nvPr>
            <p:ph type="title"/>
          </p:nvPr>
        </p:nvSpPr>
        <p:spPr/>
        <p:txBody>
          <a:bodyPr/>
          <a:lstStyle/>
          <a:p>
            <a:r>
              <a:rPr lang="lt-LT" dirty="0"/>
              <a:t>Fizinio pajėgumo testo ,,Sėstis siekti“ rezultatai mūsų mokykloje:</a:t>
            </a:r>
          </a:p>
        </p:txBody>
      </p:sp>
      <p:graphicFrame>
        <p:nvGraphicFramePr>
          <p:cNvPr id="5" name="Chart 4">
            <a:extLst>
              <a:ext uri="{FF2B5EF4-FFF2-40B4-BE49-F238E27FC236}">
                <a16:creationId xmlns:a16="http://schemas.microsoft.com/office/drawing/2014/main" xmlns="" id="{BEBE0467-CBEB-4EDF-8AE8-EF43463A0AA7}"/>
              </a:ext>
            </a:extLst>
          </p:cNvPr>
          <p:cNvGraphicFramePr/>
          <p:nvPr>
            <p:extLst>
              <p:ext uri="{D42A27DB-BD31-4B8C-83A1-F6EECF244321}">
                <p14:modId xmlns:p14="http://schemas.microsoft.com/office/powerpoint/2010/main" val="1528054496"/>
              </p:ext>
            </p:extLst>
          </p:nvPr>
        </p:nvGraphicFramePr>
        <p:xfrm>
          <a:off x="546100" y="2190750"/>
          <a:ext cx="7864475" cy="449791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6">
            <a:extLst>
              <a:ext uri="{FF2B5EF4-FFF2-40B4-BE49-F238E27FC236}">
                <a16:creationId xmlns:a16="http://schemas.microsoft.com/office/drawing/2014/main" xmlns="" id="{BAAB9094-80B7-406A-A006-1935AA36FFD3}"/>
              </a:ext>
            </a:extLst>
          </p:cNvPr>
          <p:cNvGraphicFramePr>
            <a:graphicFrameLocks noGrp="1"/>
          </p:cNvGraphicFramePr>
          <p:nvPr>
            <p:extLst>
              <p:ext uri="{D42A27DB-BD31-4B8C-83A1-F6EECF244321}">
                <p14:modId xmlns:p14="http://schemas.microsoft.com/office/powerpoint/2010/main" val="80225992"/>
              </p:ext>
            </p:extLst>
          </p:nvPr>
        </p:nvGraphicFramePr>
        <p:xfrm>
          <a:off x="8715375" y="4239256"/>
          <a:ext cx="2797176" cy="1945010"/>
        </p:xfrm>
        <a:graphic>
          <a:graphicData uri="http://schemas.openxmlformats.org/drawingml/2006/table">
            <a:tbl>
              <a:tblPr firstRow="1" bandRow="1">
                <a:tableStyleId>{7DF18680-E054-41AD-8BC1-D1AEF772440D}</a:tableStyleId>
              </a:tblPr>
              <a:tblGrid>
                <a:gridCol w="1398588">
                  <a:extLst>
                    <a:ext uri="{9D8B030D-6E8A-4147-A177-3AD203B41FA5}">
                      <a16:colId xmlns:a16="http://schemas.microsoft.com/office/drawing/2014/main" xmlns="" val="619668734"/>
                    </a:ext>
                  </a:extLst>
                </a:gridCol>
                <a:gridCol w="1398588">
                  <a:extLst>
                    <a:ext uri="{9D8B030D-6E8A-4147-A177-3AD203B41FA5}">
                      <a16:colId xmlns:a16="http://schemas.microsoft.com/office/drawing/2014/main" xmlns="" val="3020868500"/>
                    </a:ext>
                  </a:extLst>
                </a:gridCol>
              </a:tblGrid>
              <a:tr h="372322">
                <a:tc>
                  <a:txBody>
                    <a:bodyPr/>
                    <a:lstStyle/>
                    <a:p>
                      <a:r>
                        <a:rPr lang="lt-LT" b="1" dirty="0">
                          <a:solidFill>
                            <a:schemeClr val="bg1"/>
                          </a:solidFill>
                          <a:latin typeface="Times New Roman" panose="02020603050405020304" pitchFamily="18" charset="0"/>
                          <a:cs typeface="Times New Roman" panose="02020603050405020304" pitchFamily="18" charset="0"/>
                        </a:rPr>
                        <a:t>Klasė</a:t>
                      </a:r>
                    </a:p>
                  </a:txBody>
                  <a:tcPr/>
                </a:tc>
                <a:tc>
                  <a:txBody>
                    <a:bodyPr/>
                    <a:lstStyle/>
                    <a:p>
                      <a:r>
                        <a:rPr lang="lt-LT" dirty="0">
                          <a:latin typeface="Times New Roman" panose="02020603050405020304" pitchFamily="18" charset="0"/>
                          <a:cs typeface="Times New Roman" panose="02020603050405020304" pitchFamily="18" charset="0"/>
                        </a:rPr>
                        <a:t>Vidurkis</a:t>
                      </a:r>
                    </a:p>
                  </a:txBody>
                  <a:tcPr/>
                </a:tc>
                <a:extLst>
                  <a:ext uri="{0D108BD9-81ED-4DB2-BD59-A6C34878D82A}">
                    <a16:rowId xmlns:a16="http://schemas.microsoft.com/office/drawing/2014/main" xmlns="" val="1946504887"/>
                  </a:ext>
                </a:extLst>
              </a:tr>
              <a:tr h="455722">
                <a:tc>
                  <a:txBody>
                    <a:bodyPr/>
                    <a:lstStyle/>
                    <a:p>
                      <a:r>
                        <a:rPr lang="lt-LT" dirty="0">
                          <a:latin typeface="Times New Roman" panose="02020603050405020304" pitchFamily="18" charset="0"/>
                          <a:cs typeface="Times New Roman" panose="02020603050405020304" pitchFamily="18" charset="0"/>
                        </a:rPr>
                        <a:t>7 </a:t>
                      </a:r>
                    </a:p>
                  </a:txBody>
                  <a:tcPr/>
                </a:tc>
                <a:tc>
                  <a:txBody>
                    <a:bodyPr/>
                    <a:lstStyle/>
                    <a:p>
                      <a:r>
                        <a:rPr lang="lt-LT" dirty="0">
                          <a:latin typeface="Times New Roman" panose="02020603050405020304" pitchFamily="18" charset="0"/>
                          <a:cs typeface="Times New Roman" panose="02020603050405020304" pitchFamily="18" charset="0"/>
                        </a:rPr>
                        <a:t>23,1</a:t>
                      </a:r>
                    </a:p>
                  </a:txBody>
                  <a:tcPr/>
                </a:tc>
                <a:extLst>
                  <a:ext uri="{0D108BD9-81ED-4DB2-BD59-A6C34878D82A}">
                    <a16:rowId xmlns:a16="http://schemas.microsoft.com/office/drawing/2014/main" xmlns="" val="498768423"/>
                  </a:ext>
                </a:extLst>
              </a:tr>
              <a:tr h="372322">
                <a:tc>
                  <a:txBody>
                    <a:bodyPr/>
                    <a:lstStyle/>
                    <a:p>
                      <a:r>
                        <a:rPr lang="lt-LT" dirty="0">
                          <a:latin typeface="Times New Roman"/>
                          <a:cs typeface="Times New Roman"/>
                        </a:rPr>
                        <a:t>II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19,6</a:t>
                      </a:r>
                    </a:p>
                  </a:txBody>
                  <a:tcPr/>
                </a:tc>
                <a:extLst>
                  <a:ext uri="{0D108BD9-81ED-4DB2-BD59-A6C34878D82A}">
                    <a16:rowId xmlns:a16="http://schemas.microsoft.com/office/drawing/2014/main" xmlns="" val="4267660994"/>
                  </a:ext>
                </a:extLst>
              </a:tr>
              <a:tr h="372322">
                <a:tc>
                  <a:txBody>
                    <a:bodyPr/>
                    <a:lstStyle/>
                    <a:p>
                      <a:r>
                        <a:rPr lang="lt-LT" dirty="0">
                          <a:latin typeface="Times New Roman"/>
                          <a:cs typeface="Times New Roman"/>
                        </a:rPr>
                        <a:t>III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14,8</a:t>
                      </a:r>
                    </a:p>
                  </a:txBody>
                  <a:tcPr/>
                </a:tc>
                <a:extLst>
                  <a:ext uri="{0D108BD9-81ED-4DB2-BD59-A6C34878D82A}">
                    <a16:rowId xmlns:a16="http://schemas.microsoft.com/office/drawing/2014/main" xmlns="" val="1234891454"/>
                  </a:ext>
                </a:extLst>
              </a:tr>
              <a:tr h="372322">
                <a:tc>
                  <a:txBody>
                    <a:bodyPr/>
                    <a:lstStyle/>
                    <a:p>
                      <a:r>
                        <a:rPr lang="lt-LT" dirty="0">
                          <a:latin typeface="Times New Roman"/>
                          <a:cs typeface="Times New Roman"/>
                        </a:rPr>
                        <a:t>IV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22,1</a:t>
                      </a:r>
                    </a:p>
                  </a:txBody>
                  <a:tcPr/>
                </a:tc>
                <a:extLst>
                  <a:ext uri="{0D108BD9-81ED-4DB2-BD59-A6C34878D82A}">
                    <a16:rowId xmlns:a16="http://schemas.microsoft.com/office/drawing/2014/main" xmlns="" val="59746559"/>
                  </a:ext>
                </a:extLst>
              </a:tr>
            </a:tbl>
          </a:graphicData>
        </a:graphic>
      </p:graphicFrame>
    </p:spTree>
    <p:extLst>
      <p:ext uri="{BB962C8B-B14F-4D97-AF65-F5344CB8AC3E}">
        <p14:creationId xmlns:p14="http://schemas.microsoft.com/office/powerpoint/2010/main" val="3766126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219E58-4C62-4567-8412-069B4804BD91}"/>
              </a:ext>
            </a:extLst>
          </p:cNvPr>
          <p:cNvSpPr>
            <a:spLocks noGrp="1"/>
          </p:cNvSpPr>
          <p:nvPr>
            <p:ph type="title"/>
          </p:nvPr>
        </p:nvSpPr>
        <p:spPr/>
        <p:txBody>
          <a:bodyPr/>
          <a:lstStyle/>
          <a:p>
            <a:r>
              <a:rPr lang="lt-LT" dirty="0"/>
              <a:t>Technologijų grupės padaryta medinė lankstumo matavimo dėžė:</a:t>
            </a:r>
          </a:p>
        </p:txBody>
      </p:sp>
      <p:pic>
        <p:nvPicPr>
          <p:cNvPr id="5" name="Content Placeholder 4">
            <a:extLst>
              <a:ext uri="{FF2B5EF4-FFF2-40B4-BE49-F238E27FC236}">
                <a16:creationId xmlns:a16="http://schemas.microsoft.com/office/drawing/2014/main" xmlns="" id="{00DC5530-E6B4-4181-A77E-CC3659C785E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2237" y="2744177"/>
            <a:ext cx="4551146" cy="3416300"/>
          </a:xfrm>
        </p:spPr>
      </p:pic>
    </p:spTree>
    <p:extLst>
      <p:ext uri="{BB962C8B-B14F-4D97-AF65-F5344CB8AC3E}">
        <p14:creationId xmlns:p14="http://schemas.microsoft.com/office/powerpoint/2010/main" val="609440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DD6DDD-5B51-4E05-A065-BB267C8F5749}"/>
              </a:ext>
            </a:extLst>
          </p:cNvPr>
          <p:cNvSpPr>
            <a:spLocks noGrp="1"/>
          </p:cNvSpPr>
          <p:nvPr>
            <p:ph type="title"/>
          </p:nvPr>
        </p:nvSpPr>
        <p:spPr/>
        <p:txBody>
          <a:bodyPr/>
          <a:lstStyle/>
          <a:p>
            <a:r>
              <a:rPr lang="lt-LT" dirty="0"/>
              <a:t>Kojų raumenų jėga ir fizinio pajėgumo testas ,,Šuolis į tolį iš vietos“</a:t>
            </a:r>
          </a:p>
        </p:txBody>
      </p:sp>
      <p:sp>
        <p:nvSpPr>
          <p:cNvPr id="3" name="Text Placeholder 2">
            <a:extLst>
              <a:ext uri="{FF2B5EF4-FFF2-40B4-BE49-F238E27FC236}">
                <a16:creationId xmlns:a16="http://schemas.microsoft.com/office/drawing/2014/main" xmlns="" id="{3D5210D5-8A11-4CD6-B319-8F3EA0DCF68B}"/>
              </a:ext>
            </a:extLst>
          </p:cNvPr>
          <p:cNvSpPr>
            <a:spLocks noGrp="1"/>
          </p:cNvSpPr>
          <p:nvPr>
            <p:ph type="body" sz="half" idx="2"/>
          </p:nvPr>
        </p:nvSpPr>
        <p:spPr>
          <a:xfrm>
            <a:off x="1154954" y="3226777"/>
            <a:ext cx="8825659" cy="2793023"/>
          </a:xfrm>
        </p:spPr>
        <p:txBody>
          <a:bodyPr/>
          <a:lstStyle/>
          <a:p>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jėga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atspindi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kojų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gebėjimą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įveikti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pasipriešinimą</a:t>
            </a:r>
            <a:r>
              <a:rPr lang="en-GB" sz="1800" dirty="0">
                <a:effectLst/>
                <a:latin typeface="Times New Roman" panose="02020603050405020304" pitchFamily="18" charset="0"/>
                <a:ea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Staigioji</a:t>
            </a:r>
            <a:r>
              <a:rPr lang="en-GB" sz="1800" dirty="0">
                <a:effectLst/>
                <a:latin typeface="Times New Roman" panose="02020603050405020304" pitchFamily="18" charset="0"/>
                <a:ea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sprogstamoji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kojų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jėga</a:t>
            </a:r>
            <a:r>
              <a:rPr lang="en-GB" sz="1800" dirty="0">
                <a:effectLst/>
                <a:latin typeface="Times New Roman" panose="02020603050405020304" pitchFamily="18" charset="0"/>
                <a:ea typeface="Times New Roman" panose="02020603050405020304" pitchFamily="18" charset="0"/>
              </a:rPr>
              <a:t> – </a:t>
            </a:r>
            <a:r>
              <a:rPr lang="en-GB" sz="1800" dirty="0" err="1">
                <a:effectLst/>
                <a:latin typeface="Times New Roman" panose="02020603050405020304" pitchFamily="18" charset="0"/>
                <a:ea typeface="Times New Roman" panose="02020603050405020304" pitchFamily="18" charset="0"/>
              </a:rPr>
              <a:t>jėga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pasireiškianti</a:t>
            </a:r>
            <a:r>
              <a:rPr lang="en-GB" sz="1800" dirty="0">
                <a:effectLst/>
                <a:latin typeface="Times New Roman" panose="02020603050405020304" pitchFamily="18" charset="0"/>
                <a:ea typeface="Times New Roman" panose="02020603050405020304" pitchFamily="18" charset="0"/>
              </a:rPr>
              <a:t> per </a:t>
            </a:r>
            <a:r>
              <a:rPr lang="en-GB" sz="1800" dirty="0" err="1">
                <a:effectLst/>
                <a:latin typeface="Times New Roman" panose="02020603050405020304" pitchFamily="18" charset="0"/>
                <a:ea typeface="Times New Roman" panose="02020603050405020304" pitchFamily="18" charset="0"/>
              </a:rPr>
              <a:t>trumpiausią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laiką</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Būtent fizinio pajėgumo testo ,,Šuolis į tolį iš vietos“ metu, tikrinama </a:t>
            </a:r>
            <a:r>
              <a:rPr lang="en-GB" sz="1800" dirty="0" err="1">
                <a:effectLst/>
                <a:latin typeface="Times New Roman" panose="02020603050405020304" pitchFamily="18" charset="0"/>
                <a:ea typeface="Cambria" panose="02040503050406030204" pitchFamily="18" charset="0"/>
              </a:rPr>
              <a:t>fizinė</a:t>
            </a:r>
            <a:r>
              <a:rPr lang="en-GB" sz="1800" dirty="0">
                <a:effectLst/>
                <a:latin typeface="Times New Roman" panose="02020603050405020304" pitchFamily="18" charset="0"/>
                <a:ea typeface="Cambria" panose="02040503050406030204" pitchFamily="18" charset="0"/>
              </a:rPr>
              <a:t> </a:t>
            </a:r>
            <a:r>
              <a:rPr lang="en-GB" sz="1800" dirty="0" err="1">
                <a:effectLst/>
                <a:latin typeface="Times New Roman" panose="02020603050405020304" pitchFamily="18" charset="0"/>
                <a:ea typeface="Cambria" panose="02040503050406030204" pitchFamily="18" charset="0"/>
              </a:rPr>
              <a:t>ypatybė</a:t>
            </a:r>
            <a:r>
              <a:rPr lang="en-GB" sz="1800" dirty="0">
                <a:effectLst/>
                <a:latin typeface="Times New Roman" panose="02020603050405020304" pitchFamily="18" charset="0"/>
                <a:ea typeface="Cambria" panose="02040503050406030204" pitchFamily="18" charset="0"/>
              </a:rPr>
              <a:t>–</a:t>
            </a:r>
            <a:r>
              <a:rPr lang="en-GB" sz="1800" dirty="0">
                <a:effectLst/>
                <a:latin typeface="Times New Roman" panose="02020603050405020304" pitchFamily="18" charset="0"/>
                <a:ea typeface="Times New Roman" panose="02020603050405020304" pitchFamily="18" charset="0"/>
              </a:rPr>
              <a:t> </a:t>
            </a:r>
            <a:r>
              <a:rPr lang="it-IT" sz="1800" dirty="0">
                <a:effectLst/>
                <a:latin typeface="Times New Roman" panose="02020603050405020304" pitchFamily="18" charset="0"/>
                <a:ea typeface="Times New Roman" panose="02020603050405020304" pitchFamily="18" charset="0"/>
              </a:rPr>
              <a:t>sprogstamoji raumenų </a:t>
            </a:r>
            <a:r>
              <a:rPr lang="en-GB" sz="1800" dirty="0" err="1">
                <a:effectLst/>
                <a:latin typeface="Times New Roman" panose="02020603050405020304" pitchFamily="18" charset="0"/>
                <a:ea typeface="Times New Roman" panose="02020603050405020304" pitchFamily="18" charset="0"/>
              </a:rPr>
              <a:t>jėga</a:t>
            </a:r>
            <a:r>
              <a:rPr lang="en-US"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it-IT" sz="1800" b="1" dirty="0">
                <a:effectLst/>
                <a:latin typeface="Times New Roman" panose="02020603050405020304" pitchFamily="18" charset="0"/>
                <a:ea typeface="Times New Roman" panose="02020603050405020304" pitchFamily="18" charset="0"/>
              </a:rPr>
              <a:t>T</a:t>
            </a:r>
            <a:r>
              <a:rPr lang="lt-LT" sz="1800" b="1" dirty="0">
                <a:effectLst/>
                <a:latin typeface="Times New Roman" panose="02020603050405020304" pitchFamily="18" charset="0"/>
                <a:ea typeface="Times New Roman" panose="02020603050405020304" pitchFamily="18" charset="0"/>
              </a:rPr>
              <a:t>esto t</a:t>
            </a:r>
            <a:r>
              <a:rPr lang="it-IT" sz="1800" b="1" dirty="0">
                <a:effectLst/>
                <a:latin typeface="Times New Roman" panose="02020603050405020304" pitchFamily="18" charset="0"/>
                <a:ea typeface="Times New Roman" panose="02020603050405020304" pitchFamily="18" charset="0"/>
              </a:rPr>
              <a:t>ikslas </a:t>
            </a:r>
            <a:r>
              <a:rPr lang="it-IT" sz="1800" dirty="0">
                <a:effectLst/>
                <a:latin typeface="Times New Roman" panose="02020603050405020304" pitchFamily="18" charset="0"/>
                <a:ea typeface="Times New Roman" panose="02020603050405020304" pitchFamily="18" charset="0"/>
              </a:rPr>
              <a:t>– nušokti kuo toliau iš vietos, atsispiriant abiem kojomis. </a:t>
            </a:r>
            <a:endParaRPr lang="lt-LT" sz="1800" dirty="0">
              <a:effectLst/>
              <a:latin typeface="Times New Roman" panose="02020603050405020304" pitchFamily="18" charset="0"/>
              <a:ea typeface="Times New Roman" panose="02020603050405020304" pitchFamily="18" charset="0"/>
            </a:endParaRPr>
          </a:p>
          <a:p>
            <a:endParaRPr lang="lt-LT" dirty="0">
              <a:latin typeface="Times New Roman" panose="02020603050405020304" pitchFamily="18" charset="0"/>
            </a:endParaRPr>
          </a:p>
        </p:txBody>
      </p:sp>
    </p:spTree>
    <p:extLst>
      <p:ext uri="{BB962C8B-B14F-4D97-AF65-F5344CB8AC3E}">
        <p14:creationId xmlns:p14="http://schemas.microsoft.com/office/powerpoint/2010/main" val="116247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D5F527-3004-44BD-AB69-EAFA1ABDAB51}"/>
              </a:ext>
            </a:extLst>
          </p:cNvPr>
          <p:cNvSpPr>
            <a:spLocks noGrp="1"/>
          </p:cNvSpPr>
          <p:nvPr>
            <p:ph type="title"/>
          </p:nvPr>
        </p:nvSpPr>
        <p:spPr/>
        <p:txBody>
          <a:bodyPr/>
          <a:lstStyle/>
          <a:p>
            <a:r>
              <a:rPr lang="lt-LT" dirty="0"/>
              <a:t>Priemonės bei kaip atliekamas testas:</a:t>
            </a:r>
          </a:p>
        </p:txBody>
      </p:sp>
      <p:sp>
        <p:nvSpPr>
          <p:cNvPr id="3" name="Text Placeholder 2">
            <a:extLst>
              <a:ext uri="{FF2B5EF4-FFF2-40B4-BE49-F238E27FC236}">
                <a16:creationId xmlns:a16="http://schemas.microsoft.com/office/drawing/2014/main" xmlns="" id="{B5DCB5CF-FB7D-4F0D-AC92-0D567D6D94BE}"/>
              </a:ext>
            </a:extLst>
          </p:cNvPr>
          <p:cNvSpPr>
            <a:spLocks noGrp="1"/>
          </p:cNvSpPr>
          <p:nvPr>
            <p:ph type="body" sz="half" idx="2"/>
          </p:nvPr>
        </p:nvSpPr>
        <p:spPr>
          <a:xfrm>
            <a:off x="1154954" y="3235569"/>
            <a:ext cx="7399961" cy="2784231"/>
          </a:xfrm>
        </p:spPr>
        <p:txBody>
          <a:bodyPr/>
          <a:lstStyle/>
          <a:p>
            <a:r>
              <a:rPr lang="lt-LT" dirty="0">
                <a:latin typeface="Times New Roman" panose="02020603050405020304" pitchFamily="18" charset="0"/>
                <a:cs typeface="Times New Roman" panose="02020603050405020304" pitchFamily="18" charset="0"/>
              </a:rPr>
              <a:t>Testo priemonės: matavimo juosta.</a:t>
            </a:r>
          </a:p>
          <a:p>
            <a:r>
              <a:rPr lang="lt-LT" sz="1800" dirty="0">
                <a:effectLst/>
                <a:latin typeface="Times New Roman" panose="02020603050405020304" pitchFamily="18" charset="0"/>
                <a:ea typeface="Times New Roman" panose="02020603050405020304" pitchFamily="18" charset="0"/>
              </a:rPr>
              <a:t>Testas atliekamas </a:t>
            </a:r>
            <a:r>
              <a:rPr lang="it-IT" sz="1800" dirty="0">
                <a:effectLst/>
                <a:latin typeface="Times New Roman" panose="02020603050405020304" pitchFamily="18" charset="0"/>
                <a:ea typeface="Times New Roman" panose="02020603050405020304" pitchFamily="18" charset="0"/>
              </a:rPr>
              <a:t>atsisto</a:t>
            </a:r>
            <a:r>
              <a:rPr lang="lt-LT" sz="1800" dirty="0">
                <a:effectLst/>
                <a:latin typeface="Times New Roman" panose="02020603050405020304" pitchFamily="18" charset="0"/>
                <a:ea typeface="Times New Roman" panose="02020603050405020304" pitchFamily="18" charset="0"/>
              </a:rPr>
              <a:t>jus</a:t>
            </a:r>
            <a:r>
              <a:rPr lang="it-IT" sz="1800" dirty="0">
                <a:effectLst/>
                <a:latin typeface="Times New Roman" panose="02020603050405020304" pitchFamily="18" charset="0"/>
                <a:ea typeface="Times New Roman" panose="02020603050405020304" pitchFamily="18" charset="0"/>
              </a:rPr>
              <a:t> taip, kad tarp pėdų būtų tarpas, o kojų pirštai – prie linijos. </a:t>
            </a:r>
            <a:r>
              <a:rPr lang="lt-LT" dirty="0">
                <a:latin typeface="Times New Roman" panose="02020603050405020304" pitchFamily="18" charset="0"/>
                <a:ea typeface="Times New Roman" panose="02020603050405020304" pitchFamily="18" charset="0"/>
              </a:rPr>
              <a:t>K</a:t>
            </a:r>
            <a:r>
              <a:rPr lang="it-IT" sz="1800" dirty="0">
                <a:effectLst/>
                <a:latin typeface="Times New Roman" panose="02020603050405020304" pitchFamily="18" charset="0"/>
                <a:ea typeface="Times New Roman" panose="02020603050405020304" pitchFamily="18" charset="0"/>
              </a:rPr>
              <a:t>ojas </a:t>
            </a:r>
            <a:r>
              <a:rPr lang="lt-LT" sz="1800" dirty="0">
                <a:effectLst/>
                <a:latin typeface="Times New Roman" panose="02020603050405020304" pitchFamily="18" charset="0"/>
                <a:ea typeface="Times New Roman" panose="02020603050405020304" pitchFamily="18" charset="0"/>
              </a:rPr>
              <a:t>sulenkus </a:t>
            </a:r>
            <a:r>
              <a:rPr lang="it-IT" sz="1800" dirty="0">
                <a:effectLst/>
                <a:latin typeface="Times New Roman" panose="02020603050405020304" pitchFamily="18" charset="0"/>
                <a:ea typeface="Times New Roman" panose="02020603050405020304" pitchFamily="18" charset="0"/>
              </a:rPr>
              <a:t>per kelius, o rankas išties</a:t>
            </a:r>
            <a:r>
              <a:rPr lang="lt-LT" sz="1800" dirty="0">
                <a:effectLst/>
                <a:latin typeface="Times New Roman" panose="02020603050405020304" pitchFamily="18" charset="0"/>
                <a:ea typeface="Times New Roman" panose="02020603050405020304" pitchFamily="18" charset="0"/>
              </a:rPr>
              <a:t>us</a:t>
            </a:r>
            <a:r>
              <a:rPr lang="it-IT" sz="1800" dirty="0">
                <a:effectLst/>
                <a:latin typeface="Times New Roman" panose="02020603050405020304" pitchFamily="18" charset="0"/>
                <a:ea typeface="Times New Roman" panose="02020603050405020304" pitchFamily="18" charset="0"/>
              </a:rPr>
              <a:t> pirmyn, lygiagrečiai su paviršiumi. Užsimojus rankomis ir stipriai atsispyrus abiem kojomis vienu metu, šokti kuo toliau.</a:t>
            </a:r>
            <a:endParaRPr lang="lt-LT" dirty="0"/>
          </a:p>
        </p:txBody>
      </p:sp>
      <p:pic>
        <p:nvPicPr>
          <p:cNvPr id="5" name="Picture 4">
            <a:extLst>
              <a:ext uri="{FF2B5EF4-FFF2-40B4-BE49-F238E27FC236}">
                <a16:creationId xmlns:a16="http://schemas.microsoft.com/office/drawing/2014/main" xmlns="" id="{70BEC81D-E619-4576-9363-155A46618F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4062" y="3147579"/>
            <a:ext cx="2613104" cy="3710421"/>
          </a:xfrm>
          <a:prstGeom prst="rect">
            <a:avLst/>
          </a:prstGeom>
        </p:spPr>
      </p:pic>
    </p:spTree>
    <p:extLst>
      <p:ext uri="{BB962C8B-B14F-4D97-AF65-F5344CB8AC3E}">
        <p14:creationId xmlns:p14="http://schemas.microsoft.com/office/powerpoint/2010/main" val="4059682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1C05EF-3B44-4371-ACBD-0F8D70FE0AF0}"/>
              </a:ext>
            </a:extLst>
          </p:cNvPr>
          <p:cNvSpPr>
            <a:spLocks noGrp="1"/>
          </p:cNvSpPr>
          <p:nvPr>
            <p:ph type="title"/>
          </p:nvPr>
        </p:nvSpPr>
        <p:spPr/>
        <p:txBody>
          <a:bodyPr/>
          <a:lstStyle/>
          <a:p>
            <a:r>
              <a:rPr lang="lt-LT" dirty="0"/>
              <a:t>Rezultatai ir patarimai norint gerinti kojų raumenų jėgai:</a:t>
            </a:r>
          </a:p>
        </p:txBody>
      </p:sp>
      <p:sp>
        <p:nvSpPr>
          <p:cNvPr id="3" name="Text Placeholder 2">
            <a:extLst>
              <a:ext uri="{FF2B5EF4-FFF2-40B4-BE49-F238E27FC236}">
                <a16:creationId xmlns:a16="http://schemas.microsoft.com/office/drawing/2014/main" xmlns="" id="{C2E5A08A-152E-4D23-BAD0-3704A030AB93}"/>
              </a:ext>
            </a:extLst>
          </p:cNvPr>
          <p:cNvSpPr>
            <a:spLocks noGrp="1"/>
          </p:cNvSpPr>
          <p:nvPr>
            <p:ph type="body" sz="half" idx="2"/>
          </p:nvPr>
        </p:nvSpPr>
        <p:spPr>
          <a:xfrm>
            <a:off x="1154954" y="3209192"/>
            <a:ext cx="10222292" cy="2444262"/>
          </a:xfrm>
        </p:spPr>
        <p:txBody>
          <a:bodyPr/>
          <a:lstStyle/>
          <a:p>
            <a:r>
              <a:rPr lang="it-IT" sz="1800" b="1" dirty="0">
                <a:effectLst/>
                <a:latin typeface="Times New Roman" panose="02020603050405020304" pitchFamily="18" charset="0"/>
                <a:ea typeface="Times New Roman" panose="02020603050405020304" pitchFamily="18" charset="0"/>
              </a:rPr>
              <a:t>Rezultatas</a:t>
            </a:r>
            <a:r>
              <a:rPr lang="it-IT" sz="1800" dirty="0">
                <a:effectLst/>
                <a:latin typeface="Times New Roman" panose="02020603050405020304" pitchFamily="18" charset="0"/>
                <a:ea typeface="Times New Roman" panose="02020603050405020304" pitchFamily="18" charset="0"/>
              </a:rPr>
              <a:t>  yra peršoktas atstumas, išreikštas centimetrais.</a:t>
            </a:r>
            <a:endParaRPr lang="lt-LT" sz="1800" dirty="0">
              <a:effectLst/>
              <a:latin typeface="Times New Roman" panose="02020603050405020304" pitchFamily="18" charset="0"/>
              <a:ea typeface="Times New Roman" panose="02020603050405020304" pitchFamily="18" charset="0"/>
            </a:endParaRPr>
          </a:p>
          <a:p>
            <a:r>
              <a:rPr lang="lt-LT" dirty="0">
                <a:solidFill>
                  <a:srgbClr val="FF0000"/>
                </a:solidFill>
                <a:latin typeface="Times New Roman" panose="02020603050405020304" pitchFamily="18" charset="0"/>
                <a:ea typeface="Times New Roman" panose="02020603050405020304" pitchFamily="18" charset="0"/>
              </a:rPr>
              <a:t>!</a:t>
            </a:r>
            <a:r>
              <a:rPr lang="lt-LT" dirty="0">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Didesnė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jėga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siejasi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geresne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laikysena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mažesne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pažeidimo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rizika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palankesne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kaulų</a:t>
            </a:r>
            <a:r>
              <a:rPr lang="en-GB" sz="1800" dirty="0">
                <a:effectLst/>
                <a:latin typeface="Times New Roman" panose="02020603050405020304" pitchFamily="18" charset="0"/>
                <a:ea typeface="Times New Roman" panose="02020603050405020304" pitchFamily="18" charset="0"/>
              </a:rPr>
              <a:t> mase, </a:t>
            </a:r>
            <a:r>
              <a:rPr lang="en-GB" sz="1800" dirty="0" err="1">
                <a:effectLst/>
                <a:latin typeface="Times New Roman" panose="02020603050405020304" pitchFamily="18" charset="0"/>
                <a:ea typeface="Times New Roman" panose="02020603050405020304" pitchFamily="18" charset="0"/>
              </a:rPr>
              <a:t>mažesne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osteoporozės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rizika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geresniu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gliukozės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pasisavinimu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geresne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medžiagų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apykaita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ilsintis</a:t>
            </a:r>
            <a:r>
              <a:rPr lang="en-GB" sz="1800" dirty="0">
                <a:effectLst/>
                <a:latin typeface="Times New Roman" panose="02020603050405020304" pitchFamily="18" charset="0"/>
                <a:ea typeface="Times New Roman" panose="02020603050405020304" pitchFamily="18" charset="0"/>
              </a:rPr>
              <a:t>, o tai </a:t>
            </a:r>
            <a:r>
              <a:rPr lang="en-GB" sz="1800" dirty="0" err="1">
                <a:effectLst/>
                <a:latin typeface="Times New Roman" panose="02020603050405020304" pitchFamily="18" charset="0"/>
                <a:ea typeface="Times New Roman" panose="02020603050405020304" pitchFamily="18" charset="0"/>
              </a:rPr>
              <a:t>padeda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kontroliuoti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kūno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svorį</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sz="1800" b="1" dirty="0">
                <a:effectLst/>
                <a:latin typeface="Times New Roman" panose="02020603050405020304" pitchFamily="18" charset="0"/>
                <a:ea typeface="Times New Roman" panose="02020603050405020304" pitchFamily="18" charset="0"/>
              </a:rPr>
              <a:t>Kojų raumenų jėgai gerinti rekomenduojami pratimai ir sporto šakos:</a:t>
            </a:r>
            <a:r>
              <a:rPr lang="it-IT" sz="1800" b="1"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futbolas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sportiniai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šokiai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gatvės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šokiai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slidinėjimas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vandens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slidės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šuoliai</a:t>
            </a:r>
            <a:r>
              <a:rPr lang="en-GB" sz="1800" dirty="0">
                <a:effectLst/>
                <a:latin typeface="Times New Roman" panose="02020603050405020304" pitchFamily="18" charset="0"/>
                <a:ea typeface="Times New Roman" panose="02020603050405020304" pitchFamily="18" charset="0"/>
              </a:rPr>
              <a:t> ant </a:t>
            </a:r>
            <a:r>
              <a:rPr lang="en-GB" sz="1800" dirty="0" err="1">
                <a:effectLst/>
                <a:latin typeface="Times New Roman" panose="02020603050405020304" pitchFamily="18" charset="0"/>
                <a:ea typeface="Times New Roman" panose="02020603050405020304" pitchFamily="18" charset="0"/>
              </a:rPr>
              <a:t>batuto</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endParaRPr lang="lt-LT" sz="1800" b="1" dirty="0">
              <a:effectLst/>
              <a:latin typeface="Times New Roman" panose="02020603050405020304" pitchFamily="18" charset="0"/>
              <a:ea typeface="Times New Roman" panose="02020603050405020304" pitchFamily="18" charset="0"/>
            </a:endParaRPr>
          </a:p>
        </p:txBody>
      </p:sp>
      <p:pic>
        <p:nvPicPr>
          <p:cNvPr id="5" name="Picture 4">
            <a:extLst>
              <a:ext uri="{FF2B5EF4-FFF2-40B4-BE49-F238E27FC236}">
                <a16:creationId xmlns:a16="http://schemas.microsoft.com/office/drawing/2014/main" xmlns="" id="{64EF1336-E4A2-41D8-8D2F-AD51ACDCD7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6256" y="5306901"/>
            <a:ext cx="1683327" cy="1153145"/>
          </a:xfrm>
          <a:prstGeom prst="rect">
            <a:avLst/>
          </a:prstGeom>
        </p:spPr>
      </p:pic>
      <p:pic>
        <p:nvPicPr>
          <p:cNvPr id="7" name="Picture 6">
            <a:extLst>
              <a:ext uri="{FF2B5EF4-FFF2-40B4-BE49-F238E27FC236}">
                <a16:creationId xmlns:a16="http://schemas.microsoft.com/office/drawing/2014/main" xmlns="" id="{1C0DA279-6705-4AA1-86EB-A6C334087FC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25787" y="5129120"/>
            <a:ext cx="1537880" cy="1330926"/>
          </a:xfrm>
          <a:prstGeom prst="rect">
            <a:avLst/>
          </a:prstGeom>
        </p:spPr>
      </p:pic>
      <p:pic>
        <p:nvPicPr>
          <p:cNvPr id="9" name="Picture 8">
            <a:extLst>
              <a:ext uri="{FF2B5EF4-FFF2-40B4-BE49-F238E27FC236}">
                <a16:creationId xmlns:a16="http://schemas.microsoft.com/office/drawing/2014/main" xmlns="" id="{D59C80DF-46EE-449D-BB5B-350B00BECF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6100" y="5129120"/>
            <a:ext cx="1654239" cy="1431626"/>
          </a:xfrm>
          <a:prstGeom prst="rect">
            <a:avLst/>
          </a:prstGeom>
        </p:spPr>
      </p:pic>
      <p:pic>
        <p:nvPicPr>
          <p:cNvPr id="11" name="Picture 10">
            <a:extLst>
              <a:ext uri="{FF2B5EF4-FFF2-40B4-BE49-F238E27FC236}">
                <a16:creationId xmlns:a16="http://schemas.microsoft.com/office/drawing/2014/main" xmlns="" id="{424AA26F-1923-4776-94F0-759FD02339D3}"/>
              </a:ext>
            </a:extLst>
          </p:cNvPr>
          <p:cNvPicPr>
            <a:picLocks noChangeAspect="1"/>
          </p:cNvPicPr>
          <p:nvPr/>
        </p:nvPicPr>
        <p:blipFill rotWithShape="1">
          <a:blip r:embed="rId5">
            <a:extLst>
              <a:ext uri="{28A0092B-C50C-407E-A947-70E740481C1C}">
                <a14:useLocalDpi xmlns:a14="http://schemas.microsoft.com/office/drawing/2010/main" val="0"/>
              </a:ext>
            </a:extLst>
          </a:blip>
          <a:srcRect t="1856"/>
          <a:stretch/>
        </p:blipFill>
        <p:spPr>
          <a:xfrm>
            <a:off x="4417108" y="5391284"/>
            <a:ext cx="1683326" cy="1068762"/>
          </a:xfrm>
          <a:prstGeom prst="rect">
            <a:avLst/>
          </a:prstGeom>
        </p:spPr>
      </p:pic>
    </p:spTree>
    <p:extLst>
      <p:ext uri="{BB962C8B-B14F-4D97-AF65-F5344CB8AC3E}">
        <p14:creationId xmlns:p14="http://schemas.microsoft.com/office/powerpoint/2010/main" val="1983767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83EEBA-C773-477E-850D-DA609F4EFC3E}"/>
              </a:ext>
            </a:extLst>
          </p:cNvPr>
          <p:cNvSpPr>
            <a:spLocks noGrp="1"/>
          </p:cNvSpPr>
          <p:nvPr>
            <p:ph type="title"/>
          </p:nvPr>
        </p:nvSpPr>
        <p:spPr/>
        <p:txBody>
          <a:bodyPr/>
          <a:lstStyle/>
          <a:p>
            <a:r>
              <a:rPr lang="lt-LT" dirty="0"/>
              <a:t>Fizinio pajėgumo testo ,,Šuolis į tolį iš vietos“ rezultatai mūsų mokykloje:</a:t>
            </a:r>
          </a:p>
        </p:txBody>
      </p:sp>
      <p:graphicFrame>
        <p:nvGraphicFramePr>
          <p:cNvPr id="5" name="Chart 4">
            <a:extLst>
              <a:ext uri="{FF2B5EF4-FFF2-40B4-BE49-F238E27FC236}">
                <a16:creationId xmlns:a16="http://schemas.microsoft.com/office/drawing/2014/main" xmlns="" id="{5F8A6CFF-DF82-4703-8689-651CEDCDC581}"/>
              </a:ext>
            </a:extLst>
          </p:cNvPr>
          <p:cNvGraphicFramePr/>
          <p:nvPr>
            <p:extLst>
              <p:ext uri="{D42A27DB-BD31-4B8C-83A1-F6EECF244321}">
                <p14:modId xmlns:p14="http://schemas.microsoft.com/office/powerpoint/2010/main" val="3729143691"/>
              </p:ext>
            </p:extLst>
          </p:nvPr>
        </p:nvGraphicFramePr>
        <p:xfrm>
          <a:off x="222249" y="2247901"/>
          <a:ext cx="7845425" cy="45339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6">
            <a:extLst>
              <a:ext uri="{FF2B5EF4-FFF2-40B4-BE49-F238E27FC236}">
                <a16:creationId xmlns:a16="http://schemas.microsoft.com/office/drawing/2014/main" xmlns="" id="{EDFD707A-23F1-4605-B514-07DF844C50D5}"/>
              </a:ext>
            </a:extLst>
          </p:cNvPr>
          <p:cNvGraphicFramePr>
            <a:graphicFrameLocks noGrp="1"/>
          </p:cNvGraphicFramePr>
          <p:nvPr>
            <p:extLst>
              <p:ext uri="{D42A27DB-BD31-4B8C-83A1-F6EECF244321}">
                <p14:modId xmlns:p14="http://schemas.microsoft.com/office/powerpoint/2010/main" val="2502529740"/>
              </p:ext>
            </p:extLst>
          </p:nvPr>
        </p:nvGraphicFramePr>
        <p:xfrm>
          <a:off x="8553450" y="3194685"/>
          <a:ext cx="3038475" cy="3291840"/>
        </p:xfrm>
        <a:graphic>
          <a:graphicData uri="http://schemas.openxmlformats.org/drawingml/2006/table">
            <a:tbl>
              <a:tblPr firstRow="1" bandRow="1">
                <a:tableStyleId>{7DF18680-E054-41AD-8BC1-D1AEF772440D}</a:tableStyleId>
              </a:tblPr>
              <a:tblGrid>
                <a:gridCol w="1515879">
                  <a:extLst>
                    <a:ext uri="{9D8B030D-6E8A-4147-A177-3AD203B41FA5}">
                      <a16:colId xmlns:a16="http://schemas.microsoft.com/office/drawing/2014/main" xmlns="" val="885773516"/>
                    </a:ext>
                  </a:extLst>
                </a:gridCol>
                <a:gridCol w="1522596">
                  <a:extLst>
                    <a:ext uri="{9D8B030D-6E8A-4147-A177-3AD203B41FA5}">
                      <a16:colId xmlns:a16="http://schemas.microsoft.com/office/drawing/2014/main" xmlns="" val="340592163"/>
                    </a:ext>
                  </a:extLst>
                </a:gridCol>
              </a:tblGrid>
              <a:tr h="317500">
                <a:tc>
                  <a:txBody>
                    <a:bodyPr/>
                    <a:lstStyle/>
                    <a:p>
                      <a:r>
                        <a:rPr lang="lt-LT" dirty="0">
                          <a:latin typeface="Times New Roman" panose="02020603050405020304" pitchFamily="18" charset="0"/>
                          <a:cs typeface="Times New Roman" panose="02020603050405020304" pitchFamily="18" charset="0"/>
                        </a:rPr>
                        <a:t>Klasė</a:t>
                      </a:r>
                    </a:p>
                  </a:txBody>
                  <a:tcPr>
                    <a:solidFill>
                      <a:srgbClr val="54A0DE"/>
                    </a:solidFill>
                  </a:tcPr>
                </a:tc>
                <a:tc>
                  <a:txBody>
                    <a:bodyPr/>
                    <a:lstStyle/>
                    <a:p>
                      <a:r>
                        <a:rPr lang="lt-LT" dirty="0">
                          <a:latin typeface="Times New Roman" panose="02020603050405020304" pitchFamily="18" charset="0"/>
                          <a:cs typeface="Times New Roman" panose="02020603050405020304" pitchFamily="18" charset="0"/>
                        </a:rPr>
                        <a:t>Vidurkis</a:t>
                      </a:r>
                    </a:p>
                  </a:txBody>
                  <a:tcPr>
                    <a:solidFill>
                      <a:srgbClr val="54A0DE"/>
                    </a:solidFill>
                  </a:tcPr>
                </a:tc>
                <a:extLst>
                  <a:ext uri="{0D108BD9-81ED-4DB2-BD59-A6C34878D82A}">
                    <a16:rowId xmlns:a16="http://schemas.microsoft.com/office/drawing/2014/main" xmlns="" val="3060080543"/>
                  </a:ext>
                </a:extLst>
              </a:tr>
              <a:tr h="317500">
                <a:tc>
                  <a:txBody>
                    <a:bodyPr/>
                    <a:lstStyle/>
                    <a:p>
                      <a:r>
                        <a:rPr lang="lt-LT" dirty="0">
                          <a:latin typeface="Times New Roman" panose="02020603050405020304" pitchFamily="18" charset="0"/>
                          <a:cs typeface="Times New Roman" panose="02020603050405020304" pitchFamily="18" charset="0"/>
                        </a:rPr>
                        <a:t>5</a:t>
                      </a: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150,6</a:t>
                      </a:r>
                    </a:p>
                  </a:txBody>
                  <a:tcPr/>
                </a:tc>
                <a:extLst>
                  <a:ext uri="{0D108BD9-81ED-4DB2-BD59-A6C34878D82A}">
                    <a16:rowId xmlns:a16="http://schemas.microsoft.com/office/drawing/2014/main" xmlns="" val="3878553737"/>
                  </a:ext>
                </a:extLst>
              </a:tr>
              <a:tr h="317500">
                <a:tc>
                  <a:txBody>
                    <a:bodyPr/>
                    <a:lstStyle/>
                    <a:p>
                      <a:r>
                        <a:rPr lang="lt-LT" dirty="0">
                          <a:latin typeface="Times New Roman" panose="02020603050405020304" pitchFamily="18" charset="0"/>
                          <a:cs typeface="Times New Roman" panose="02020603050405020304" pitchFamily="18" charset="0"/>
                        </a:rPr>
                        <a:t>6</a:t>
                      </a: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148,6</a:t>
                      </a:r>
                    </a:p>
                  </a:txBody>
                  <a:tcPr/>
                </a:tc>
                <a:extLst>
                  <a:ext uri="{0D108BD9-81ED-4DB2-BD59-A6C34878D82A}">
                    <a16:rowId xmlns:a16="http://schemas.microsoft.com/office/drawing/2014/main" xmlns="" val="3016573803"/>
                  </a:ext>
                </a:extLst>
              </a:tr>
              <a:tr h="317500">
                <a:tc>
                  <a:txBody>
                    <a:bodyPr/>
                    <a:lstStyle/>
                    <a:p>
                      <a:r>
                        <a:rPr lang="lt-LT" dirty="0">
                          <a:latin typeface="Times New Roman" panose="02020603050405020304" pitchFamily="18" charset="0"/>
                          <a:cs typeface="Times New Roman" panose="02020603050405020304" pitchFamily="18" charset="0"/>
                        </a:rPr>
                        <a:t>7</a:t>
                      </a: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165,6</a:t>
                      </a:r>
                    </a:p>
                  </a:txBody>
                  <a:tcPr/>
                </a:tc>
                <a:extLst>
                  <a:ext uri="{0D108BD9-81ED-4DB2-BD59-A6C34878D82A}">
                    <a16:rowId xmlns:a16="http://schemas.microsoft.com/office/drawing/2014/main" xmlns="" val="548272492"/>
                  </a:ext>
                </a:extLst>
              </a:tr>
              <a:tr h="317500">
                <a:tc>
                  <a:txBody>
                    <a:bodyPr/>
                    <a:lstStyle/>
                    <a:p>
                      <a:r>
                        <a:rPr lang="lt-LT" dirty="0">
                          <a:latin typeface="Times New Roman" panose="02020603050405020304" pitchFamily="18" charset="0"/>
                          <a:cs typeface="Times New Roman" panose="02020603050405020304" pitchFamily="18" charset="0"/>
                        </a:rPr>
                        <a:t>8</a:t>
                      </a: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167,3</a:t>
                      </a:r>
                    </a:p>
                  </a:txBody>
                  <a:tcPr/>
                </a:tc>
                <a:extLst>
                  <a:ext uri="{0D108BD9-81ED-4DB2-BD59-A6C34878D82A}">
                    <a16:rowId xmlns:a16="http://schemas.microsoft.com/office/drawing/2014/main" xmlns="" val="3874864363"/>
                  </a:ext>
                </a:extLst>
              </a:tr>
              <a:tr h="317500">
                <a:tc>
                  <a:txBody>
                    <a:bodyPr/>
                    <a:lstStyle/>
                    <a:p>
                      <a:r>
                        <a:rPr lang="lt-LT" dirty="0">
                          <a:latin typeface="Times New Roman"/>
                          <a:cs typeface="Times New Roman"/>
                        </a:rPr>
                        <a:t>I </a:t>
                      </a:r>
                      <a:endParaRPr lang="lt-LT">
                        <a:latin typeface="Times New Roman"/>
                        <a:cs typeface="Times New Roman"/>
                      </a:endParaRP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188</a:t>
                      </a:r>
                    </a:p>
                  </a:txBody>
                  <a:tcPr/>
                </a:tc>
                <a:extLst>
                  <a:ext uri="{0D108BD9-81ED-4DB2-BD59-A6C34878D82A}">
                    <a16:rowId xmlns:a16="http://schemas.microsoft.com/office/drawing/2014/main" xmlns="" val="3361476858"/>
                  </a:ext>
                </a:extLst>
              </a:tr>
              <a:tr h="317500">
                <a:tc>
                  <a:txBody>
                    <a:bodyPr/>
                    <a:lstStyle/>
                    <a:p>
                      <a:r>
                        <a:rPr lang="lt-LT" dirty="0">
                          <a:latin typeface="Times New Roman"/>
                          <a:cs typeface="Times New Roman"/>
                        </a:rPr>
                        <a:t>II </a:t>
                      </a:r>
                      <a:endParaRPr lang="lt-LT">
                        <a:latin typeface="Times New Roman"/>
                        <a:cs typeface="Times New Roman"/>
                      </a:endParaRP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200,2</a:t>
                      </a:r>
                    </a:p>
                  </a:txBody>
                  <a:tcPr/>
                </a:tc>
                <a:extLst>
                  <a:ext uri="{0D108BD9-81ED-4DB2-BD59-A6C34878D82A}">
                    <a16:rowId xmlns:a16="http://schemas.microsoft.com/office/drawing/2014/main" xmlns="" val="389832590"/>
                  </a:ext>
                </a:extLst>
              </a:tr>
              <a:tr h="317500">
                <a:tc>
                  <a:txBody>
                    <a:bodyPr/>
                    <a:lstStyle/>
                    <a:p>
                      <a:r>
                        <a:rPr lang="lt-LT" dirty="0">
                          <a:latin typeface="Times New Roman"/>
                          <a:cs typeface="Times New Roman"/>
                        </a:rPr>
                        <a:t>III</a:t>
                      </a: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212,9</a:t>
                      </a:r>
                    </a:p>
                  </a:txBody>
                  <a:tcPr/>
                </a:tc>
                <a:extLst>
                  <a:ext uri="{0D108BD9-81ED-4DB2-BD59-A6C34878D82A}">
                    <a16:rowId xmlns:a16="http://schemas.microsoft.com/office/drawing/2014/main" xmlns="" val="3073931382"/>
                  </a:ext>
                </a:extLst>
              </a:tr>
              <a:tr h="317500">
                <a:tc>
                  <a:txBody>
                    <a:bodyPr/>
                    <a:lstStyle/>
                    <a:p>
                      <a:r>
                        <a:rPr lang="lt-LT" dirty="0">
                          <a:latin typeface="Times New Roman"/>
                          <a:cs typeface="Times New Roman"/>
                        </a:rPr>
                        <a:t>IV </a:t>
                      </a:r>
                      <a:endParaRPr lang="lt-LT">
                        <a:latin typeface="Times New Roman"/>
                        <a:cs typeface="Times New Roman"/>
                      </a:endParaRPr>
                    </a:p>
                  </a:txBody>
                  <a:tcPr>
                    <a:solidFill>
                      <a:srgbClr val="FABC60"/>
                    </a:solidFill>
                  </a:tcPr>
                </a:tc>
                <a:tc>
                  <a:txBody>
                    <a:bodyPr/>
                    <a:lstStyle/>
                    <a:p>
                      <a:r>
                        <a:rPr lang="lt-LT" dirty="0">
                          <a:latin typeface="Times New Roman" panose="02020603050405020304" pitchFamily="18" charset="0"/>
                          <a:cs typeface="Times New Roman" panose="02020603050405020304" pitchFamily="18" charset="0"/>
                        </a:rPr>
                        <a:t>191,1</a:t>
                      </a:r>
                    </a:p>
                  </a:txBody>
                  <a:tcPr/>
                </a:tc>
                <a:extLst>
                  <a:ext uri="{0D108BD9-81ED-4DB2-BD59-A6C34878D82A}">
                    <a16:rowId xmlns:a16="http://schemas.microsoft.com/office/drawing/2014/main" xmlns="" val="4233722624"/>
                  </a:ext>
                </a:extLst>
              </a:tr>
            </a:tbl>
          </a:graphicData>
        </a:graphic>
      </p:graphicFrame>
    </p:spTree>
    <p:extLst>
      <p:ext uri="{BB962C8B-B14F-4D97-AF65-F5344CB8AC3E}">
        <p14:creationId xmlns:p14="http://schemas.microsoft.com/office/powerpoint/2010/main" val="572553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128B8C-6C2B-4B91-86E4-F7DEADD8BD23}"/>
              </a:ext>
            </a:extLst>
          </p:cNvPr>
          <p:cNvSpPr>
            <a:spLocks noGrp="1"/>
          </p:cNvSpPr>
          <p:nvPr>
            <p:ph type="title"/>
          </p:nvPr>
        </p:nvSpPr>
        <p:spPr/>
        <p:txBody>
          <a:bodyPr/>
          <a:lstStyle/>
          <a:p>
            <a:r>
              <a:rPr lang="lt-LT" dirty="0"/>
              <a:t>Projekto tikslas ir uždaviniai:</a:t>
            </a:r>
          </a:p>
        </p:txBody>
      </p:sp>
      <p:sp>
        <p:nvSpPr>
          <p:cNvPr id="3" name="Text Placeholder 2">
            <a:extLst>
              <a:ext uri="{FF2B5EF4-FFF2-40B4-BE49-F238E27FC236}">
                <a16:creationId xmlns:a16="http://schemas.microsoft.com/office/drawing/2014/main" xmlns="" id="{E1B2A6C6-E31A-487D-B0BA-BE48766DA3E7}"/>
              </a:ext>
            </a:extLst>
          </p:cNvPr>
          <p:cNvSpPr>
            <a:spLocks noGrp="1"/>
          </p:cNvSpPr>
          <p:nvPr>
            <p:ph type="body" sz="half" idx="2"/>
          </p:nvPr>
        </p:nvSpPr>
        <p:spPr>
          <a:xfrm>
            <a:off x="1154954" y="3297115"/>
            <a:ext cx="8825659" cy="2875085"/>
          </a:xfrm>
        </p:spPr>
        <p:txBody>
          <a:bodyPr>
            <a:normAutofit/>
          </a:bodyPr>
          <a:lstStyle/>
          <a:p>
            <a:pPr>
              <a:lnSpc>
                <a:spcPct val="150000"/>
              </a:lnSpc>
            </a:pPr>
            <a:r>
              <a:rPr lang="en-US" sz="1600" b="1" u="sng" dirty="0" err="1">
                <a:effectLst/>
                <a:latin typeface="Times New Roman" panose="02020603050405020304" pitchFamily="18" charset="0"/>
                <a:ea typeface="Calibri" panose="020F0502020204030204" pitchFamily="34" charset="0"/>
                <a:cs typeface="Times New Roman" panose="02020603050405020304" pitchFamily="18" charset="0"/>
              </a:rPr>
              <a:t>Tikslas</a:t>
            </a:r>
            <a:r>
              <a:rPr lang="en-US" sz="1600" b="1" u="sng"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supažindinti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Vidi</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škių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gimnazijos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bendruomenę</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su</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5-IV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klasių</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mokinių</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fizinio</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pajėgumo</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testų</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rezultatais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statistika</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600" dirty="0">
                <a:latin typeface="Times New Roman" panose="02020603050405020304" pitchFamily="18" charset="0"/>
                <a:ea typeface="Calibri" panose="020F0502020204030204" pitchFamily="34" charset="0"/>
                <a:cs typeface="Times New Roman" panose="02020603050405020304" pitchFamily="18" charset="0"/>
              </a:rPr>
              <a:t>P</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ateikti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rekomendacijas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fizinėms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ypatybėms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gerinti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600" dirty="0">
                <a:latin typeface="Times New Roman" panose="02020603050405020304" pitchFamily="18" charset="0"/>
                <a:ea typeface="Calibri" panose="020F0502020204030204" pitchFamily="34" charset="0"/>
                <a:cs typeface="Times New Roman" panose="02020603050405020304" pitchFamily="18" charset="0"/>
              </a:rPr>
              <a:t>P</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agaminti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prietaisus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lankstumui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pusiausvyrai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vertinti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t-LT" sz="1600" dirty="0">
              <a:latin typeface="Times New Roman" panose="02020603050405020304" pitchFamily="18" charset="0"/>
              <a:cs typeface="Times New Roman" panose="02020603050405020304" pitchFamily="18" charset="0"/>
            </a:endParaRPr>
          </a:p>
          <a:p>
            <a:pPr>
              <a:lnSpc>
                <a:spcPct val="150000"/>
              </a:lnSpc>
              <a:spcBef>
                <a:spcPts val="0"/>
              </a:spcBef>
            </a:pPr>
            <a:r>
              <a:rPr lang="en-US" sz="1600" b="1" u="sng" dirty="0" err="1">
                <a:effectLst/>
                <a:latin typeface="Times New Roman" panose="02020603050405020304" pitchFamily="18" charset="0"/>
                <a:ea typeface="Calibri" panose="020F0502020204030204" pitchFamily="34" charset="0"/>
                <a:cs typeface="Times New Roman" panose="02020603050405020304" pitchFamily="18" charset="0"/>
              </a:rPr>
              <a:t>Uždaviniai</a:t>
            </a:r>
            <a:r>
              <a:rPr lang="en-US" sz="1600" b="1" u="sng"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1600" b="1"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20000"/>
              </a:lnSpc>
              <a:spcBef>
                <a:spcPts val="0"/>
              </a:spcBef>
              <a:buFont typeface="Arial" panose="020B0604020202020204" pitchFamily="34" charset="0"/>
              <a:buChar char="•"/>
            </a:pPr>
            <a:r>
              <a:rPr lang="lt-LT" sz="1600" dirty="0">
                <a:latin typeface="Times New Roman" panose="02020603050405020304" pitchFamily="18" charset="0"/>
                <a:ea typeface="Calibri" panose="020F0502020204030204" pitchFamily="34" charset="0"/>
                <a:cs typeface="Times New Roman" panose="02020603050405020304" pitchFamily="18" charset="0"/>
              </a:rPr>
              <a:t>S</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uvesti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analizuoti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mokinių</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fizinio</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pajėgumo</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rezultatus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20000"/>
              </a:lnSpc>
              <a:spcBef>
                <a:spcPts val="0"/>
              </a:spcBef>
              <a:buFont typeface="Arial" panose="020B0604020202020204" pitchFamily="34" charset="0"/>
              <a:buChar char="•"/>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Ieškoti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informacijos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kaip</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gerinti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fizines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ypatybes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20000"/>
              </a:lnSpc>
              <a:spcBef>
                <a:spcPts val="0"/>
              </a:spcBef>
              <a:buFont typeface="Arial" panose="020B0604020202020204" pitchFamily="34" charset="0"/>
              <a:buChar char="•"/>
            </a:pPr>
            <a:r>
              <a:rPr lang="lt-LT" sz="1600" dirty="0">
                <a:latin typeface="Times New Roman" panose="02020603050405020304" pitchFamily="18" charset="0"/>
                <a:ea typeface="Calibri" panose="020F0502020204030204" pitchFamily="34" charset="0"/>
                <a:cs typeface="Times New Roman" panose="02020603050405020304" pitchFamily="18" charset="0"/>
              </a:rPr>
              <a:t>P</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agaminti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prietaisus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lankstumui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ir</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pusiausvyrai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vertinti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lt-L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20000"/>
              </a:lnSpc>
              <a:spcBef>
                <a:spcPts val="0"/>
              </a:spcBef>
              <a:buFont typeface="Arial" panose="020B0604020202020204" pitchFamily="34" charset="0"/>
              <a:buChar char="•"/>
            </a:pPr>
            <a:r>
              <a:rPr lang="lt-LT" sz="1600" dirty="0">
                <a:latin typeface="Times New Roman" panose="02020603050405020304" pitchFamily="18" charset="0"/>
                <a:ea typeface="Calibri" panose="020F0502020204030204" pitchFamily="34" charset="0"/>
                <a:cs typeface="Times New Roman" panose="02020603050405020304" pitchFamily="18" charset="0"/>
              </a:rPr>
              <a:t>P</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aruošti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skaidres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pranešimui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t-LT" sz="1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4062936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62C99A-3E2C-4133-AB2D-010CD9A742EF}"/>
              </a:ext>
            </a:extLst>
          </p:cNvPr>
          <p:cNvSpPr>
            <a:spLocks noGrp="1"/>
          </p:cNvSpPr>
          <p:nvPr>
            <p:ph type="title"/>
          </p:nvPr>
        </p:nvSpPr>
        <p:spPr/>
        <p:txBody>
          <a:bodyPr/>
          <a:lstStyle/>
          <a:p>
            <a:r>
              <a:rPr lang="lt-LT" dirty="0"/>
              <a:t>Raumenų ištvermė ir fizinio pajėgumo testas ,,Kybojimas sulenktomis rankomis“</a:t>
            </a:r>
          </a:p>
        </p:txBody>
      </p:sp>
      <p:sp>
        <p:nvSpPr>
          <p:cNvPr id="3" name="Text Placeholder 2">
            <a:extLst>
              <a:ext uri="{FF2B5EF4-FFF2-40B4-BE49-F238E27FC236}">
                <a16:creationId xmlns:a16="http://schemas.microsoft.com/office/drawing/2014/main" xmlns="" id="{90B4F5E2-9B5F-4998-8390-97056062942D}"/>
              </a:ext>
            </a:extLst>
          </p:cNvPr>
          <p:cNvSpPr>
            <a:spLocks noGrp="1"/>
          </p:cNvSpPr>
          <p:nvPr>
            <p:ph type="body" sz="half" idx="2"/>
          </p:nvPr>
        </p:nvSpPr>
        <p:spPr>
          <a:xfrm>
            <a:off x="1154954" y="3217985"/>
            <a:ext cx="8825659" cy="2801815"/>
          </a:xfrm>
        </p:spPr>
        <p:txBody>
          <a:bodyPr/>
          <a:lstStyle/>
          <a:p>
            <a:r>
              <a:rPr lang="lt-LT" dirty="0">
                <a:latin typeface="Times New Roman" panose="02020603050405020304" pitchFamily="18" charset="0"/>
                <a:ea typeface="Times New Roman" panose="02020603050405020304" pitchFamily="18" charset="0"/>
              </a:rPr>
              <a:t>Kas yra raumenų ištvermė?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ištvermė</a:t>
            </a:r>
            <a:r>
              <a:rPr lang="en-GB" sz="1800" dirty="0">
                <a:effectLst/>
                <a:latin typeface="Times New Roman" panose="02020603050405020304" pitchFamily="18" charset="0"/>
                <a:ea typeface="Times New Roman" panose="02020603050405020304" pitchFamily="18" charset="0"/>
              </a:rPr>
              <a:t> – tai </a:t>
            </a:r>
            <a:r>
              <a:rPr lang="en-GB" sz="1800" dirty="0" err="1">
                <a:effectLst/>
                <a:latin typeface="Times New Roman" panose="02020603050405020304" pitchFamily="18" charset="0"/>
                <a:ea typeface="Times New Roman" panose="02020603050405020304" pitchFamily="18" charset="0"/>
              </a:rPr>
              <a:t>organizmo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gebėjimas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priešintis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nuovargiui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atliekant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jėgos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pratimus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Būtent fizinio pajėgumo testo ,,Kybojimas sulenktomis rankomis“ metu, tikrinama </a:t>
            </a:r>
            <a:r>
              <a:rPr lang="en-GB" sz="1800" dirty="0" err="1">
                <a:effectLst/>
                <a:latin typeface="Times New Roman" panose="02020603050405020304" pitchFamily="18" charset="0"/>
                <a:ea typeface="Cambria" panose="02040503050406030204" pitchFamily="18" charset="0"/>
              </a:rPr>
              <a:t>fizinė</a:t>
            </a:r>
            <a:r>
              <a:rPr lang="en-GB" sz="1800" dirty="0">
                <a:effectLst/>
                <a:latin typeface="Times New Roman" panose="02020603050405020304" pitchFamily="18" charset="0"/>
                <a:ea typeface="Cambria" panose="02040503050406030204" pitchFamily="18" charset="0"/>
              </a:rPr>
              <a:t> </a:t>
            </a:r>
            <a:r>
              <a:rPr lang="en-GB" sz="1800" dirty="0" err="1">
                <a:effectLst/>
                <a:latin typeface="Times New Roman" panose="02020603050405020304" pitchFamily="18" charset="0"/>
                <a:ea typeface="Cambria" panose="02040503050406030204" pitchFamily="18" charset="0"/>
              </a:rPr>
              <a:t>ypatybė</a:t>
            </a:r>
            <a:r>
              <a:rPr lang="en-GB" sz="1800" dirty="0">
                <a:effectLst/>
                <a:latin typeface="Times New Roman" panose="02020603050405020304" pitchFamily="18" charset="0"/>
                <a:ea typeface="Cambria" panose="02040503050406030204" pitchFamily="18" charset="0"/>
              </a:rPr>
              <a:t>–</a:t>
            </a:r>
            <a:r>
              <a:rPr lang="lt-LT" dirty="0">
                <a:latin typeface="Times New Roman" panose="02020603050405020304" pitchFamily="18" charset="0"/>
                <a:ea typeface="Cambria" panose="02040503050406030204" pitchFamily="18" charset="0"/>
              </a:rPr>
              <a:t>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ištvermė</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en-GB" sz="1800" b="1" dirty="0">
                <a:effectLst/>
                <a:latin typeface="Times New Roman" panose="02020603050405020304" pitchFamily="18" charset="0"/>
                <a:ea typeface="Times New Roman" panose="02020603050405020304" pitchFamily="18" charset="0"/>
              </a:rPr>
              <a:t>T</a:t>
            </a:r>
            <a:r>
              <a:rPr lang="lt-LT" sz="1800" b="1" dirty="0">
                <a:effectLst/>
                <a:latin typeface="Times New Roman" panose="02020603050405020304" pitchFamily="18" charset="0"/>
                <a:ea typeface="Times New Roman" panose="02020603050405020304" pitchFamily="18" charset="0"/>
              </a:rPr>
              <a:t>esto t</a:t>
            </a:r>
            <a:r>
              <a:rPr lang="en-GB" sz="1800" b="1" dirty="0" err="1">
                <a:effectLst/>
                <a:latin typeface="Times New Roman" panose="02020603050405020304" pitchFamily="18" charset="0"/>
                <a:ea typeface="Times New Roman" panose="02020603050405020304" pitchFamily="18" charset="0"/>
              </a:rPr>
              <a:t>ikslas</a:t>
            </a: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ilgiau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kyboti</a:t>
            </a:r>
            <a:r>
              <a:rPr lang="en-GB" sz="1800" dirty="0">
                <a:effectLst/>
                <a:latin typeface="Times New Roman" panose="02020603050405020304" pitchFamily="18" charset="0"/>
                <a:ea typeface="Times New Roman" panose="02020603050405020304" pitchFamily="18" charset="0"/>
              </a:rPr>
              <a:t> ant </a:t>
            </a:r>
            <a:r>
              <a:rPr lang="en-GB" sz="1800" dirty="0" err="1">
                <a:effectLst/>
                <a:latin typeface="Times New Roman" panose="02020603050405020304" pitchFamily="18" charset="0"/>
                <a:ea typeface="Times New Roman" panose="02020603050405020304" pitchFamily="18" charset="0"/>
              </a:rPr>
              <a:t>skersinio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sulenktomis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rankomis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endParaRPr lang="lt-LT" dirty="0"/>
          </a:p>
        </p:txBody>
      </p:sp>
    </p:spTree>
    <p:extLst>
      <p:ext uri="{BB962C8B-B14F-4D97-AF65-F5344CB8AC3E}">
        <p14:creationId xmlns:p14="http://schemas.microsoft.com/office/powerpoint/2010/main" val="1246994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FE8F4F-2408-48BF-BC4F-3E7CCFE59F2C}"/>
              </a:ext>
            </a:extLst>
          </p:cNvPr>
          <p:cNvSpPr>
            <a:spLocks noGrp="1"/>
          </p:cNvSpPr>
          <p:nvPr>
            <p:ph type="title"/>
          </p:nvPr>
        </p:nvSpPr>
        <p:spPr/>
        <p:txBody>
          <a:bodyPr/>
          <a:lstStyle/>
          <a:p>
            <a:r>
              <a:rPr lang="lt-LT" dirty="0"/>
              <a:t>Testo priemonės:</a:t>
            </a:r>
          </a:p>
        </p:txBody>
      </p:sp>
      <p:sp>
        <p:nvSpPr>
          <p:cNvPr id="3" name="Text Placeholder 2">
            <a:extLst>
              <a:ext uri="{FF2B5EF4-FFF2-40B4-BE49-F238E27FC236}">
                <a16:creationId xmlns:a16="http://schemas.microsoft.com/office/drawing/2014/main" xmlns="" id="{58C552F5-3458-4A37-BB42-B791B0D2D721}"/>
              </a:ext>
            </a:extLst>
          </p:cNvPr>
          <p:cNvSpPr>
            <a:spLocks noGrp="1"/>
          </p:cNvSpPr>
          <p:nvPr>
            <p:ph type="body" sz="half" idx="2"/>
          </p:nvPr>
        </p:nvSpPr>
        <p:spPr>
          <a:xfrm>
            <a:off x="1154954" y="3235569"/>
            <a:ext cx="8825659" cy="2784231"/>
          </a:xfrm>
        </p:spPr>
        <p:txBody>
          <a:bodyPr/>
          <a:lstStyle/>
          <a:p>
            <a:pPr>
              <a:tabLst>
                <a:tab pos="810260" algn="l"/>
              </a:tabLst>
            </a:pPr>
            <a:endParaRPr lang="lt-LT" sz="1800" dirty="0">
              <a:effectLst/>
              <a:latin typeface="Times New Roman" panose="02020603050405020304" pitchFamily="18" charset="0"/>
              <a:ea typeface="Times New Roman" panose="02020603050405020304" pitchFamily="18" charset="0"/>
            </a:endParaRPr>
          </a:p>
          <a:p>
            <a:r>
              <a:rPr lang="en-GB" sz="1800" dirty="0">
                <a:effectLst/>
                <a:latin typeface="Times New Roman" panose="02020603050405020304" pitchFamily="18" charset="0"/>
                <a:ea typeface="Times New Roman" panose="02020603050405020304" pitchFamily="18" charset="0"/>
              </a:rPr>
              <a:t>- </a:t>
            </a:r>
            <a:r>
              <a:rPr lang="lt-LT" dirty="0">
                <a:latin typeface="Times New Roman" panose="02020603050405020304" pitchFamily="18" charset="0"/>
                <a:ea typeface="Times New Roman" panose="02020603050405020304" pitchFamily="18" charset="0"/>
              </a:rPr>
              <a:t>S</a:t>
            </a:r>
            <a:r>
              <a:rPr lang="en-GB" sz="1800" dirty="0" err="1">
                <a:effectLst/>
                <a:latin typeface="Times New Roman" panose="02020603050405020304" pitchFamily="18" charset="0"/>
                <a:ea typeface="Times New Roman" panose="02020603050405020304" pitchFamily="18" charset="0"/>
              </a:rPr>
              <a:t>kersinis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įtvirtintas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tokiame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aukštyje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kad</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stovint</a:t>
            </a:r>
            <a:r>
              <a:rPr lang="en-GB" sz="1800" dirty="0">
                <a:effectLst/>
                <a:latin typeface="Times New Roman" panose="02020603050405020304" pitchFamily="18" charset="0"/>
                <a:ea typeface="Times New Roman" panose="02020603050405020304" pitchFamily="18" charset="0"/>
              </a:rPr>
              <a:t> po </a:t>
            </a:r>
            <a:r>
              <a:rPr lang="en-GB" sz="1800" dirty="0" err="1">
                <a:effectLst/>
                <a:latin typeface="Times New Roman" panose="02020603050405020304" pitchFamily="18" charset="0"/>
                <a:ea typeface="Times New Roman" panose="02020603050405020304" pitchFamily="18" charset="0"/>
              </a:rPr>
              <a:t>juo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nepašokus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galėma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būtų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jį</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pasiekti</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it-IT" sz="1800"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C</a:t>
            </a:r>
            <a:r>
              <a:rPr lang="it-IT" sz="1800" dirty="0">
                <a:effectLst/>
                <a:latin typeface="Times New Roman" panose="02020603050405020304" pitchFamily="18" charset="0"/>
                <a:ea typeface="Times New Roman" panose="02020603050405020304" pitchFamily="18" charset="0"/>
              </a:rPr>
              <a:t>hronometras.</a:t>
            </a:r>
            <a:endParaRPr lang="lt-LT" sz="1800" dirty="0">
              <a:effectLst/>
              <a:latin typeface="Times New Roman" panose="02020603050405020304" pitchFamily="18" charset="0"/>
              <a:ea typeface="Times New Roman" panose="02020603050405020304" pitchFamily="18" charset="0"/>
            </a:endParaRPr>
          </a:p>
          <a:p>
            <a:endParaRPr lang="lt-LT" dirty="0"/>
          </a:p>
          <a:p>
            <a:endParaRPr lang="lt-LT" dirty="0"/>
          </a:p>
        </p:txBody>
      </p:sp>
    </p:spTree>
    <p:extLst>
      <p:ext uri="{BB962C8B-B14F-4D97-AF65-F5344CB8AC3E}">
        <p14:creationId xmlns:p14="http://schemas.microsoft.com/office/powerpoint/2010/main" val="1796261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AEB055-8D3A-4CC7-A5BC-695C0250B88F}"/>
              </a:ext>
            </a:extLst>
          </p:cNvPr>
          <p:cNvSpPr>
            <a:spLocks noGrp="1"/>
          </p:cNvSpPr>
          <p:nvPr>
            <p:ph type="title"/>
          </p:nvPr>
        </p:nvSpPr>
        <p:spPr/>
        <p:txBody>
          <a:bodyPr/>
          <a:lstStyle/>
          <a:p>
            <a:r>
              <a:rPr lang="lt-LT" dirty="0"/>
              <a:t>Kaip atliekamas testas?</a:t>
            </a:r>
          </a:p>
        </p:txBody>
      </p:sp>
      <p:sp>
        <p:nvSpPr>
          <p:cNvPr id="3" name="Text Placeholder 2">
            <a:extLst>
              <a:ext uri="{FF2B5EF4-FFF2-40B4-BE49-F238E27FC236}">
                <a16:creationId xmlns:a16="http://schemas.microsoft.com/office/drawing/2014/main" xmlns="" id="{6F5AEC3E-96A4-4589-9FEA-7B97313A40B4}"/>
              </a:ext>
            </a:extLst>
          </p:cNvPr>
          <p:cNvSpPr>
            <a:spLocks noGrp="1"/>
          </p:cNvSpPr>
          <p:nvPr>
            <p:ph type="body" sz="half" idx="2"/>
          </p:nvPr>
        </p:nvSpPr>
        <p:spPr>
          <a:xfrm>
            <a:off x="1154955" y="3235569"/>
            <a:ext cx="7004308" cy="2784231"/>
          </a:xfrm>
        </p:spPr>
        <p:txBody>
          <a:bodyPr/>
          <a:lstStyle/>
          <a:p>
            <a:r>
              <a:rPr lang="lt-LT" dirty="0">
                <a:latin typeface="Times New Roman" panose="02020603050405020304" pitchFamily="18" charset="0"/>
                <a:ea typeface="Times New Roman" panose="02020603050405020304" pitchFamily="18" charset="0"/>
              </a:rPr>
              <a:t>A</a:t>
            </a:r>
            <a:r>
              <a:rPr lang="it-IT" sz="1800" dirty="0">
                <a:effectLst/>
                <a:latin typeface="Times New Roman" panose="02020603050405020304" pitchFamily="18" charset="0"/>
                <a:ea typeface="Times New Roman" panose="02020603050405020304" pitchFamily="18" charset="0"/>
              </a:rPr>
              <a:t>tsistoti po skersiniu, uždėti ant jo rankas pečių platumu, pirštais apimti jį iš viršaus, o nykščiu – iš apačios. Smakras virš skersinio. lšlaikyti šią padėti kuo ilgiau, neliečiant smakru skersinio. Kai akys nusileis žemiau už skersinį, testas baigiamas.</a:t>
            </a:r>
            <a:endParaRPr lang="lt-LT" sz="1800" dirty="0">
              <a:effectLst/>
              <a:latin typeface="Times New Roman" panose="02020603050405020304" pitchFamily="18" charset="0"/>
              <a:ea typeface="Times New Roman" panose="02020603050405020304" pitchFamily="18" charset="0"/>
            </a:endParaRPr>
          </a:p>
          <a:p>
            <a:endParaRPr lang="lt-LT" dirty="0"/>
          </a:p>
        </p:txBody>
      </p:sp>
      <p:pic>
        <p:nvPicPr>
          <p:cNvPr id="5" name="Picture 4">
            <a:extLst>
              <a:ext uri="{FF2B5EF4-FFF2-40B4-BE49-F238E27FC236}">
                <a16:creationId xmlns:a16="http://schemas.microsoft.com/office/drawing/2014/main" xmlns="" id="{54469DAA-6615-4089-A4E5-4213FB8EA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0997" y="3277079"/>
            <a:ext cx="2285088" cy="3244661"/>
          </a:xfrm>
          <a:prstGeom prst="rect">
            <a:avLst/>
          </a:prstGeom>
        </p:spPr>
      </p:pic>
    </p:spTree>
    <p:extLst>
      <p:ext uri="{BB962C8B-B14F-4D97-AF65-F5344CB8AC3E}">
        <p14:creationId xmlns:p14="http://schemas.microsoft.com/office/powerpoint/2010/main" val="826371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0A7B72-E47B-41BD-A51F-A196D960254C}"/>
              </a:ext>
            </a:extLst>
          </p:cNvPr>
          <p:cNvSpPr>
            <a:spLocks noGrp="1"/>
          </p:cNvSpPr>
          <p:nvPr>
            <p:ph type="title"/>
          </p:nvPr>
        </p:nvSpPr>
        <p:spPr/>
        <p:txBody>
          <a:bodyPr/>
          <a:lstStyle/>
          <a:p>
            <a:r>
              <a:rPr lang="lt-LT" dirty="0"/>
              <a:t>Rezultatai ir patarimai norint gerinti raumenų ištvermę:</a:t>
            </a:r>
          </a:p>
        </p:txBody>
      </p:sp>
      <p:sp>
        <p:nvSpPr>
          <p:cNvPr id="3" name="Text Placeholder 2">
            <a:extLst>
              <a:ext uri="{FF2B5EF4-FFF2-40B4-BE49-F238E27FC236}">
                <a16:creationId xmlns:a16="http://schemas.microsoft.com/office/drawing/2014/main" xmlns="" id="{3D0C899B-BC05-483B-BF2D-4F8C253D6DE7}"/>
              </a:ext>
            </a:extLst>
          </p:cNvPr>
          <p:cNvSpPr>
            <a:spLocks noGrp="1"/>
          </p:cNvSpPr>
          <p:nvPr>
            <p:ph type="body" sz="half" idx="2"/>
          </p:nvPr>
        </p:nvSpPr>
        <p:spPr>
          <a:xfrm>
            <a:off x="1154954" y="3217985"/>
            <a:ext cx="8825659" cy="2801815"/>
          </a:xfrm>
        </p:spPr>
        <p:txBody>
          <a:bodyPr/>
          <a:lstStyle/>
          <a:p>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Rezultatas</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 yra kybojimo laikas, išreikštas sekundėmis.</a:t>
            </a:r>
            <a:endParaRPr lang="lt-L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lt-LT" dirty="0">
                <a:solidFill>
                  <a:srgbClr val="FF0000"/>
                </a:solidFill>
                <a:latin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Gera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ištvermė</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net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turintiems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antsvorį</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ar</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nutukusiems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padeda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sumažinti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širdies-kraujagyslių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sistemos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ligų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riziką</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vyresniame</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amžiuje</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Raumenų ištvermei gerinti rekomenduojami pratimai ir sporto šakos:</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sportinė</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gimnastika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baidarių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kanojų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irklavimas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plaukimas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stalo</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tenisas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tinklinis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virvės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traukimas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šaudymas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iš</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lanko</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8948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DACC14-B7E6-42A3-B7D9-26BEEDF677D4}"/>
              </a:ext>
            </a:extLst>
          </p:cNvPr>
          <p:cNvSpPr>
            <a:spLocks noGrp="1"/>
          </p:cNvSpPr>
          <p:nvPr>
            <p:ph type="title"/>
          </p:nvPr>
        </p:nvSpPr>
        <p:spPr/>
        <p:txBody>
          <a:bodyPr/>
          <a:lstStyle/>
          <a:p>
            <a:r>
              <a:rPr lang="lt-LT" dirty="0"/>
              <a:t>Greitumas, vikrumas ir fizinio pajėgumo testas ,,10x5m bėgimas šaudykle“ </a:t>
            </a:r>
          </a:p>
        </p:txBody>
      </p:sp>
      <p:sp>
        <p:nvSpPr>
          <p:cNvPr id="3" name="Text Placeholder 2">
            <a:extLst>
              <a:ext uri="{FF2B5EF4-FFF2-40B4-BE49-F238E27FC236}">
                <a16:creationId xmlns:a16="http://schemas.microsoft.com/office/drawing/2014/main" xmlns="" id="{3B17C3ED-F2CD-4C6F-A4CE-BE6C794B0417}"/>
              </a:ext>
            </a:extLst>
          </p:cNvPr>
          <p:cNvSpPr>
            <a:spLocks noGrp="1"/>
          </p:cNvSpPr>
          <p:nvPr>
            <p:ph type="body" sz="half" idx="2"/>
          </p:nvPr>
        </p:nvSpPr>
        <p:spPr>
          <a:xfrm>
            <a:off x="1148798" y="3235569"/>
            <a:ext cx="9621779" cy="2784231"/>
          </a:xfrm>
        </p:spPr>
        <p:txBody>
          <a:bodyPr/>
          <a:lstStyle/>
          <a:p>
            <a:pPr>
              <a:spcBef>
                <a:spcPts val="0"/>
              </a:spcBef>
            </a:pPr>
            <a:r>
              <a:rPr lang="lt-LT" sz="1800" dirty="0">
                <a:effectLst/>
                <a:latin typeface="Times New Roman" panose="02020603050405020304" pitchFamily="18" charset="0"/>
                <a:ea typeface="Times New Roman" panose="02020603050405020304" pitchFamily="18" charset="0"/>
              </a:rPr>
              <a:t>Kas yra vikrumas bei greitumas? </a:t>
            </a:r>
          </a:p>
          <a:p>
            <a:pPr>
              <a:spcBef>
                <a:spcPts val="0"/>
              </a:spcBef>
            </a:pPr>
            <a:r>
              <a:rPr lang="en-GB" sz="1800" b="1" dirty="0" err="1">
                <a:effectLst/>
                <a:latin typeface="Times New Roman" panose="02020603050405020304" pitchFamily="18" charset="0"/>
                <a:ea typeface="Times New Roman" panose="02020603050405020304" pitchFamily="18" charset="0"/>
              </a:rPr>
              <a:t>Vikrumas</a:t>
            </a:r>
            <a:r>
              <a:rPr lang="en-GB" sz="1800" dirty="0">
                <a:effectLst/>
                <a:latin typeface="Times New Roman" panose="02020603050405020304" pitchFamily="18" charset="0"/>
                <a:ea typeface="Times New Roman" panose="02020603050405020304" pitchFamily="18" charset="0"/>
              </a:rPr>
              <a:t> - tai </a:t>
            </a:r>
            <a:r>
              <a:rPr lang="en-GB" sz="1800" dirty="0" err="1">
                <a:effectLst/>
                <a:latin typeface="Times New Roman" panose="02020603050405020304" pitchFamily="18" charset="0"/>
                <a:ea typeface="Times New Roman" panose="02020603050405020304" pitchFamily="18" charset="0"/>
              </a:rPr>
              <a:t>gebėjimas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greitai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pakeisti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kūno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judėjimo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kryptį</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tiksliai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kontroliuojant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judesius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pPr>
              <a:spcBef>
                <a:spcPts val="0"/>
              </a:spcBef>
            </a:pPr>
            <a:r>
              <a:rPr lang="en-GB" sz="1800" b="1" dirty="0" err="1">
                <a:effectLst/>
                <a:latin typeface="Times New Roman" panose="02020603050405020304" pitchFamily="18" charset="0"/>
                <a:ea typeface="Times New Roman" panose="02020603050405020304" pitchFamily="18" charset="0"/>
              </a:rPr>
              <a:t>Greitumas</a:t>
            </a:r>
            <a:r>
              <a:rPr lang="en-GB" sz="1800" dirty="0">
                <a:effectLst/>
                <a:latin typeface="Times New Roman" panose="02020603050405020304" pitchFamily="18" charset="0"/>
                <a:ea typeface="Times New Roman" panose="02020603050405020304" pitchFamily="18" charset="0"/>
              </a:rPr>
              <a:t> - tai </a:t>
            </a:r>
            <a:r>
              <a:rPr lang="en-GB" sz="1800" dirty="0" err="1">
                <a:effectLst/>
                <a:latin typeface="Times New Roman" panose="02020603050405020304" pitchFamily="18" charset="0"/>
                <a:ea typeface="Times New Roman" panose="02020603050405020304" pitchFamily="18" charset="0"/>
              </a:rPr>
              <a:t>gebėjimas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atlikti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judesius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veiksmus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įvairiomis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sąlygomis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esant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pasipriešinimui</a:t>
            </a:r>
            <a:r>
              <a:rPr lang="en-GB" sz="1800" dirty="0">
                <a:effectLst/>
                <a:latin typeface="Times New Roman" panose="02020603050405020304" pitchFamily="18" charset="0"/>
                <a:ea typeface="Times New Roman" panose="02020603050405020304" pitchFamily="18" charset="0"/>
              </a:rPr>
              <a:t>) per </a:t>
            </a:r>
            <a:r>
              <a:rPr lang="en-GB" sz="1800" dirty="0" err="1">
                <a:effectLst/>
                <a:latin typeface="Times New Roman" panose="02020603050405020304" pitchFamily="18" charset="0"/>
                <a:ea typeface="Times New Roman" panose="02020603050405020304" pitchFamily="18" charset="0"/>
              </a:rPr>
              <a:t>trumpiausią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laiką</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Būtent fizinio pajėgumo testo ,,10x5m bėgimas šaudykle“ metu, tikrinama </a:t>
            </a:r>
            <a:r>
              <a:rPr lang="en-GB" sz="1800" dirty="0" err="1">
                <a:effectLst/>
                <a:latin typeface="Times New Roman" panose="02020603050405020304" pitchFamily="18" charset="0"/>
                <a:ea typeface="Cambria" panose="02040503050406030204" pitchFamily="18" charset="0"/>
                <a:cs typeface="Times New Roman" panose="02020603050405020304" pitchFamily="18" charset="0"/>
              </a:rPr>
              <a:t>fizinė</a:t>
            </a:r>
            <a:r>
              <a:rPr lang="en-GB" sz="1800" dirty="0">
                <a:effectLst/>
                <a:latin typeface="Times New Roman" panose="02020603050405020304" pitchFamily="18" charset="0"/>
                <a:ea typeface="Cambria" panose="02040503050406030204" pitchFamily="18" charset="0"/>
                <a:cs typeface="Times New Roman" panose="02020603050405020304" pitchFamily="18" charset="0"/>
              </a:rPr>
              <a:t> </a:t>
            </a:r>
            <a:r>
              <a:rPr lang="en-GB" sz="1800" dirty="0" err="1">
                <a:effectLst/>
                <a:latin typeface="Times New Roman" panose="02020603050405020304" pitchFamily="18" charset="0"/>
                <a:ea typeface="Cambria" panose="02040503050406030204" pitchFamily="18" charset="0"/>
                <a:cs typeface="Times New Roman" panose="02020603050405020304" pitchFamily="18" charset="0"/>
              </a:rPr>
              <a:t>ypatybė</a:t>
            </a:r>
            <a:r>
              <a:rPr lang="en-GB" sz="1800" dirty="0">
                <a:effectLst/>
                <a:latin typeface="Times New Roman" panose="02020603050405020304" pitchFamily="18" charset="0"/>
                <a:ea typeface="Cambria" panose="02040503050406030204" pitchFamily="18" charset="0"/>
                <a:cs typeface="Times New Roman" panose="02020603050405020304" pitchFamily="18" charset="0"/>
              </a:rPr>
              <a: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greitumas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vikrumas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GB" sz="1800" b="1" dirty="0">
                <a:effectLst/>
                <a:latin typeface="Times New Roman" panose="02020603050405020304" pitchFamily="18" charset="0"/>
                <a:ea typeface="Times New Roman" panose="02020603050405020304" pitchFamily="18" charset="0"/>
              </a:rPr>
              <a:t>T</a:t>
            </a:r>
            <a:r>
              <a:rPr lang="lt-LT" sz="1800" b="1" dirty="0">
                <a:effectLst/>
                <a:latin typeface="Times New Roman" panose="02020603050405020304" pitchFamily="18" charset="0"/>
                <a:ea typeface="Times New Roman" panose="02020603050405020304" pitchFamily="18" charset="0"/>
              </a:rPr>
              <a:t>esto t</a:t>
            </a:r>
            <a:r>
              <a:rPr lang="en-GB" sz="1800" b="1" dirty="0" err="1">
                <a:effectLst/>
                <a:latin typeface="Times New Roman" panose="02020603050405020304" pitchFamily="18" charset="0"/>
                <a:ea typeface="Times New Roman" panose="02020603050405020304" pitchFamily="18" charset="0"/>
              </a:rPr>
              <a:t>ikslas</a:t>
            </a: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bėgti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maksimaliu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greičiu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pirmyn</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atgal</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darant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posūkius</a:t>
            </a:r>
            <a:r>
              <a:rPr lang="en-GB" sz="1800" dirty="0">
                <a:effectLst/>
                <a:latin typeface="Times New Roman" panose="02020603050405020304" pitchFamily="18" charset="0"/>
                <a:ea typeface="Times New Roman" panose="02020603050405020304" pitchFamily="18" charset="0"/>
              </a:rPr>
              <a:t>. </a:t>
            </a:r>
            <a:endParaRPr lang="lt-LT" sz="1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90938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6C24BB-44D9-4E90-878C-A6F7ED3B2406}"/>
              </a:ext>
            </a:extLst>
          </p:cNvPr>
          <p:cNvSpPr>
            <a:spLocks noGrp="1"/>
          </p:cNvSpPr>
          <p:nvPr>
            <p:ph type="title"/>
          </p:nvPr>
        </p:nvSpPr>
        <p:spPr/>
        <p:txBody>
          <a:bodyPr/>
          <a:lstStyle/>
          <a:p>
            <a:r>
              <a:rPr lang="lt-LT" dirty="0"/>
              <a:t>Priemonės:</a:t>
            </a:r>
          </a:p>
        </p:txBody>
      </p:sp>
      <p:sp>
        <p:nvSpPr>
          <p:cNvPr id="3" name="Text Placeholder 2">
            <a:extLst>
              <a:ext uri="{FF2B5EF4-FFF2-40B4-BE49-F238E27FC236}">
                <a16:creationId xmlns:a16="http://schemas.microsoft.com/office/drawing/2014/main" xmlns="" id="{3045C8C9-FAFD-40D0-A890-4FF54D76D234}"/>
              </a:ext>
            </a:extLst>
          </p:cNvPr>
          <p:cNvSpPr>
            <a:spLocks noGrp="1"/>
          </p:cNvSpPr>
          <p:nvPr>
            <p:ph type="body" sz="half" idx="2"/>
          </p:nvPr>
        </p:nvSpPr>
        <p:spPr>
          <a:xfrm>
            <a:off x="1154954" y="3253154"/>
            <a:ext cx="8825659" cy="2766646"/>
          </a:xfrm>
        </p:spPr>
        <p:txBody>
          <a:bodyPr/>
          <a:lstStyle/>
          <a:p>
            <a:r>
              <a:rPr lang="it-IT" sz="1800"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C</a:t>
            </a:r>
            <a:r>
              <a:rPr lang="it-IT" sz="1800" dirty="0">
                <a:effectLst/>
                <a:latin typeface="Times New Roman" panose="02020603050405020304" pitchFamily="18" charset="0"/>
                <a:ea typeface="Times New Roman" panose="02020603050405020304" pitchFamily="18" charset="0"/>
              </a:rPr>
              <a:t>hronometras</a:t>
            </a:r>
            <a:r>
              <a:rPr lang="lt-LT" sz="1800" dirty="0">
                <a:effectLst/>
                <a:latin typeface="Times New Roman" panose="02020603050405020304" pitchFamily="18" charset="0"/>
                <a:ea typeface="Times New Roman" panose="02020603050405020304" pitchFamily="18" charset="0"/>
              </a:rPr>
              <a:t>;</a:t>
            </a:r>
          </a:p>
          <a:p>
            <a:r>
              <a:rPr lang="it-IT" sz="1800" dirty="0">
                <a:effectLst/>
                <a:latin typeface="Times New Roman" panose="02020603050405020304" pitchFamily="18" charset="0"/>
                <a:ea typeface="Times New Roman" panose="02020603050405020304" pitchFamily="18" charset="0"/>
              </a:rPr>
              <a:t>- 5 metrų distancija</a:t>
            </a:r>
            <a:r>
              <a:rPr lang="lt-LT" sz="1800" dirty="0">
                <a:effectLst/>
                <a:latin typeface="Times New Roman" panose="02020603050405020304" pitchFamily="18" charset="0"/>
                <a:ea typeface="Times New Roman" panose="02020603050405020304" pitchFamily="18" charset="0"/>
              </a:rPr>
              <a:t>;</a:t>
            </a:r>
          </a:p>
          <a:p>
            <a:r>
              <a:rPr lang="it-IT" sz="1800"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M</a:t>
            </a:r>
            <a:r>
              <a:rPr lang="it-IT" sz="1800" dirty="0">
                <a:effectLst/>
                <a:latin typeface="Times New Roman" panose="02020603050405020304" pitchFamily="18" charset="0"/>
                <a:ea typeface="Times New Roman" panose="02020603050405020304" pitchFamily="18" charset="0"/>
              </a:rPr>
              <a:t>atavimo juosta 5 metrų atstumui pamatuoti.</a:t>
            </a:r>
            <a:endParaRPr lang="lt-LT" sz="1800" dirty="0">
              <a:effectLst/>
              <a:latin typeface="Times New Roman" panose="02020603050405020304" pitchFamily="18" charset="0"/>
              <a:ea typeface="Times New Roman" panose="02020603050405020304" pitchFamily="18" charset="0"/>
            </a:endParaRPr>
          </a:p>
          <a:p>
            <a:endParaRPr lang="lt-LT" dirty="0"/>
          </a:p>
        </p:txBody>
      </p:sp>
      <p:pic>
        <p:nvPicPr>
          <p:cNvPr id="5" name="Picture 4">
            <a:extLst>
              <a:ext uri="{FF2B5EF4-FFF2-40B4-BE49-F238E27FC236}">
                <a16:creationId xmlns:a16="http://schemas.microsoft.com/office/drawing/2014/main" xmlns="" id="{FABA7928-5D55-42EF-8F44-3B2137C3C7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393141">
            <a:off x="8642838" y="3753589"/>
            <a:ext cx="2438400" cy="2438400"/>
          </a:xfrm>
          <a:prstGeom prst="rect">
            <a:avLst/>
          </a:prstGeom>
        </p:spPr>
      </p:pic>
    </p:spTree>
    <p:extLst>
      <p:ext uri="{BB962C8B-B14F-4D97-AF65-F5344CB8AC3E}">
        <p14:creationId xmlns:p14="http://schemas.microsoft.com/office/powerpoint/2010/main" val="1064762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1461C6-F537-448B-A21B-3C9DDE3D4879}"/>
              </a:ext>
            </a:extLst>
          </p:cNvPr>
          <p:cNvSpPr>
            <a:spLocks noGrp="1"/>
          </p:cNvSpPr>
          <p:nvPr>
            <p:ph type="title"/>
          </p:nvPr>
        </p:nvSpPr>
        <p:spPr/>
        <p:txBody>
          <a:bodyPr/>
          <a:lstStyle/>
          <a:p>
            <a:r>
              <a:rPr lang="lt-LT" dirty="0"/>
              <a:t>Kaip atliekamas testas?</a:t>
            </a:r>
          </a:p>
        </p:txBody>
      </p:sp>
      <p:sp>
        <p:nvSpPr>
          <p:cNvPr id="3" name="Text Placeholder 2">
            <a:extLst>
              <a:ext uri="{FF2B5EF4-FFF2-40B4-BE49-F238E27FC236}">
                <a16:creationId xmlns:a16="http://schemas.microsoft.com/office/drawing/2014/main" xmlns="" id="{AF87FDAA-16A9-4B7B-A776-2E4F432E7951}"/>
              </a:ext>
            </a:extLst>
          </p:cNvPr>
          <p:cNvSpPr>
            <a:spLocks noGrp="1"/>
          </p:cNvSpPr>
          <p:nvPr>
            <p:ph type="body" sz="half" idx="2"/>
          </p:nvPr>
        </p:nvSpPr>
        <p:spPr>
          <a:xfrm>
            <a:off x="1154954" y="3209192"/>
            <a:ext cx="7276869" cy="2810608"/>
          </a:xfrm>
        </p:spPr>
        <p:txBody>
          <a:bodyPr/>
          <a:lstStyle/>
          <a:p>
            <a:r>
              <a:rPr lang="lt-LT" dirty="0">
                <a:latin typeface="Times New Roman" panose="02020603050405020304" pitchFamily="18" charset="0"/>
                <a:ea typeface="Times New Roman" panose="02020603050405020304" pitchFamily="18" charset="0"/>
              </a:rPr>
              <a:t>A</a:t>
            </a:r>
            <a:r>
              <a:rPr lang="it-IT" sz="1800" dirty="0">
                <a:effectLst/>
                <a:latin typeface="Times New Roman" panose="02020603050405020304" pitchFamily="18" charset="0"/>
                <a:ea typeface="Times New Roman" panose="02020603050405020304" pitchFamily="18" charset="0"/>
              </a:rPr>
              <a:t>tsisto</a:t>
            </a:r>
            <a:r>
              <a:rPr lang="lt-LT" sz="1800" dirty="0">
                <a:effectLst/>
                <a:latin typeface="Times New Roman" panose="02020603050405020304" pitchFamily="18" charset="0"/>
                <a:ea typeface="Times New Roman" panose="02020603050405020304" pitchFamily="18" charset="0"/>
              </a:rPr>
              <a:t>jus</a:t>
            </a:r>
            <a:r>
              <a:rPr lang="it-IT" sz="1800" dirty="0">
                <a:effectLst/>
                <a:latin typeface="Times New Roman" panose="02020603050405020304" pitchFamily="18" charset="0"/>
                <a:ea typeface="Times New Roman" panose="02020603050405020304" pitchFamily="18" charset="0"/>
              </a:rPr>
              <a:t> už starto linijos, pasiruošti bėgti: vieną pėdą pastatyti prie pat starto linijos. Po starto signalo kuo greičiau bėgti prie finišo linijos ir atgal, prie starto linijos, peržengti ją abiem pėdomis. Taip bėgti penkis kartus. </a:t>
            </a:r>
            <a:r>
              <a:rPr lang="en-GB" sz="1800" dirty="0" err="1">
                <a:effectLst/>
                <a:latin typeface="Times New Roman" panose="02020603050405020304" pitchFamily="18" charset="0"/>
                <a:ea typeface="Times New Roman" panose="02020603050405020304" pitchFamily="18" charset="0"/>
              </a:rPr>
              <a:t>Abiem</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kojomis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peržengti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linijas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Negalima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bėgti</a:t>
            </a:r>
            <a:r>
              <a:rPr lang="en-GB" sz="1800" dirty="0">
                <a:effectLst/>
                <a:latin typeface="Times New Roman" panose="02020603050405020304" pitchFamily="18" charset="0"/>
                <a:ea typeface="Times New Roman" panose="02020603050405020304" pitchFamily="18" charset="0"/>
              </a:rPr>
              <a:t> ratu.</a:t>
            </a:r>
            <a:endParaRPr lang="lt-LT" sz="1800" dirty="0">
              <a:effectLst/>
              <a:latin typeface="Times New Roman" panose="02020603050405020304" pitchFamily="18" charset="0"/>
              <a:ea typeface="Times New Roman" panose="02020603050405020304" pitchFamily="18" charset="0"/>
            </a:endParaRPr>
          </a:p>
          <a:p>
            <a:endParaRPr lang="lt-LT" dirty="0"/>
          </a:p>
        </p:txBody>
      </p:sp>
      <p:pic>
        <p:nvPicPr>
          <p:cNvPr id="5" name="Picture 4">
            <a:extLst>
              <a:ext uri="{FF2B5EF4-FFF2-40B4-BE49-F238E27FC236}">
                <a16:creationId xmlns:a16="http://schemas.microsoft.com/office/drawing/2014/main" xmlns="" id="{EED838CD-418B-4216-A345-D3DB86F19C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28865" y="3209192"/>
            <a:ext cx="2408181" cy="3419445"/>
          </a:xfrm>
          <a:prstGeom prst="rect">
            <a:avLst/>
          </a:prstGeom>
        </p:spPr>
      </p:pic>
    </p:spTree>
    <p:extLst>
      <p:ext uri="{BB962C8B-B14F-4D97-AF65-F5344CB8AC3E}">
        <p14:creationId xmlns:p14="http://schemas.microsoft.com/office/powerpoint/2010/main" val="1799117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9665DB-36A2-45C0-BD5A-9D9A1D7DCC45}"/>
              </a:ext>
            </a:extLst>
          </p:cNvPr>
          <p:cNvSpPr>
            <a:spLocks noGrp="1"/>
          </p:cNvSpPr>
          <p:nvPr>
            <p:ph type="title"/>
          </p:nvPr>
        </p:nvSpPr>
        <p:spPr/>
        <p:txBody>
          <a:bodyPr/>
          <a:lstStyle/>
          <a:p>
            <a:r>
              <a:rPr lang="lt-LT" dirty="0"/>
              <a:t>Rezultatai ir patarimai norint gerinti vikrumą ir greitumą:</a:t>
            </a:r>
          </a:p>
        </p:txBody>
      </p:sp>
      <p:sp>
        <p:nvSpPr>
          <p:cNvPr id="3" name="Text Placeholder 2">
            <a:extLst>
              <a:ext uri="{FF2B5EF4-FFF2-40B4-BE49-F238E27FC236}">
                <a16:creationId xmlns:a16="http://schemas.microsoft.com/office/drawing/2014/main" xmlns="" id="{9A076E81-12FD-47CB-BA01-B33DBBA3A89E}"/>
              </a:ext>
            </a:extLst>
          </p:cNvPr>
          <p:cNvSpPr>
            <a:spLocks noGrp="1"/>
          </p:cNvSpPr>
          <p:nvPr>
            <p:ph type="body" sz="half" idx="2"/>
          </p:nvPr>
        </p:nvSpPr>
        <p:spPr>
          <a:xfrm>
            <a:off x="1154954" y="3244362"/>
            <a:ext cx="8825659" cy="2775438"/>
          </a:xfrm>
        </p:spPr>
        <p:txBody>
          <a:bodyPr>
            <a:normAutofit/>
          </a:bodyPr>
          <a:lstStyle/>
          <a:p>
            <a:r>
              <a:rPr lang="it-IT" sz="1800" b="1" dirty="0">
                <a:effectLst/>
                <a:latin typeface="Times New Roman" panose="02020603050405020304" pitchFamily="18" charset="0"/>
                <a:ea typeface="Times New Roman" panose="02020603050405020304" pitchFamily="18" charset="0"/>
              </a:rPr>
              <a:t>Rezultatas</a:t>
            </a:r>
            <a:r>
              <a:rPr lang="it-IT" sz="1800" dirty="0">
                <a:effectLst/>
                <a:latin typeface="Times New Roman" panose="02020603050405020304" pitchFamily="18" charset="0"/>
                <a:ea typeface="Times New Roman" panose="02020603050405020304" pitchFamily="18" charset="0"/>
              </a:rPr>
              <a:t> yra bėgimo laikas, išreikštas sekundėmis.</a:t>
            </a:r>
            <a:endParaRPr lang="lt-LT" sz="1800" dirty="0">
              <a:effectLst/>
              <a:latin typeface="Times New Roman" panose="02020603050405020304" pitchFamily="18" charset="0"/>
              <a:ea typeface="Times New Roman" panose="02020603050405020304" pitchFamily="18" charset="0"/>
            </a:endParaRPr>
          </a:p>
          <a:p>
            <a:pPr>
              <a:spcBef>
                <a:spcPts val="0"/>
              </a:spcBef>
            </a:pPr>
            <a:r>
              <a:rPr lang="lt-LT" dirty="0">
                <a:solidFill>
                  <a:srgbClr val="FF0000"/>
                </a:solidFill>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gerai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išvystyta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fizinė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ypatybė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leidžia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aktyviai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efektyviai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įsitraukti</a:t>
            </a:r>
            <a:r>
              <a:rPr lang="en-GB" sz="1800" dirty="0">
                <a:effectLst/>
                <a:latin typeface="Times New Roman" panose="02020603050405020304" pitchFamily="18" charset="0"/>
                <a:ea typeface="Times New Roman" panose="02020603050405020304" pitchFamily="18" charset="0"/>
              </a:rPr>
              <a:t> į </a:t>
            </a:r>
            <a:r>
              <a:rPr lang="en-GB" sz="1800" dirty="0" err="1">
                <a:effectLst/>
                <a:latin typeface="Times New Roman" panose="02020603050405020304" pitchFamily="18" charset="0"/>
                <a:ea typeface="Times New Roman" panose="02020603050405020304" pitchFamily="18" charset="0"/>
              </a:rPr>
              <a:t>sportines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veiklas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Siejasi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geru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savęs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vertinimu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skatina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įsitraukimą</a:t>
            </a:r>
            <a:r>
              <a:rPr lang="en-GB" sz="1800" dirty="0">
                <a:effectLst/>
                <a:latin typeface="Times New Roman" panose="02020603050405020304" pitchFamily="18" charset="0"/>
                <a:ea typeface="Times New Roman" panose="02020603050405020304" pitchFamily="18" charset="0"/>
              </a:rPr>
              <a:t> į </a:t>
            </a:r>
            <a:r>
              <a:rPr lang="en-GB" sz="1800" dirty="0" err="1">
                <a:effectLst/>
                <a:latin typeface="Times New Roman" panose="02020603050405020304" pitchFamily="18" charset="0"/>
                <a:ea typeface="Times New Roman" panose="02020603050405020304" pitchFamily="18" charset="0"/>
              </a:rPr>
              <a:t>komandinius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žaidimus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veiklas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Taip</a:t>
            </a:r>
            <a:r>
              <a:rPr lang="en-GB" sz="1800" dirty="0">
                <a:effectLst/>
                <a:latin typeface="Times New Roman" panose="02020603050405020304" pitchFamily="18" charset="0"/>
                <a:ea typeface="Times New Roman" panose="02020603050405020304" pitchFamily="18" charset="0"/>
              </a:rPr>
              <a:t> pat, </a:t>
            </a:r>
            <a:r>
              <a:rPr lang="en-GB" sz="1800" dirty="0" err="1">
                <a:effectLst/>
                <a:latin typeface="Times New Roman" panose="02020603050405020304" pitchFamily="18" charset="0"/>
                <a:ea typeface="Times New Roman" panose="02020603050405020304" pitchFamily="18" charset="0"/>
              </a:rPr>
              <a:t>ši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ypatybė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gerindama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kūno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mechaniką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apsaugo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traumų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Didelis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vikrumas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greitumas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paauglystės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metu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padeda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išlaikyti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pakankamą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kaulų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mineralų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tankį</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Vikrumui, greitumui </a:t>
            </a:r>
            <a:r>
              <a:rPr lang="lt-LT" b="1" dirty="0">
                <a:latin typeface="Times New Roman" panose="02020603050405020304" pitchFamily="18" charset="0"/>
                <a:ea typeface="Times New Roman" panose="02020603050405020304" pitchFamily="18" charset="0"/>
                <a:cs typeface="Times New Roman" panose="02020603050405020304" pitchFamily="18" charset="0"/>
              </a:rPr>
              <a:t>gerinti rekomenduojami pratimai ir sporto šakos: </a:t>
            </a:r>
            <a:r>
              <a:rPr lang="en-GB" sz="1800" dirty="0" err="1">
                <a:effectLst/>
                <a:latin typeface="Times New Roman" panose="02020603050405020304" pitchFamily="18" charset="0"/>
                <a:ea typeface="Times New Roman" panose="02020603050405020304" pitchFamily="18" charset="0"/>
              </a:rPr>
              <a:t>futbolas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krepšinis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lengvoji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atletika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orientavimosi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sportas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biatlonas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beisbolas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947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304AF8-6EBD-413A-952F-E2CF83392DB8}"/>
              </a:ext>
            </a:extLst>
          </p:cNvPr>
          <p:cNvSpPr>
            <a:spLocks noGrp="1"/>
          </p:cNvSpPr>
          <p:nvPr>
            <p:ph type="title"/>
          </p:nvPr>
        </p:nvSpPr>
        <p:spPr>
          <a:xfrm>
            <a:off x="1154954" y="866775"/>
            <a:ext cx="8761413" cy="813857"/>
          </a:xfrm>
        </p:spPr>
        <p:txBody>
          <a:bodyPr/>
          <a:lstStyle/>
          <a:p>
            <a:r>
              <a:rPr lang="lt-LT" dirty="0"/>
              <a:t>Fizinio pajėgumo testo ,,10x5m bėgimas šaudykle“ rezultatai mūsų mokykloje:</a:t>
            </a:r>
          </a:p>
        </p:txBody>
      </p:sp>
      <p:graphicFrame>
        <p:nvGraphicFramePr>
          <p:cNvPr id="5" name="Chart 4">
            <a:extLst>
              <a:ext uri="{FF2B5EF4-FFF2-40B4-BE49-F238E27FC236}">
                <a16:creationId xmlns:a16="http://schemas.microsoft.com/office/drawing/2014/main" xmlns="" id="{91E7B86E-7763-46B0-94FE-193EABE3843D}"/>
              </a:ext>
            </a:extLst>
          </p:cNvPr>
          <p:cNvGraphicFramePr/>
          <p:nvPr>
            <p:extLst>
              <p:ext uri="{D42A27DB-BD31-4B8C-83A1-F6EECF244321}">
                <p14:modId xmlns:p14="http://schemas.microsoft.com/office/powerpoint/2010/main" val="3760230728"/>
              </p:ext>
            </p:extLst>
          </p:nvPr>
        </p:nvGraphicFramePr>
        <p:xfrm>
          <a:off x="298450" y="2381250"/>
          <a:ext cx="7702550" cy="43476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6">
            <a:extLst>
              <a:ext uri="{FF2B5EF4-FFF2-40B4-BE49-F238E27FC236}">
                <a16:creationId xmlns:a16="http://schemas.microsoft.com/office/drawing/2014/main" xmlns="" id="{EAF27E1D-0BC7-4E0F-9A4F-2658E4D5BD43}"/>
              </a:ext>
            </a:extLst>
          </p:cNvPr>
          <p:cNvGraphicFramePr>
            <a:graphicFrameLocks noGrp="1"/>
          </p:cNvGraphicFramePr>
          <p:nvPr>
            <p:extLst>
              <p:ext uri="{D42A27DB-BD31-4B8C-83A1-F6EECF244321}">
                <p14:modId xmlns:p14="http://schemas.microsoft.com/office/powerpoint/2010/main" val="621656206"/>
              </p:ext>
            </p:extLst>
          </p:nvPr>
        </p:nvGraphicFramePr>
        <p:xfrm>
          <a:off x="8332042" y="3121236"/>
          <a:ext cx="3431334" cy="3291840"/>
        </p:xfrm>
        <a:graphic>
          <a:graphicData uri="http://schemas.openxmlformats.org/drawingml/2006/table">
            <a:tbl>
              <a:tblPr firstRow="1" bandRow="1">
                <a:tableStyleId>{5C22544A-7EE6-4342-B048-85BDC9FD1C3A}</a:tableStyleId>
              </a:tblPr>
              <a:tblGrid>
                <a:gridCol w="1715667">
                  <a:extLst>
                    <a:ext uri="{9D8B030D-6E8A-4147-A177-3AD203B41FA5}">
                      <a16:colId xmlns:a16="http://schemas.microsoft.com/office/drawing/2014/main" xmlns="" val="1336607154"/>
                    </a:ext>
                  </a:extLst>
                </a:gridCol>
                <a:gridCol w="1715667">
                  <a:extLst>
                    <a:ext uri="{9D8B030D-6E8A-4147-A177-3AD203B41FA5}">
                      <a16:colId xmlns:a16="http://schemas.microsoft.com/office/drawing/2014/main" xmlns="" val="2583922681"/>
                    </a:ext>
                  </a:extLst>
                </a:gridCol>
              </a:tblGrid>
              <a:tr h="363314">
                <a:tc>
                  <a:txBody>
                    <a:bodyPr/>
                    <a:lstStyle/>
                    <a:p>
                      <a:r>
                        <a:rPr lang="lt-LT" dirty="0">
                          <a:latin typeface="Times New Roman" panose="02020603050405020304" pitchFamily="18" charset="0"/>
                          <a:cs typeface="Times New Roman" panose="02020603050405020304" pitchFamily="18" charset="0"/>
                        </a:rPr>
                        <a:t>Klasė</a:t>
                      </a: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Vidurkis</a:t>
                      </a:r>
                    </a:p>
                  </a:txBody>
                  <a:tcPr>
                    <a:solidFill>
                      <a:srgbClr val="FABC60"/>
                    </a:solidFill>
                  </a:tcPr>
                </a:tc>
                <a:extLst>
                  <a:ext uri="{0D108BD9-81ED-4DB2-BD59-A6C34878D82A}">
                    <a16:rowId xmlns:a16="http://schemas.microsoft.com/office/drawing/2014/main" xmlns="" val="3821725758"/>
                  </a:ext>
                </a:extLst>
              </a:tr>
              <a:tr h="363314">
                <a:tc>
                  <a:txBody>
                    <a:bodyPr/>
                    <a:lstStyle/>
                    <a:p>
                      <a:r>
                        <a:rPr lang="lt-LT" dirty="0">
                          <a:latin typeface="Times New Roman" panose="02020603050405020304" pitchFamily="18" charset="0"/>
                          <a:cs typeface="Times New Roman" panose="02020603050405020304" pitchFamily="18" charset="0"/>
                        </a:rPr>
                        <a:t>5</a:t>
                      </a: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21,9</a:t>
                      </a:r>
                    </a:p>
                  </a:txBody>
                  <a:tcPr>
                    <a:solidFill>
                      <a:srgbClr val="FABC60"/>
                    </a:solidFill>
                  </a:tcPr>
                </a:tc>
                <a:extLst>
                  <a:ext uri="{0D108BD9-81ED-4DB2-BD59-A6C34878D82A}">
                    <a16:rowId xmlns:a16="http://schemas.microsoft.com/office/drawing/2014/main" xmlns="" val="145990484"/>
                  </a:ext>
                </a:extLst>
              </a:tr>
              <a:tr h="363314">
                <a:tc>
                  <a:txBody>
                    <a:bodyPr/>
                    <a:lstStyle/>
                    <a:p>
                      <a:r>
                        <a:rPr lang="lt-LT" dirty="0">
                          <a:latin typeface="Times New Roman" panose="02020603050405020304" pitchFamily="18" charset="0"/>
                          <a:cs typeface="Times New Roman" panose="02020603050405020304" pitchFamily="18" charset="0"/>
                        </a:rPr>
                        <a:t>6</a:t>
                      </a: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21,7</a:t>
                      </a:r>
                    </a:p>
                  </a:txBody>
                  <a:tcPr>
                    <a:solidFill>
                      <a:srgbClr val="FABC60"/>
                    </a:solidFill>
                  </a:tcPr>
                </a:tc>
                <a:extLst>
                  <a:ext uri="{0D108BD9-81ED-4DB2-BD59-A6C34878D82A}">
                    <a16:rowId xmlns:a16="http://schemas.microsoft.com/office/drawing/2014/main" xmlns="" val="905702485"/>
                  </a:ext>
                </a:extLst>
              </a:tr>
              <a:tr h="363314">
                <a:tc>
                  <a:txBody>
                    <a:bodyPr/>
                    <a:lstStyle/>
                    <a:p>
                      <a:r>
                        <a:rPr lang="lt-LT" dirty="0">
                          <a:latin typeface="Times New Roman" panose="02020603050405020304" pitchFamily="18" charset="0"/>
                          <a:cs typeface="Times New Roman" panose="02020603050405020304" pitchFamily="18" charset="0"/>
                        </a:rPr>
                        <a:t>7</a:t>
                      </a: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21,5</a:t>
                      </a:r>
                    </a:p>
                  </a:txBody>
                  <a:tcPr>
                    <a:solidFill>
                      <a:srgbClr val="FABC60"/>
                    </a:solidFill>
                  </a:tcPr>
                </a:tc>
                <a:extLst>
                  <a:ext uri="{0D108BD9-81ED-4DB2-BD59-A6C34878D82A}">
                    <a16:rowId xmlns:a16="http://schemas.microsoft.com/office/drawing/2014/main" xmlns="" val="2171112063"/>
                  </a:ext>
                </a:extLst>
              </a:tr>
              <a:tr h="363314">
                <a:tc>
                  <a:txBody>
                    <a:bodyPr/>
                    <a:lstStyle/>
                    <a:p>
                      <a:r>
                        <a:rPr lang="lt-LT" dirty="0">
                          <a:latin typeface="Times New Roman" panose="02020603050405020304" pitchFamily="18" charset="0"/>
                          <a:cs typeface="Times New Roman" panose="02020603050405020304" pitchFamily="18" charset="0"/>
                        </a:rPr>
                        <a:t>8</a:t>
                      </a: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21</a:t>
                      </a:r>
                    </a:p>
                  </a:txBody>
                  <a:tcPr>
                    <a:solidFill>
                      <a:srgbClr val="FABC60"/>
                    </a:solidFill>
                  </a:tcPr>
                </a:tc>
                <a:extLst>
                  <a:ext uri="{0D108BD9-81ED-4DB2-BD59-A6C34878D82A}">
                    <a16:rowId xmlns:a16="http://schemas.microsoft.com/office/drawing/2014/main" xmlns="" val="942455442"/>
                  </a:ext>
                </a:extLst>
              </a:tr>
              <a:tr h="363314">
                <a:tc>
                  <a:txBody>
                    <a:bodyPr/>
                    <a:lstStyle/>
                    <a:p>
                      <a:r>
                        <a:rPr lang="lt-LT" dirty="0">
                          <a:latin typeface="Times New Roman"/>
                          <a:cs typeface="Times New Roman"/>
                        </a:rPr>
                        <a:t>I </a:t>
                      </a:r>
                      <a:endParaRPr lang="lt-LT">
                        <a:latin typeface="Times New Roman"/>
                        <a:cs typeface="Times New Roman"/>
                      </a:endParaRP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20,2</a:t>
                      </a:r>
                    </a:p>
                  </a:txBody>
                  <a:tcPr>
                    <a:solidFill>
                      <a:srgbClr val="FABC60"/>
                    </a:solidFill>
                  </a:tcPr>
                </a:tc>
                <a:extLst>
                  <a:ext uri="{0D108BD9-81ED-4DB2-BD59-A6C34878D82A}">
                    <a16:rowId xmlns:a16="http://schemas.microsoft.com/office/drawing/2014/main" xmlns="" val="3597495307"/>
                  </a:ext>
                </a:extLst>
              </a:tr>
              <a:tr h="363314">
                <a:tc>
                  <a:txBody>
                    <a:bodyPr/>
                    <a:lstStyle/>
                    <a:p>
                      <a:r>
                        <a:rPr lang="lt-LT" dirty="0">
                          <a:latin typeface="Times New Roman"/>
                          <a:cs typeface="Times New Roman"/>
                        </a:rPr>
                        <a:t>II </a:t>
                      </a:r>
                      <a:endParaRPr lang="lt-LT">
                        <a:latin typeface="Times New Roman"/>
                        <a:cs typeface="Times New Roman"/>
                      </a:endParaRP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19,4</a:t>
                      </a:r>
                    </a:p>
                  </a:txBody>
                  <a:tcPr>
                    <a:solidFill>
                      <a:srgbClr val="FABC60"/>
                    </a:solidFill>
                  </a:tcPr>
                </a:tc>
                <a:extLst>
                  <a:ext uri="{0D108BD9-81ED-4DB2-BD59-A6C34878D82A}">
                    <a16:rowId xmlns:a16="http://schemas.microsoft.com/office/drawing/2014/main" xmlns="" val="1541269437"/>
                  </a:ext>
                </a:extLst>
              </a:tr>
              <a:tr h="363314">
                <a:tc>
                  <a:txBody>
                    <a:bodyPr/>
                    <a:lstStyle/>
                    <a:p>
                      <a:r>
                        <a:rPr lang="lt-LT" dirty="0">
                          <a:latin typeface="Times New Roman"/>
                          <a:cs typeface="Times New Roman"/>
                        </a:rPr>
                        <a:t>III</a:t>
                      </a: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19,3</a:t>
                      </a:r>
                    </a:p>
                  </a:txBody>
                  <a:tcPr>
                    <a:solidFill>
                      <a:srgbClr val="FABC60"/>
                    </a:solidFill>
                  </a:tcPr>
                </a:tc>
                <a:extLst>
                  <a:ext uri="{0D108BD9-81ED-4DB2-BD59-A6C34878D82A}">
                    <a16:rowId xmlns:a16="http://schemas.microsoft.com/office/drawing/2014/main" xmlns="" val="1198285403"/>
                  </a:ext>
                </a:extLst>
              </a:tr>
              <a:tr h="363314">
                <a:tc>
                  <a:txBody>
                    <a:bodyPr/>
                    <a:lstStyle/>
                    <a:p>
                      <a:r>
                        <a:rPr lang="lt-LT" dirty="0">
                          <a:latin typeface="Times New Roman"/>
                          <a:cs typeface="Times New Roman"/>
                        </a:rPr>
                        <a:t>IV </a:t>
                      </a:r>
                      <a:endParaRPr lang="lt-LT">
                        <a:latin typeface="Times New Roman"/>
                        <a:cs typeface="Times New Roman"/>
                      </a:endParaRPr>
                    </a:p>
                  </a:txBody>
                  <a:tcPr>
                    <a:solidFill>
                      <a:srgbClr val="92D050"/>
                    </a:solidFill>
                  </a:tcPr>
                </a:tc>
                <a:tc>
                  <a:txBody>
                    <a:bodyPr/>
                    <a:lstStyle/>
                    <a:p>
                      <a:r>
                        <a:rPr lang="lt-LT" dirty="0">
                          <a:latin typeface="Times New Roman" panose="02020603050405020304" pitchFamily="18" charset="0"/>
                          <a:cs typeface="Times New Roman" panose="02020603050405020304" pitchFamily="18" charset="0"/>
                        </a:rPr>
                        <a:t>20,7</a:t>
                      </a:r>
                    </a:p>
                  </a:txBody>
                  <a:tcPr>
                    <a:solidFill>
                      <a:srgbClr val="FABC60"/>
                    </a:solidFill>
                  </a:tcPr>
                </a:tc>
                <a:extLst>
                  <a:ext uri="{0D108BD9-81ED-4DB2-BD59-A6C34878D82A}">
                    <a16:rowId xmlns:a16="http://schemas.microsoft.com/office/drawing/2014/main" xmlns="" val="1326923576"/>
                  </a:ext>
                </a:extLst>
              </a:tr>
            </a:tbl>
          </a:graphicData>
        </a:graphic>
      </p:graphicFrame>
    </p:spTree>
    <p:extLst>
      <p:ext uri="{BB962C8B-B14F-4D97-AF65-F5344CB8AC3E}">
        <p14:creationId xmlns:p14="http://schemas.microsoft.com/office/powerpoint/2010/main" val="2718490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A21CC3-0775-4F97-97FE-662A368B670C}"/>
              </a:ext>
            </a:extLst>
          </p:cNvPr>
          <p:cNvSpPr>
            <a:spLocks noGrp="1"/>
          </p:cNvSpPr>
          <p:nvPr>
            <p:ph type="title"/>
          </p:nvPr>
        </p:nvSpPr>
        <p:spPr/>
        <p:txBody>
          <a:bodyPr/>
          <a:lstStyle/>
          <a:p>
            <a:r>
              <a:rPr lang="lt-LT" dirty="0"/>
              <a:t>Širdies ir kraujagyslių sistemos pajėgumas ir fizinio pajėgumo testas ,,20m bėgimas šaudykle“ </a:t>
            </a:r>
          </a:p>
        </p:txBody>
      </p:sp>
      <p:sp>
        <p:nvSpPr>
          <p:cNvPr id="3" name="Text Placeholder 2">
            <a:extLst>
              <a:ext uri="{FF2B5EF4-FFF2-40B4-BE49-F238E27FC236}">
                <a16:creationId xmlns:a16="http://schemas.microsoft.com/office/drawing/2014/main" xmlns="" id="{EB68DBFE-7402-452E-AF85-5A4D134E6345}"/>
              </a:ext>
            </a:extLst>
          </p:cNvPr>
          <p:cNvSpPr>
            <a:spLocks noGrp="1"/>
          </p:cNvSpPr>
          <p:nvPr>
            <p:ph type="body" sz="half" idx="2"/>
          </p:nvPr>
        </p:nvSpPr>
        <p:spPr>
          <a:xfrm>
            <a:off x="1154954" y="3235569"/>
            <a:ext cx="8825659" cy="2784231"/>
          </a:xfrm>
        </p:spPr>
        <p:txBody>
          <a:bodyPr/>
          <a:lstStyle/>
          <a:p>
            <a:r>
              <a:rPr lang="en-GB" sz="1800" dirty="0" err="1">
                <a:effectLst/>
                <a:latin typeface="Times New Roman" panose="02020603050405020304" pitchFamily="18" charset="0"/>
                <a:ea typeface="Times New Roman" panose="02020603050405020304" pitchFamily="18" charset="0"/>
              </a:rPr>
              <a:t>Širdies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kraujagyslių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sistemos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pajėgumas</a:t>
            </a:r>
            <a:r>
              <a:rPr lang="en-GB" sz="1800" b="1"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atspindi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kraujotakos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kvėpavimo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sistemų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galimybę</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tiekti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aktyviai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dirbantiems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raumenims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pakankamą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kiekį</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deguonies</a:t>
            </a:r>
            <a:r>
              <a:rPr lang="en-GB" sz="1800" dirty="0">
                <a:effectLst/>
                <a:latin typeface="Times New Roman" panose="02020603050405020304" pitchFamily="18" charset="0"/>
                <a:ea typeface="Times New Roman" panose="02020603050405020304" pitchFamily="18" charset="0"/>
              </a:rPr>
              <a:t>.</a:t>
            </a:r>
            <a:r>
              <a:rPr lang="lt-LT" dirty="0">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Tai </a:t>
            </a:r>
            <a:r>
              <a:rPr lang="en-GB" sz="1800" dirty="0" err="1">
                <a:effectLst/>
                <a:latin typeface="Times New Roman" panose="02020603050405020304" pitchFamily="18" charset="0"/>
                <a:ea typeface="Times New Roman" panose="02020603050405020304" pitchFamily="18" charset="0"/>
              </a:rPr>
              <a:t>organizmo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gebėjimas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pasipriešinti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nuovargiui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kurį</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sukelia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ilgai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trunkantis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fizinis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krūvis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Būtent fizinio pajėgumo testo ,,20m bėgimas šaudykle“ metu, tikrinama </a:t>
            </a:r>
            <a:r>
              <a:rPr lang="en-GB" sz="1800" dirty="0" err="1">
                <a:effectLst/>
                <a:latin typeface="Times New Roman" panose="02020603050405020304" pitchFamily="18" charset="0"/>
                <a:ea typeface="Cambria" panose="02040503050406030204" pitchFamily="18" charset="0"/>
                <a:cs typeface="Times New Roman" panose="02020603050405020304" pitchFamily="18" charset="0"/>
              </a:rPr>
              <a:t>fizinė</a:t>
            </a:r>
            <a:r>
              <a:rPr lang="en-GB" sz="1800" dirty="0">
                <a:effectLst/>
                <a:latin typeface="Times New Roman" panose="02020603050405020304" pitchFamily="18" charset="0"/>
                <a:ea typeface="Cambria" panose="02040503050406030204" pitchFamily="18" charset="0"/>
                <a:cs typeface="Times New Roman" panose="02020603050405020304" pitchFamily="18" charset="0"/>
              </a:rPr>
              <a:t> </a:t>
            </a:r>
            <a:r>
              <a:rPr lang="en-GB" sz="1800" dirty="0" err="1">
                <a:effectLst/>
                <a:latin typeface="Times New Roman" panose="02020603050405020304" pitchFamily="18" charset="0"/>
                <a:ea typeface="Cambria" panose="02040503050406030204" pitchFamily="18" charset="0"/>
                <a:cs typeface="Times New Roman" panose="02020603050405020304" pitchFamily="18" charset="0"/>
              </a:rPr>
              <a:t>ypatybė</a:t>
            </a:r>
            <a:r>
              <a:rPr lang="en-GB" sz="1800" dirty="0">
                <a:effectLst/>
                <a:latin typeface="Times New Roman" panose="02020603050405020304" pitchFamily="18" charset="0"/>
                <a:ea typeface="Cambria" panose="02040503050406030204" pitchFamily="18" charset="0"/>
              </a:rPr>
              <a:t>–</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širdies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kraujagyslių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sistemos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pajėgumas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en-GB" sz="1800" b="1" dirty="0">
                <a:effectLst/>
                <a:latin typeface="Times New Roman" panose="02020603050405020304" pitchFamily="18" charset="0"/>
                <a:ea typeface="Times New Roman" panose="02020603050405020304" pitchFamily="18" charset="0"/>
              </a:rPr>
              <a:t>T</a:t>
            </a:r>
            <a:r>
              <a:rPr lang="lt-LT" sz="1800" b="1" dirty="0">
                <a:effectLst/>
                <a:latin typeface="Times New Roman" panose="02020603050405020304" pitchFamily="18" charset="0"/>
                <a:ea typeface="Times New Roman" panose="02020603050405020304" pitchFamily="18" charset="0"/>
              </a:rPr>
              <a:t>esto t</a:t>
            </a:r>
            <a:r>
              <a:rPr lang="en-GB" sz="1800" b="1" dirty="0" err="1">
                <a:effectLst/>
                <a:latin typeface="Times New Roman" panose="02020603050405020304" pitchFamily="18" charset="0"/>
                <a:ea typeface="Times New Roman" panose="02020603050405020304" pitchFamily="18" charset="0"/>
              </a:rPr>
              <a:t>ikslas</a:t>
            </a: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ilgiau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bėgti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pirmyn-atgal</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pagal</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garso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signalo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tempą</a:t>
            </a:r>
            <a:r>
              <a:rPr lang="en-GB" sz="1800" dirty="0">
                <a:effectLst/>
                <a:latin typeface="Times New Roman" panose="02020603050405020304" pitchFamily="18" charset="0"/>
                <a:ea typeface="Times New Roman" panose="02020603050405020304" pitchFamily="18" charset="0"/>
              </a:rPr>
              <a:t>. </a:t>
            </a:r>
            <a:endParaRPr lang="lt-LT"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3651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63A9D0-C458-41EB-B44E-19882122E835}"/>
              </a:ext>
            </a:extLst>
          </p:cNvPr>
          <p:cNvSpPr>
            <a:spLocks noGrp="1"/>
          </p:cNvSpPr>
          <p:nvPr>
            <p:ph type="title"/>
          </p:nvPr>
        </p:nvSpPr>
        <p:spPr/>
        <p:txBody>
          <a:bodyPr/>
          <a:lstStyle/>
          <a:p>
            <a:r>
              <a:rPr lang="lt-LT" dirty="0"/>
              <a:t>Šiame projekte sužinosite:</a:t>
            </a:r>
          </a:p>
        </p:txBody>
      </p:sp>
      <p:sp>
        <p:nvSpPr>
          <p:cNvPr id="3" name="Text Placeholder 2">
            <a:extLst>
              <a:ext uri="{FF2B5EF4-FFF2-40B4-BE49-F238E27FC236}">
                <a16:creationId xmlns:a16="http://schemas.microsoft.com/office/drawing/2014/main" xmlns="" id="{C17929E9-D6DC-42AC-9462-89EEE3D0AF0A}"/>
              </a:ext>
            </a:extLst>
          </p:cNvPr>
          <p:cNvSpPr>
            <a:spLocks noGrp="1"/>
          </p:cNvSpPr>
          <p:nvPr>
            <p:ph type="body" sz="half" idx="2"/>
          </p:nvPr>
        </p:nvSpPr>
        <p:spPr>
          <a:xfrm>
            <a:off x="1154954" y="3217985"/>
            <a:ext cx="8825659" cy="2801815"/>
          </a:xfrm>
        </p:spPr>
        <p:txBody>
          <a:bodyPr>
            <a:normAutofit/>
          </a:bodyPr>
          <a:lstStyle/>
          <a:p>
            <a:pPr marL="285750" indent="-285750">
              <a:buFont typeface="Arial" panose="020B0604020202020204" pitchFamily="34" charset="0"/>
              <a:buChar char="•"/>
            </a:pPr>
            <a:r>
              <a:rPr lang="lt-LT" dirty="0">
                <a:latin typeface="Times New Roman" panose="02020603050405020304" pitchFamily="18" charset="0"/>
                <a:cs typeface="Times New Roman" panose="02020603050405020304" pitchFamily="18" charset="0"/>
              </a:rPr>
              <a:t>Informaciją apie tokias fizines ypatybes kaip: pusiausvyra, lankstumas, k</a:t>
            </a:r>
            <a:r>
              <a:rPr lang="en-GB" sz="1800" dirty="0" err="1">
                <a:effectLst/>
                <a:latin typeface="Times New Roman" panose="02020603050405020304" pitchFamily="18" charset="0"/>
                <a:ea typeface="Times New Roman" panose="02020603050405020304" pitchFamily="18" charset="0"/>
              </a:rPr>
              <a:t>ojų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raumenų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jėga</a:t>
            </a:r>
            <a:r>
              <a:rPr lang="lt-LT" dirty="0">
                <a:latin typeface="Times New Roman" panose="02020603050405020304" pitchFamily="18" charset="0"/>
                <a:ea typeface="Times New Roman" panose="02020603050405020304" pitchFamily="18" charset="0"/>
              </a:rPr>
              <a:t>, r</a:t>
            </a:r>
            <a:r>
              <a:rPr lang="it-IT" sz="1800" dirty="0">
                <a:effectLst/>
                <a:latin typeface="Times New Roman" panose="02020603050405020304" pitchFamily="18" charset="0"/>
                <a:ea typeface="Times New Roman" panose="02020603050405020304" pitchFamily="18" charset="0"/>
              </a:rPr>
              <a:t>aumenų ištvermė</a:t>
            </a:r>
            <a:r>
              <a:rPr lang="lt-LT" dirty="0">
                <a:latin typeface="Times New Roman" panose="02020603050405020304" pitchFamily="18" charset="0"/>
                <a:ea typeface="Times New Roman" panose="02020603050405020304" pitchFamily="18" charset="0"/>
              </a:rPr>
              <a:t>, g</a:t>
            </a:r>
            <a:r>
              <a:rPr lang="it-IT" sz="1800" dirty="0">
                <a:effectLst/>
                <a:latin typeface="Times New Roman" panose="02020603050405020304" pitchFamily="18" charset="0"/>
                <a:ea typeface="Times New Roman" panose="02020603050405020304" pitchFamily="18" charset="0"/>
              </a:rPr>
              <a:t>reitumas, vikrumas</a:t>
            </a:r>
            <a:r>
              <a:rPr lang="lt-LT" dirty="0">
                <a:latin typeface="Times New Roman" panose="02020603050405020304" pitchFamily="18" charset="0"/>
                <a:ea typeface="Times New Roman" panose="02020603050405020304" pitchFamily="18" charset="0"/>
              </a:rPr>
              <a:t>, š</a:t>
            </a:r>
            <a:r>
              <a:rPr lang="en-GB" sz="1800" dirty="0" err="1">
                <a:effectLst/>
                <a:latin typeface="Times New Roman" panose="02020603050405020304" pitchFamily="18" charset="0"/>
                <a:ea typeface="Times New Roman" panose="02020603050405020304" pitchFamily="18" charset="0"/>
              </a:rPr>
              <a:t>irdies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kraujagyslių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sistemos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pajėgumas</a:t>
            </a:r>
            <a:r>
              <a:rPr lang="lt-LT" dirty="0">
                <a:latin typeface="Times New Roman" panose="02020603050405020304" pitchFamily="18" charset="0"/>
                <a:ea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rPr>
              <a:t> </a:t>
            </a:r>
            <a:r>
              <a:rPr lang="lt-LT" dirty="0">
                <a:latin typeface="Times New Roman" panose="02020603050405020304" pitchFamily="18" charset="0"/>
                <a:cs typeface="Times New Roman" panose="02020603050405020304" pitchFamily="18" charset="0"/>
              </a:rPr>
              <a:t>Bei fizinio pajėgumo testus susijusius su kiekvienu iš jų (,,Flamingas“, ,,Sėstis siekti“, </a:t>
            </a:r>
            <a:r>
              <a:rPr lang="it-IT" sz="1800" dirty="0">
                <a:effectLst/>
                <a:latin typeface="Times New Roman" panose="02020603050405020304" pitchFamily="18" charset="0"/>
                <a:ea typeface="Times New Roman" panose="02020603050405020304" pitchFamily="18" charset="0"/>
              </a:rPr>
              <a:t>„Šuolis į tolį iš vietos“</a:t>
            </a:r>
            <a:r>
              <a:rPr lang="lt-LT" dirty="0">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a:t>
            </a:r>
            <a:r>
              <a:rPr lang="en-GB" sz="1800" dirty="0" err="1">
                <a:effectLst/>
                <a:latin typeface="Times New Roman" panose="02020603050405020304" pitchFamily="18" charset="0"/>
                <a:ea typeface="Times New Roman" panose="02020603050405020304" pitchFamily="18" charset="0"/>
              </a:rPr>
              <a:t>Kybojimas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sulenktomis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rankomis</a:t>
            </a:r>
            <a:r>
              <a:rPr lang="en-GB" sz="1800" dirty="0">
                <a:effectLst/>
                <a:latin typeface="Times New Roman" panose="02020603050405020304" pitchFamily="18" charset="0"/>
                <a:ea typeface="Times New Roman" panose="02020603050405020304" pitchFamily="18" charset="0"/>
              </a:rPr>
              <a:t>“</a:t>
            </a:r>
            <a:r>
              <a:rPr lang="lt-LT" dirty="0">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„10x5 m </a:t>
            </a:r>
            <a:r>
              <a:rPr lang="en-GB" sz="1800" dirty="0" err="1">
                <a:effectLst/>
                <a:latin typeface="Times New Roman" panose="02020603050405020304" pitchFamily="18" charset="0"/>
                <a:ea typeface="Times New Roman" panose="02020603050405020304" pitchFamily="18" charset="0"/>
              </a:rPr>
              <a:t>bėgimas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šaudykle</a:t>
            </a:r>
            <a:r>
              <a:rPr lang="en-GB" sz="1800" dirty="0">
                <a:effectLst/>
                <a:latin typeface="Times New Roman" panose="02020603050405020304" pitchFamily="18" charset="0"/>
                <a:ea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„20 m </a:t>
            </a:r>
            <a:r>
              <a:rPr lang="en-GB" sz="1800" dirty="0" err="1">
                <a:effectLst/>
                <a:latin typeface="Times New Roman" panose="02020603050405020304" pitchFamily="18" charset="0"/>
                <a:ea typeface="Times New Roman" panose="02020603050405020304" pitchFamily="18" charset="0"/>
              </a:rPr>
              <a:t>bėgimas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šaudykle</a:t>
            </a:r>
            <a:r>
              <a:rPr lang="en-GB" sz="1800" dirty="0">
                <a:effectLst/>
                <a:latin typeface="Times New Roman" panose="02020603050405020304" pitchFamily="18" charset="0"/>
                <a:ea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rPr>
              <a:t>).</a:t>
            </a:r>
            <a:endParaRPr lang="lt-LT"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lt-LT" dirty="0">
                <a:latin typeface="Times New Roman" panose="02020603050405020304" pitchFamily="18" charset="0"/>
                <a:cs typeface="Times New Roman" panose="02020603050405020304" pitchFamily="18" charset="0"/>
              </a:rPr>
              <a:t> Visų fizinio pajėgumo testų rezultatus mūsų mokykloje.</a:t>
            </a:r>
          </a:p>
        </p:txBody>
      </p:sp>
    </p:spTree>
    <p:extLst>
      <p:ext uri="{BB962C8B-B14F-4D97-AF65-F5344CB8AC3E}">
        <p14:creationId xmlns:p14="http://schemas.microsoft.com/office/powerpoint/2010/main" val="1229795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E98955-5B9D-4C2C-98D7-C7259E6729BE}"/>
              </a:ext>
            </a:extLst>
          </p:cNvPr>
          <p:cNvSpPr>
            <a:spLocks noGrp="1"/>
          </p:cNvSpPr>
          <p:nvPr>
            <p:ph type="title"/>
          </p:nvPr>
        </p:nvSpPr>
        <p:spPr/>
        <p:txBody>
          <a:bodyPr/>
          <a:lstStyle/>
          <a:p>
            <a:r>
              <a:rPr lang="lt-LT" dirty="0"/>
              <a:t>Priemonės:</a:t>
            </a:r>
          </a:p>
        </p:txBody>
      </p:sp>
      <p:sp>
        <p:nvSpPr>
          <p:cNvPr id="3" name="Text Placeholder 2">
            <a:extLst>
              <a:ext uri="{FF2B5EF4-FFF2-40B4-BE49-F238E27FC236}">
                <a16:creationId xmlns:a16="http://schemas.microsoft.com/office/drawing/2014/main" xmlns="" id="{8B714422-4522-4699-B596-5653757DAF09}"/>
              </a:ext>
            </a:extLst>
          </p:cNvPr>
          <p:cNvSpPr>
            <a:spLocks noGrp="1"/>
          </p:cNvSpPr>
          <p:nvPr>
            <p:ph type="body" sz="half" idx="2"/>
          </p:nvPr>
        </p:nvSpPr>
        <p:spPr>
          <a:xfrm>
            <a:off x="1154954" y="3235569"/>
            <a:ext cx="8825659" cy="2784231"/>
          </a:xfrm>
        </p:spPr>
        <p:txBody>
          <a:bodyPr/>
          <a:lstStyle/>
          <a:p>
            <a:pPr>
              <a:tabLst>
                <a:tab pos="810260" algn="l"/>
              </a:tabLst>
            </a:pPr>
            <a:r>
              <a:rPr lang="it-IT" sz="1800" dirty="0">
                <a:effectLst/>
                <a:latin typeface="Times New Roman" panose="02020603050405020304" pitchFamily="18" charset="0"/>
                <a:ea typeface="Times New Roman" panose="02020603050405020304" pitchFamily="18" charset="0"/>
              </a:rPr>
              <a:t>- 20 m ilgio bėgimo takas.</a:t>
            </a:r>
            <a:endParaRPr lang="lt-LT" sz="1800" dirty="0">
              <a:effectLst/>
              <a:latin typeface="Times New Roman" panose="02020603050405020304" pitchFamily="18" charset="0"/>
              <a:ea typeface="Times New Roman" panose="02020603050405020304" pitchFamily="18" charset="0"/>
            </a:endParaRPr>
          </a:p>
          <a:p>
            <a:pPr>
              <a:tabLst>
                <a:tab pos="810260" algn="l"/>
              </a:tabLst>
            </a:pPr>
            <a:r>
              <a:rPr lang="it-IT" sz="1800" dirty="0">
                <a:effectLst/>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G</a:t>
            </a:r>
            <a:r>
              <a:rPr lang="it-IT" sz="1800" dirty="0">
                <a:effectLst/>
                <a:latin typeface="Times New Roman" panose="02020603050405020304" pitchFamily="18" charset="0"/>
                <a:ea typeface="Times New Roman" panose="02020603050405020304" pitchFamily="18" charset="0"/>
              </a:rPr>
              <a:t>arso sistema su testo garso įrašu.</a:t>
            </a:r>
            <a:endParaRPr lang="lt-LT" sz="1800" dirty="0">
              <a:effectLst/>
              <a:latin typeface="Times New Roman" panose="02020603050405020304" pitchFamily="18" charset="0"/>
              <a:ea typeface="Times New Roman" panose="02020603050405020304" pitchFamily="18" charset="0"/>
            </a:endParaRPr>
          </a:p>
          <a:p>
            <a:endParaRPr lang="lt-LT" dirty="0"/>
          </a:p>
        </p:txBody>
      </p:sp>
      <p:pic>
        <p:nvPicPr>
          <p:cNvPr id="5" name="Picture 4">
            <a:extLst>
              <a:ext uri="{FF2B5EF4-FFF2-40B4-BE49-F238E27FC236}">
                <a16:creationId xmlns:a16="http://schemas.microsoft.com/office/drawing/2014/main" xmlns="" id="{861A68DC-4040-45FB-A9F6-BAE35268CB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8467722" y="3548840"/>
            <a:ext cx="2390778" cy="2751022"/>
          </a:xfrm>
          <a:prstGeom prst="rect">
            <a:avLst/>
          </a:prstGeom>
        </p:spPr>
      </p:pic>
    </p:spTree>
    <p:extLst>
      <p:ext uri="{BB962C8B-B14F-4D97-AF65-F5344CB8AC3E}">
        <p14:creationId xmlns:p14="http://schemas.microsoft.com/office/powerpoint/2010/main" val="32097247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F640E2-D007-41AF-B03B-61157D016A76}"/>
              </a:ext>
            </a:extLst>
          </p:cNvPr>
          <p:cNvSpPr>
            <a:spLocks noGrp="1"/>
          </p:cNvSpPr>
          <p:nvPr>
            <p:ph type="title"/>
          </p:nvPr>
        </p:nvSpPr>
        <p:spPr/>
        <p:txBody>
          <a:bodyPr/>
          <a:lstStyle/>
          <a:p>
            <a:r>
              <a:rPr lang="lt-LT" dirty="0"/>
              <a:t>Kaip atliekamas testas?</a:t>
            </a:r>
          </a:p>
        </p:txBody>
      </p:sp>
      <p:sp>
        <p:nvSpPr>
          <p:cNvPr id="3" name="Text Placeholder 2">
            <a:extLst>
              <a:ext uri="{FF2B5EF4-FFF2-40B4-BE49-F238E27FC236}">
                <a16:creationId xmlns:a16="http://schemas.microsoft.com/office/drawing/2014/main" xmlns="" id="{CF2250D6-BEBC-477A-B7D6-EDD2D79A5937}"/>
              </a:ext>
            </a:extLst>
          </p:cNvPr>
          <p:cNvSpPr>
            <a:spLocks noGrp="1"/>
          </p:cNvSpPr>
          <p:nvPr>
            <p:ph type="body" sz="half" idx="2"/>
          </p:nvPr>
        </p:nvSpPr>
        <p:spPr>
          <a:xfrm>
            <a:off x="1154954" y="3270739"/>
            <a:ext cx="10002484" cy="3059724"/>
          </a:xfrm>
        </p:spPr>
        <p:txBody>
          <a:bodyPr>
            <a:noAutofit/>
          </a:bodyPr>
          <a:lstStyle/>
          <a:p>
            <a:pPr>
              <a:tabLst>
                <a:tab pos="810260" algn="l"/>
              </a:tabLst>
            </a:pPr>
            <a:r>
              <a:rPr lang="lt-LT" dirty="0">
                <a:latin typeface="Times New Roman" panose="02020603050405020304" pitchFamily="18" charset="0"/>
                <a:ea typeface="Times New Roman" panose="02020603050405020304" pitchFamily="18" charset="0"/>
              </a:rPr>
              <a:t>T</a:t>
            </a:r>
            <a:r>
              <a:rPr lang="it-IT" dirty="0">
                <a:effectLst/>
                <a:latin typeface="Times New Roman" panose="02020603050405020304" pitchFamily="18" charset="0"/>
                <a:ea typeface="Times New Roman" panose="02020603050405020304" pitchFamily="18" charset="0"/>
              </a:rPr>
              <a:t>estas įvertina organizmo maksimalų aerobini pajėgumą (kitaip sakant, ištvermę), todėl stenkis neviršyti savo galimybių. </a:t>
            </a:r>
            <a:r>
              <a:rPr lang="en-GB" dirty="0">
                <a:effectLst/>
                <a:latin typeface="Times New Roman" panose="02020603050405020304" pitchFamily="18" charset="0"/>
                <a:ea typeface="Times New Roman" panose="02020603050405020304" pitchFamily="18" charset="0"/>
              </a:rPr>
              <a:t>Tai </a:t>
            </a:r>
            <a:r>
              <a:rPr lang="en-GB" dirty="0" err="1">
                <a:effectLst/>
                <a:latin typeface="Times New Roman" panose="02020603050405020304" pitchFamily="18" charset="0"/>
                <a:ea typeface="Times New Roman" panose="02020603050405020304" pitchFamily="18" charset="0"/>
              </a:rPr>
              <a:t>bėgimas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pirmyn</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ir</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atgal</a:t>
            </a:r>
            <a:r>
              <a:rPr lang="en-GB" dirty="0">
                <a:effectLst/>
                <a:latin typeface="Times New Roman" panose="02020603050405020304" pitchFamily="18" charset="0"/>
                <a:ea typeface="Times New Roman" panose="02020603050405020304" pitchFamily="18" charset="0"/>
              </a:rPr>
              <a:t> 20 m </a:t>
            </a:r>
            <a:r>
              <a:rPr lang="en-GB" dirty="0" err="1">
                <a:effectLst/>
                <a:latin typeface="Times New Roman" panose="02020603050405020304" pitchFamily="18" charset="0"/>
                <a:ea typeface="Times New Roman" panose="02020603050405020304" pitchFamily="18" charset="0"/>
              </a:rPr>
              <a:t>bėgimo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taku</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Bėgimo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greitis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diktuojamas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pagal</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įrašytą</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garso</a:t>
            </a:r>
            <a:r>
              <a:rPr lang="en-GB" dirty="0">
                <a:effectLst/>
                <a:latin typeface="Times New Roman" panose="02020603050405020304" pitchFamily="18" charset="0"/>
                <a:ea typeface="Times New Roman" panose="02020603050405020304" pitchFamily="18" charset="0"/>
              </a:rPr>
              <a:t> signal. </a:t>
            </a:r>
            <a:r>
              <a:rPr lang="en-GB" dirty="0" err="1">
                <a:effectLst/>
                <a:latin typeface="Times New Roman" panose="02020603050405020304" pitchFamily="18" charset="0"/>
                <a:ea typeface="Times New Roman" panose="02020603050405020304" pitchFamily="18" charset="0"/>
              </a:rPr>
              <a:t>Testą</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pradėti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tokiu</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tempu</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kad</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nuskambėjus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garso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signalui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testuojamasis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būtų</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viename</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arba</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kitame</a:t>
            </a:r>
            <a:r>
              <a:rPr lang="en-GB" dirty="0">
                <a:effectLst/>
                <a:latin typeface="Times New Roman" panose="02020603050405020304" pitchFamily="18" charset="0"/>
                <a:ea typeface="Times New Roman" panose="02020603050405020304" pitchFamily="18" charset="0"/>
              </a:rPr>
              <a:t> 20 m </a:t>
            </a:r>
            <a:r>
              <a:rPr lang="en-GB" dirty="0" err="1">
                <a:effectLst/>
                <a:latin typeface="Times New Roman" panose="02020603050405020304" pitchFamily="18" charset="0"/>
                <a:ea typeface="Times New Roman" panose="02020603050405020304" pitchFamily="18" charset="0"/>
              </a:rPr>
              <a:t>bėgimo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tako</a:t>
            </a:r>
            <a:r>
              <a:rPr lang="en-GB" dirty="0">
                <a:effectLst/>
                <a:latin typeface="Times New Roman" panose="02020603050405020304" pitchFamily="18" charset="0"/>
                <a:ea typeface="Times New Roman" panose="02020603050405020304" pitchFamily="18" charset="0"/>
              </a:rPr>
              <a:t> gale (</a:t>
            </a:r>
            <a:r>
              <a:rPr lang="en-GB" dirty="0" err="1">
                <a:effectLst/>
                <a:latin typeface="Times New Roman" panose="02020603050405020304" pitchFamily="18" charset="0"/>
                <a:ea typeface="Times New Roman" panose="02020603050405020304" pitchFamily="18" charset="0"/>
              </a:rPr>
              <a:t>leistina</a:t>
            </a:r>
            <a:r>
              <a:rPr lang="en-GB" dirty="0">
                <a:effectLst/>
                <a:latin typeface="Times New Roman" panose="02020603050405020304" pitchFamily="18" charset="0"/>
                <a:ea typeface="Times New Roman" panose="02020603050405020304" pitchFamily="18" charset="0"/>
              </a:rPr>
              <a:t> tik </a:t>
            </a:r>
            <a:r>
              <a:rPr lang="en-US" dirty="0">
                <a:effectLst/>
                <a:latin typeface="Times New Roman" panose="02020603050405020304" pitchFamily="18" charset="0"/>
                <a:ea typeface="Times New Roman" panose="02020603050405020304" pitchFamily="18" charset="0"/>
              </a:rPr>
              <a:t>1</a:t>
            </a:r>
            <a:r>
              <a:rPr lang="en-GB" dirty="0">
                <a:effectLst/>
                <a:latin typeface="Times New Roman" panose="02020603050405020304" pitchFamily="18" charset="0"/>
                <a:ea typeface="Times New Roman" panose="02020603050405020304" pitchFamily="18" charset="0"/>
              </a:rPr>
              <a:t> m </a:t>
            </a:r>
            <a:r>
              <a:rPr lang="en-GB" dirty="0" err="1">
                <a:effectLst/>
                <a:latin typeface="Times New Roman" panose="02020603050405020304" pitchFamily="18" charset="0"/>
                <a:ea typeface="Times New Roman" panose="02020603050405020304" pitchFamily="18" charset="0"/>
              </a:rPr>
              <a:t>paklaida</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Pėda</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palieti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galinę</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liniją</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ir</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greitai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apsisukus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bėgti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iki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kitos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galinės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linijos</a:t>
            </a:r>
            <a:r>
              <a:rPr lang="en-GB" dirty="0">
                <a:effectLst/>
                <a:latin typeface="Times New Roman" panose="02020603050405020304" pitchFamily="18" charset="0"/>
                <a:ea typeface="Times New Roman" panose="02020603050405020304" pitchFamily="18" charset="0"/>
              </a:rPr>
              <a:t>.</a:t>
            </a:r>
            <a:endParaRPr lang="lt-LT" dirty="0">
              <a:effectLst/>
              <a:latin typeface="Times New Roman" panose="02020603050405020304" pitchFamily="18" charset="0"/>
              <a:ea typeface="Times New Roman" panose="02020603050405020304" pitchFamily="18" charset="0"/>
            </a:endParaRPr>
          </a:p>
          <a:p>
            <a:pPr>
              <a:tabLst>
                <a:tab pos="810260" algn="l"/>
              </a:tabLst>
            </a:pPr>
            <a:r>
              <a:rPr lang="en-GB" dirty="0" err="1">
                <a:effectLst/>
                <a:latin typeface="Times New Roman" panose="02020603050405020304" pitchFamily="18" charset="0"/>
                <a:ea typeface="Times New Roman" panose="02020603050405020304" pitchFamily="18" charset="0"/>
              </a:rPr>
              <a:t>Iš</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pradžių</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bėgimo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greitis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būna</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mažas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jis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kaskart</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kiekvieną</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minutę</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didinamas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Tempą</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diktuoja</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garso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signalas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Stengtis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kuo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ilgiau</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išlaikyti</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nustatytą</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bėgimo</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ritmą</a:t>
            </a:r>
            <a:r>
              <a:rPr lang="en-GB" dirty="0">
                <a:effectLst/>
                <a:latin typeface="Times New Roman" panose="02020603050405020304" pitchFamily="18" charset="0"/>
                <a:ea typeface="Times New Roman" panose="02020603050405020304" pitchFamily="18" charset="0"/>
              </a:rPr>
              <a:t>. </a:t>
            </a:r>
            <a:endParaRPr lang="lt-LT" dirty="0">
              <a:effectLst/>
              <a:latin typeface="Times New Roman" panose="02020603050405020304" pitchFamily="18" charset="0"/>
              <a:ea typeface="Times New Roman" panose="02020603050405020304" pitchFamily="18" charset="0"/>
            </a:endParaRPr>
          </a:p>
          <a:p>
            <a:endParaRPr lang="lt-LT" dirty="0"/>
          </a:p>
        </p:txBody>
      </p:sp>
    </p:spTree>
    <p:extLst>
      <p:ext uri="{BB962C8B-B14F-4D97-AF65-F5344CB8AC3E}">
        <p14:creationId xmlns:p14="http://schemas.microsoft.com/office/powerpoint/2010/main" val="4913774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9767BF-A70F-4986-9C2E-B239357170C0}"/>
              </a:ext>
            </a:extLst>
          </p:cNvPr>
          <p:cNvSpPr>
            <a:spLocks noGrp="1"/>
          </p:cNvSpPr>
          <p:nvPr>
            <p:ph type="title"/>
          </p:nvPr>
        </p:nvSpPr>
        <p:spPr/>
        <p:txBody>
          <a:bodyPr/>
          <a:lstStyle/>
          <a:p>
            <a:r>
              <a:rPr lang="lt-LT" dirty="0"/>
              <a:t>Rezultatai ir patarimai norint gerinti širdies ir kraujagyslių sistemos pajėgumą:</a:t>
            </a:r>
          </a:p>
        </p:txBody>
      </p:sp>
      <p:sp>
        <p:nvSpPr>
          <p:cNvPr id="3" name="Text Placeholder 2">
            <a:extLst>
              <a:ext uri="{FF2B5EF4-FFF2-40B4-BE49-F238E27FC236}">
                <a16:creationId xmlns:a16="http://schemas.microsoft.com/office/drawing/2014/main" xmlns="" id="{E1617C3C-6813-4A87-85CC-96152476D942}"/>
              </a:ext>
            </a:extLst>
          </p:cNvPr>
          <p:cNvSpPr>
            <a:spLocks noGrp="1"/>
          </p:cNvSpPr>
          <p:nvPr>
            <p:ph type="body" sz="half" idx="2"/>
          </p:nvPr>
        </p:nvSpPr>
        <p:spPr>
          <a:xfrm>
            <a:off x="1154954" y="3235569"/>
            <a:ext cx="8825659" cy="2784231"/>
          </a:xfrm>
        </p:spPr>
        <p:txBody>
          <a:bodyPr/>
          <a:lstStyle/>
          <a:p>
            <a:r>
              <a:rPr lang="it-IT" sz="1800" b="1" dirty="0">
                <a:effectLst/>
                <a:latin typeface="Times New Roman" panose="02020603050405020304" pitchFamily="18" charset="0"/>
                <a:ea typeface="Times New Roman" panose="02020603050405020304" pitchFamily="18" charset="0"/>
              </a:rPr>
              <a:t>Rezultatas</a:t>
            </a:r>
            <a:r>
              <a:rPr lang="it-IT" sz="1800" dirty="0">
                <a:effectLst/>
                <a:latin typeface="Times New Roman" panose="02020603050405020304" pitchFamily="18" charset="0"/>
                <a:ea typeface="Times New Roman" panose="02020603050405020304" pitchFamily="18" charset="0"/>
              </a:rPr>
              <a:t> yra paskutinis išgirstas minučių skaičius iš garso įrašo sustojus. </a:t>
            </a:r>
            <a:endParaRPr lang="lt-LT" sz="1800" dirty="0">
              <a:effectLst/>
              <a:latin typeface="Times New Roman" panose="02020603050405020304" pitchFamily="18" charset="0"/>
              <a:ea typeface="Times New Roman" panose="02020603050405020304" pitchFamily="18" charset="0"/>
            </a:endParaRPr>
          </a:p>
          <a:p>
            <a:r>
              <a:rPr lang="lt-LT" dirty="0">
                <a:solidFill>
                  <a:srgbClr val="FF0000"/>
                </a:solidFill>
                <a:latin typeface="Times New Roman" panose="02020603050405020304" pitchFamily="18" charset="0"/>
                <a:cs typeface="Times New Roman" panose="02020603050405020304" pitchFamily="18" charset="0"/>
              </a:rPr>
              <a:t>!</a:t>
            </a:r>
            <a:r>
              <a:rPr lang="lt-LT" dirty="0">
                <a:latin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Gera </a:t>
            </a:r>
            <a:r>
              <a:rPr lang="en-GB" sz="1800" dirty="0" err="1">
                <a:effectLst/>
                <a:latin typeface="Times New Roman" panose="02020603050405020304" pitchFamily="18" charset="0"/>
                <a:ea typeface="Times New Roman" panose="02020603050405020304" pitchFamily="18" charset="0"/>
              </a:rPr>
              <a:t>ištvermė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rodo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kad</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antsvorio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nutukimo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metabolinio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sindromo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rizika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yra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labai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maža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Dėl</a:t>
            </a:r>
            <a:r>
              <a:rPr lang="en-GB" sz="1800" dirty="0">
                <a:effectLst/>
                <a:latin typeface="Times New Roman" panose="02020603050405020304" pitchFamily="18" charset="0"/>
                <a:ea typeface="Times New Roman" panose="02020603050405020304" pitchFamily="18" charset="0"/>
              </a:rPr>
              <a:t> to </a:t>
            </a:r>
            <a:r>
              <a:rPr lang="en-GB" sz="1800" dirty="0" err="1">
                <a:effectLst/>
                <a:latin typeface="Times New Roman" panose="02020603050405020304" pitchFamily="18" charset="0"/>
                <a:ea typeface="Times New Roman" panose="02020603050405020304" pitchFamily="18" charset="0"/>
              </a:rPr>
              <a:t>mažesnė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tikimybė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ateityje</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susirgti</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širdies-kraujagyslių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ligomis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sąlyga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kad</a:t>
            </a:r>
            <a:r>
              <a:rPr lang="en-GB" sz="1800" dirty="0">
                <a:effectLst/>
                <a:latin typeface="Times New Roman" panose="02020603050405020304" pitchFamily="18" charset="0"/>
                <a:ea typeface="Times New Roman" panose="02020603050405020304" pitchFamily="18" charset="0"/>
              </a:rPr>
              <a:t> bus </a:t>
            </a:r>
            <a:r>
              <a:rPr lang="en-GB" sz="1800" dirty="0" err="1">
                <a:effectLst/>
                <a:latin typeface="Times New Roman" panose="02020603050405020304" pitchFamily="18" charset="0"/>
                <a:ea typeface="Times New Roman" panose="02020603050405020304" pitchFamily="18" charset="0"/>
              </a:rPr>
              <a:t>palaikomas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optimalus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fizinis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aktyvumas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mažiausiai</a:t>
            </a:r>
            <a:r>
              <a:rPr lang="en-GB" sz="1800" dirty="0">
                <a:effectLst/>
                <a:latin typeface="Times New Roman" panose="02020603050405020304" pitchFamily="18" charset="0"/>
                <a:ea typeface="Times New Roman" panose="02020603050405020304" pitchFamily="18" charset="0"/>
              </a:rPr>
              <a:t> 1 val. per </a:t>
            </a:r>
            <a:r>
              <a:rPr lang="en-GB" sz="1800" dirty="0" err="1">
                <a:effectLst/>
                <a:latin typeface="Times New Roman" panose="02020603050405020304" pitchFamily="18" charset="0"/>
                <a:ea typeface="Times New Roman" panose="02020603050405020304" pitchFamily="18" charset="0"/>
              </a:rPr>
              <a:t>dieną</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vidutiniško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didelio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fizinio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aktyvumo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veiklų</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b="1" dirty="0">
                <a:latin typeface="Times New Roman" panose="02020603050405020304" pitchFamily="18" charset="0"/>
                <a:cs typeface="Times New Roman" panose="02020603050405020304" pitchFamily="18" charset="0"/>
              </a:rPr>
              <a:t>Širdies ir kraujagyslių sistemos pajėgumą </a:t>
            </a:r>
            <a:r>
              <a:rPr lang="lt-LT" b="1" dirty="0">
                <a:latin typeface="Times New Roman" panose="02020603050405020304" pitchFamily="18" charset="0"/>
                <a:ea typeface="Times New Roman" panose="02020603050405020304" pitchFamily="18" charset="0"/>
                <a:cs typeface="Times New Roman" panose="02020603050405020304" pitchFamily="18" charset="0"/>
              </a:rPr>
              <a:t>gerinti rekomenduojami pratimai ir sporto šakos: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lengvoji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atletika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orientavimosi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sportas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irklavimas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aerobika</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dviračių</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sportas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sportiniai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šokiai</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plaukimas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slidinėjimas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krepšinis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futbolas</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70473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010969-6456-4B52-B561-3DDC5EA97DEB}"/>
              </a:ext>
            </a:extLst>
          </p:cNvPr>
          <p:cNvSpPr>
            <a:spLocks noGrp="1"/>
          </p:cNvSpPr>
          <p:nvPr>
            <p:ph type="title"/>
          </p:nvPr>
        </p:nvSpPr>
        <p:spPr/>
        <p:txBody>
          <a:bodyPr/>
          <a:lstStyle/>
          <a:p>
            <a:r>
              <a:rPr lang="lt-LT" dirty="0"/>
              <a:t>Fizinio pajėgumo testo ,,20m bėgimas šaudykle“ rezultatai mūsų mokykloje:</a:t>
            </a:r>
          </a:p>
        </p:txBody>
      </p:sp>
      <p:graphicFrame>
        <p:nvGraphicFramePr>
          <p:cNvPr id="5" name="Chart 4">
            <a:extLst>
              <a:ext uri="{FF2B5EF4-FFF2-40B4-BE49-F238E27FC236}">
                <a16:creationId xmlns:a16="http://schemas.microsoft.com/office/drawing/2014/main" xmlns="" id="{850D263E-9C18-49EF-A585-8EA13F78397C}"/>
              </a:ext>
            </a:extLst>
          </p:cNvPr>
          <p:cNvGraphicFramePr/>
          <p:nvPr>
            <p:extLst>
              <p:ext uri="{D42A27DB-BD31-4B8C-83A1-F6EECF244321}">
                <p14:modId xmlns:p14="http://schemas.microsoft.com/office/powerpoint/2010/main" val="1572444657"/>
              </p:ext>
            </p:extLst>
          </p:nvPr>
        </p:nvGraphicFramePr>
        <p:xfrm>
          <a:off x="203199" y="2371726"/>
          <a:ext cx="7864475" cy="44735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8">
            <a:extLst>
              <a:ext uri="{FF2B5EF4-FFF2-40B4-BE49-F238E27FC236}">
                <a16:creationId xmlns:a16="http://schemas.microsoft.com/office/drawing/2014/main" xmlns="" id="{BC70AD2E-83D9-4E14-8EFB-DF3FD78A6BE4}"/>
              </a:ext>
            </a:extLst>
          </p:cNvPr>
          <p:cNvGraphicFramePr>
            <a:graphicFrameLocks noGrp="1"/>
          </p:cNvGraphicFramePr>
          <p:nvPr>
            <p:extLst>
              <p:ext uri="{D42A27DB-BD31-4B8C-83A1-F6EECF244321}">
                <p14:modId xmlns:p14="http://schemas.microsoft.com/office/powerpoint/2010/main" val="3604551640"/>
              </p:ext>
            </p:extLst>
          </p:nvPr>
        </p:nvGraphicFramePr>
        <p:xfrm>
          <a:off x="8316166" y="3243791"/>
          <a:ext cx="3200402" cy="3291840"/>
        </p:xfrm>
        <a:graphic>
          <a:graphicData uri="http://schemas.openxmlformats.org/drawingml/2006/table">
            <a:tbl>
              <a:tblPr firstRow="1" bandRow="1">
                <a:tableStyleId>{5C22544A-7EE6-4342-B048-85BDC9FD1C3A}</a:tableStyleId>
              </a:tblPr>
              <a:tblGrid>
                <a:gridCol w="1600201">
                  <a:extLst>
                    <a:ext uri="{9D8B030D-6E8A-4147-A177-3AD203B41FA5}">
                      <a16:colId xmlns:a16="http://schemas.microsoft.com/office/drawing/2014/main" xmlns="" val="3123691073"/>
                    </a:ext>
                  </a:extLst>
                </a:gridCol>
                <a:gridCol w="1600201">
                  <a:extLst>
                    <a:ext uri="{9D8B030D-6E8A-4147-A177-3AD203B41FA5}">
                      <a16:colId xmlns:a16="http://schemas.microsoft.com/office/drawing/2014/main" xmlns="" val="1130794411"/>
                    </a:ext>
                  </a:extLst>
                </a:gridCol>
              </a:tblGrid>
              <a:tr h="301790">
                <a:tc>
                  <a:txBody>
                    <a:bodyPr/>
                    <a:lstStyle/>
                    <a:p>
                      <a:r>
                        <a:rPr lang="lt-LT" dirty="0">
                          <a:latin typeface="Times New Roman" panose="02020603050405020304" pitchFamily="18" charset="0"/>
                          <a:cs typeface="Times New Roman" panose="02020603050405020304" pitchFamily="18" charset="0"/>
                        </a:rPr>
                        <a:t>Klasė</a:t>
                      </a:r>
                    </a:p>
                  </a:txBody>
                  <a:tcPr/>
                </a:tc>
                <a:tc>
                  <a:txBody>
                    <a:bodyPr/>
                    <a:lstStyle/>
                    <a:p>
                      <a:r>
                        <a:rPr lang="lt-LT" dirty="0">
                          <a:latin typeface="Times New Roman" panose="02020603050405020304" pitchFamily="18" charset="0"/>
                          <a:cs typeface="Times New Roman" panose="02020603050405020304" pitchFamily="18" charset="0"/>
                        </a:rPr>
                        <a:t>Vidurkis</a:t>
                      </a:r>
                    </a:p>
                  </a:txBody>
                  <a:tcPr/>
                </a:tc>
                <a:extLst>
                  <a:ext uri="{0D108BD9-81ED-4DB2-BD59-A6C34878D82A}">
                    <a16:rowId xmlns:a16="http://schemas.microsoft.com/office/drawing/2014/main" xmlns="" val="709367534"/>
                  </a:ext>
                </a:extLst>
              </a:tr>
              <a:tr h="301790">
                <a:tc>
                  <a:txBody>
                    <a:bodyPr/>
                    <a:lstStyle/>
                    <a:p>
                      <a:r>
                        <a:rPr lang="lt-LT" dirty="0">
                          <a:latin typeface="Times New Roman" panose="02020603050405020304" pitchFamily="18" charset="0"/>
                          <a:cs typeface="Times New Roman" panose="02020603050405020304" pitchFamily="18" charset="0"/>
                        </a:rPr>
                        <a:t>5</a:t>
                      </a:r>
                    </a:p>
                  </a:txBody>
                  <a:tcPr/>
                </a:tc>
                <a:tc>
                  <a:txBody>
                    <a:bodyPr/>
                    <a:lstStyle/>
                    <a:p>
                      <a:r>
                        <a:rPr lang="lt-LT" dirty="0">
                          <a:latin typeface="Times New Roman" panose="02020603050405020304" pitchFamily="18" charset="0"/>
                          <a:cs typeface="Times New Roman" panose="02020603050405020304" pitchFamily="18" charset="0"/>
                        </a:rPr>
                        <a:t>2,2</a:t>
                      </a:r>
                    </a:p>
                  </a:txBody>
                  <a:tcPr/>
                </a:tc>
                <a:extLst>
                  <a:ext uri="{0D108BD9-81ED-4DB2-BD59-A6C34878D82A}">
                    <a16:rowId xmlns:a16="http://schemas.microsoft.com/office/drawing/2014/main" xmlns="" val="79262716"/>
                  </a:ext>
                </a:extLst>
              </a:tr>
              <a:tr h="301790">
                <a:tc>
                  <a:txBody>
                    <a:bodyPr/>
                    <a:lstStyle/>
                    <a:p>
                      <a:r>
                        <a:rPr lang="lt-LT" dirty="0">
                          <a:latin typeface="Times New Roman" panose="02020603050405020304" pitchFamily="18" charset="0"/>
                          <a:cs typeface="Times New Roman" panose="02020603050405020304" pitchFamily="18" charset="0"/>
                        </a:rPr>
                        <a:t>6</a:t>
                      </a:r>
                    </a:p>
                  </a:txBody>
                  <a:tcPr/>
                </a:tc>
                <a:tc>
                  <a:txBody>
                    <a:bodyPr/>
                    <a:lstStyle/>
                    <a:p>
                      <a:r>
                        <a:rPr lang="lt-LT" dirty="0">
                          <a:latin typeface="Times New Roman" panose="02020603050405020304" pitchFamily="18" charset="0"/>
                          <a:cs typeface="Times New Roman" panose="02020603050405020304" pitchFamily="18" charset="0"/>
                        </a:rPr>
                        <a:t>2,3</a:t>
                      </a:r>
                    </a:p>
                  </a:txBody>
                  <a:tcPr/>
                </a:tc>
                <a:extLst>
                  <a:ext uri="{0D108BD9-81ED-4DB2-BD59-A6C34878D82A}">
                    <a16:rowId xmlns:a16="http://schemas.microsoft.com/office/drawing/2014/main" xmlns="" val="3295319966"/>
                  </a:ext>
                </a:extLst>
              </a:tr>
              <a:tr h="301790">
                <a:tc>
                  <a:txBody>
                    <a:bodyPr/>
                    <a:lstStyle/>
                    <a:p>
                      <a:r>
                        <a:rPr lang="lt-LT" dirty="0">
                          <a:latin typeface="Times New Roman" panose="02020603050405020304" pitchFamily="18" charset="0"/>
                          <a:cs typeface="Times New Roman" panose="02020603050405020304" pitchFamily="18" charset="0"/>
                        </a:rPr>
                        <a:t>7</a:t>
                      </a:r>
                    </a:p>
                  </a:txBody>
                  <a:tcPr/>
                </a:tc>
                <a:tc>
                  <a:txBody>
                    <a:bodyPr/>
                    <a:lstStyle/>
                    <a:p>
                      <a:r>
                        <a:rPr lang="lt-LT" dirty="0">
                          <a:latin typeface="Times New Roman" panose="02020603050405020304" pitchFamily="18" charset="0"/>
                          <a:cs typeface="Times New Roman" panose="02020603050405020304" pitchFamily="18" charset="0"/>
                        </a:rPr>
                        <a:t>2,6</a:t>
                      </a:r>
                    </a:p>
                  </a:txBody>
                  <a:tcPr/>
                </a:tc>
                <a:extLst>
                  <a:ext uri="{0D108BD9-81ED-4DB2-BD59-A6C34878D82A}">
                    <a16:rowId xmlns:a16="http://schemas.microsoft.com/office/drawing/2014/main" xmlns="" val="4168505056"/>
                  </a:ext>
                </a:extLst>
              </a:tr>
              <a:tr h="301790">
                <a:tc>
                  <a:txBody>
                    <a:bodyPr/>
                    <a:lstStyle/>
                    <a:p>
                      <a:r>
                        <a:rPr lang="lt-LT" dirty="0">
                          <a:latin typeface="Times New Roman" panose="02020603050405020304" pitchFamily="18" charset="0"/>
                          <a:cs typeface="Times New Roman" panose="02020603050405020304" pitchFamily="18" charset="0"/>
                        </a:rPr>
                        <a:t>8 </a:t>
                      </a:r>
                    </a:p>
                  </a:txBody>
                  <a:tcPr/>
                </a:tc>
                <a:tc>
                  <a:txBody>
                    <a:bodyPr/>
                    <a:lstStyle/>
                    <a:p>
                      <a:r>
                        <a:rPr lang="lt-LT" dirty="0">
                          <a:latin typeface="Times New Roman" panose="02020603050405020304" pitchFamily="18" charset="0"/>
                          <a:cs typeface="Times New Roman" panose="02020603050405020304" pitchFamily="18" charset="0"/>
                        </a:rPr>
                        <a:t>3,4</a:t>
                      </a:r>
                    </a:p>
                  </a:txBody>
                  <a:tcPr/>
                </a:tc>
                <a:extLst>
                  <a:ext uri="{0D108BD9-81ED-4DB2-BD59-A6C34878D82A}">
                    <a16:rowId xmlns:a16="http://schemas.microsoft.com/office/drawing/2014/main" xmlns="" val="1485417391"/>
                  </a:ext>
                </a:extLst>
              </a:tr>
              <a:tr h="301790">
                <a:tc>
                  <a:txBody>
                    <a:bodyPr/>
                    <a:lstStyle/>
                    <a:p>
                      <a:r>
                        <a:rPr lang="lt-LT" dirty="0">
                          <a:latin typeface="Times New Roman"/>
                          <a:cs typeface="Times New Roman"/>
                        </a:rPr>
                        <a:t>I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4,4</a:t>
                      </a:r>
                    </a:p>
                  </a:txBody>
                  <a:tcPr/>
                </a:tc>
                <a:extLst>
                  <a:ext uri="{0D108BD9-81ED-4DB2-BD59-A6C34878D82A}">
                    <a16:rowId xmlns:a16="http://schemas.microsoft.com/office/drawing/2014/main" xmlns="" val="2175613278"/>
                  </a:ext>
                </a:extLst>
              </a:tr>
              <a:tr h="301790">
                <a:tc>
                  <a:txBody>
                    <a:bodyPr/>
                    <a:lstStyle/>
                    <a:p>
                      <a:r>
                        <a:rPr lang="lt-LT" dirty="0">
                          <a:latin typeface="Times New Roman"/>
                          <a:cs typeface="Times New Roman"/>
                        </a:rPr>
                        <a:t>II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3,5</a:t>
                      </a:r>
                    </a:p>
                  </a:txBody>
                  <a:tcPr/>
                </a:tc>
                <a:extLst>
                  <a:ext uri="{0D108BD9-81ED-4DB2-BD59-A6C34878D82A}">
                    <a16:rowId xmlns:a16="http://schemas.microsoft.com/office/drawing/2014/main" xmlns="" val="581424097"/>
                  </a:ext>
                </a:extLst>
              </a:tr>
              <a:tr h="301790">
                <a:tc>
                  <a:txBody>
                    <a:bodyPr/>
                    <a:lstStyle/>
                    <a:p>
                      <a:r>
                        <a:rPr lang="lt-LT" dirty="0">
                          <a:latin typeface="Times New Roman"/>
                          <a:cs typeface="Times New Roman"/>
                        </a:rPr>
                        <a:t>III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5,3</a:t>
                      </a:r>
                    </a:p>
                  </a:txBody>
                  <a:tcPr/>
                </a:tc>
                <a:extLst>
                  <a:ext uri="{0D108BD9-81ED-4DB2-BD59-A6C34878D82A}">
                    <a16:rowId xmlns:a16="http://schemas.microsoft.com/office/drawing/2014/main" xmlns="" val="2022992048"/>
                  </a:ext>
                </a:extLst>
              </a:tr>
              <a:tr h="301790">
                <a:tc>
                  <a:txBody>
                    <a:bodyPr/>
                    <a:lstStyle/>
                    <a:p>
                      <a:r>
                        <a:rPr lang="lt-LT" dirty="0">
                          <a:latin typeface="Times New Roman"/>
                          <a:cs typeface="Times New Roman"/>
                        </a:rPr>
                        <a:t>IV </a:t>
                      </a:r>
                      <a:endParaRPr lang="lt-LT">
                        <a:latin typeface="Times New Roman"/>
                        <a:cs typeface="Times New Roman"/>
                      </a:endParaRPr>
                    </a:p>
                  </a:txBody>
                  <a:tcPr/>
                </a:tc>
                <a:tc>
                  <a:txBody>
                    <a:bodyPr/>
                    <a:lstStyle/>
                    <a:p>
                      <a:r>
                        <a:rPr lang="lt-LT" dirty="0">
                          <a:latin typeface="Times New Roman" panose="02020603050405020304" pitchFamily="18" charset="0"/>
                          <a:cs typeface="Times New Roman" panose="02020603050405020304" pitchFamily="18" charset="0"/>
                        </a:rPr>
                        <a:t>3,5</a:t>
                      </a:r>
                    </a:p>
                  </a:txBody>
                  <a:tcPr/>
                </a:tc>
                <a:extLst>
                  <a:ext uri="{0D108BD9-81ED-4DB2-BD59-A6C34878D82A}">
                    <a16:rowId xmlns:a16="http://schemas.microsoft.com/office/drawing/2014/main" xmlns="" val="3832716982"/>
                  </a:ext>
                </a:extLst>
              </a:tr>
            </a:tbl>
          </a:graphicData>
        </a:graphic>
      </p:graphicFrame>
    </p:spTree>
    <p:extLst>
      <p:ext uri="{BB962C8B-B14F-4D97-AF65-F5344CB8AC3E}">
        <p14:creationId xmlns:p14="http://schemas.microsoft.com/office/powerpoint/2010/main" val="36644761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A033C5-E9FC-460A-970D-EB664A5F66EB}"/>
              </a:ext>
            </a:extLst>
          </p:cNvPr>
          <p:cNvSpPr>
            <a:spLocks noGrp="1"/>
          </p:cNvSpPr>
          <p:nvPr>
            <p:ph type="title"/>
          </p:nvPr>
        </p:nvSpPr>
        <p:spPr/>
        <p:txBody>
          <a:bodyPr/>
          <a:lstStyle/>
          <a:p>
            <a:r>
              <a:rPr lang="lt-LT" dirty="0"/>
              <a:t>Darbų pasiskirstymas:</a:t>
            </a:r>
          </a:p>
        </p:txBody>
      </p:sp>
      <p:sp>
        <p:nvSpPr>
          <p:cNvPr id="3" name="Content Placeholder 2">
            <a:extLst>
              <a:ext uri="{FF2B5EF4-FFF2-40B4-BE49-F238E27FC236}">
                <a16:creationId xmlns:a16="http://schemas.microsoft.com/office/drawing/2014/main" xmlns="" id="{04C836EA-CFB7-4A07-B1C3-5D21D674496E}"/>
              </a:ext>
            </a:extLst>
          </p:cNvPr>
          <p:cNvSpPr>
            <a:spLocks noGrp="1"/>
          </p:cNvSpPr>
          <p:nvPr>
            <p:ph idx="1"/>
          </p:nvPr>
        </p:nvSpPr>
        <p:spPr/>
        <p:txBody>
          <a:bodyPr/>
          <a:lstStyle/>
          <a:p>
            <a:pPr marL="285750" indent="-285750">
              <a:buFont typeface="Arial" panose="020B0604020202020204" pitchFamily="34" charset="0"/>
              <a:buChar char="•"/>
            </a:pPr>
            <a:r>
              <a:rPr lang="lt-LT" dirty="0">
                <a:latin typeface="Times New Roman" panose="02020603050405020304" pitchFamily="18" charset="0"/>
                <a:cs typeface="Times New Roman" panose="02020603050405020304" pitchFamily="18" charset="0"/>
              </a:rPr>
              <a:t>Diagramas pagal fizinio pajėgumo testų rezultatus mūsų mokykloje, rengė matematikos mokytojos Liudmilos Spornajos matematikų grupė;</a:t>
            </a:r>
          </a:p>
          <a:p>
            <a:pPr marL="285750" indent="-285750">
              <a:buFont typeface="Arial" panose="020B0604020202020204" pitchFamily="34" charset="0"/>
              <a:buChar char="•"/>
            </a:pPr>
            <a:r>
              <a:rPr lang="lt-LT" dirty="0">
                <a:latin typeface="Times New Roman" panose="02020603050405020304" pitchFamily="18" charset="0"/>
                <a:cs typeface="Times New Roman" panose="02020603050405020304" pitchFamily="18" charset="0"/>
              </a:rPr>
              <a:t>Fizinių pajėgumo testų ,,Flamingas“ ir ,,Sėsti siekti“ priemones iš medžio sumeistravo technologijų mokytojo Rimanto Malinausko grupė;</a:t>
            </a:r>
          </a:p>
          <a:p>
            <a:pPr marL="285750" indent="-285750">
              <a:buFont typeface="Arial" panose="020B0604020202020204" pitchFamily="34" charset="0"/>
              <a:buChar char="•"/>
            </a:pPr>
            <a:r>
              <a:rPr lang="lt-LT" dirty="0">
                <a:latin typeface="Times New Roman" panose="02020603050405020304" pitchFamily="18" charset="0"/>
                <a:cs typeface="Times New Roman" panose="02020603050405020304" pitchFamily="18" charset="0"/>
              </a:rPr>
              <a:t>Visą informaciją apie visas fizines ypatybes bei visus fizinio pajėgumo testus surinko fizinio ugdymo mokytojo Gintaro Gruodžio komanda.</a:t>
            </a:r>
          </a:p>
        </p:txBody>
      </p:sp>
    </p:spTree>
    <p:extLst>
      <p:ext uri="{BB962C8B-B14F-4D97-AF65-F5344CB8AC3E}">
        <p14:creationId xmlns:p14="http://schemas.microsoft.com/office/powerpoint/2010/main" val="40783167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0C81FAD-3B87-4EE4-803B-BB0D44CEE2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904844"/>
          </a:xfrm>
          <a:prstGeom prst="rect">
            <a:avLst/>
          </a:prstGeom>
        </p:spPr>
      </p:pic>
    </p:spTree>
    <p:extLst>
      <p:ext uri="{BB962C8B-B14F-4D97-AF65-F5344CB8AC3E}">
        <p14:creationId xmlns:p14="http://schemas.microsoft.com/office/powerpoint/2010/main" val="4173536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4CBAF4-7B19-42D2-9CF2-23D4A716210B}"/>
              </a:ext>
            </a:extLst>
          </p:cNvPr>
          <p:cNvSpPr>
            <a:spLocks noGrp="1"/>
          </p:cNvSpPr>
          <p:nvPr>
            <p:ph type="title"/>
          </p:nvPr>
        </p:nvSpPr>
        <p:spPr/>
        <p:txBody>
          <a:bodyPr/>
          <a:lstStyle/>
          <a:p>
            <a:r>
              <a:rPr lang="lt-LT" dirty="0"/>
              <a:t>Pusiausvyra ir fizinio pajėgumo testas ,,Flamingas“</a:t>
            </a:r>
          </a:p>
        </p:txBody>
      </p:sp>
      <p:sp>
        <p:nvSpPr>
          <p:cNvPr id="3" name="Text Placeholder 2">
            <a:extLst>
              <a:ext uri="{FF2B5EF4-FFF2-40B4-BE49-F238E27FC236}">
                <a16:creationId xmlns:a16="http://schemas.microsoft.com/office/drawing/2014/main" xmlns="" id="{43744C7C-76A9-4B66-AD87-4B002340B11C}"/>
              </a:ext>
            </a:extLst>
          </p:cNvPr>
          <p:cNvSpPr>
            <a:spLocks noGrp="1"/>
          </p:cNvSpPr>
          <p:nvPr>
            <p:ph type="body" sz="half" idx="2"/>
          </p:nvPr>
        </p:nvSpPr>
        <p:spPr>
          <a:xfrm>
            <a:off x="1154954" y="3217985"/>
            <a:ext cx="8825659" cy="2801815"/>
          </a:xfrm>
        </p:spPr>
        <p:txBody>
          <a:bodyPr/>
          <a:lstStyle/>
          <a:p>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Kas yra pusiausvyra?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Pusiausvyra</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gebėjimas</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išlaikyti</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masės</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centrą</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ant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pagrindo</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stovint</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statinis</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balansas</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arba</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judant</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dinaminis</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cs typeface="Times New Roman" panose="02020603050405020304" pitchFamily="18" charset="0"/>
              </a:rPr>
              <a:t>balansas</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lt-LT" dirty="0">
                <a:latin typeface="Times New Roman" panose="02020603050405020304" pitchFamily="18" charset="0"/>
                <a:cs typeface="Times New Roman" panose="02020603050405020304" pitchFamily="18" charset="0"/>
              </a:rPr>
              <a:t>Būtent fizinio pajėgumo testo ,,Flamingas“ metu tikrinama fizinė ypatybė- pusiausvyra.</a:t>
            </a:r>
            <a:endParaRPr lang="lt-LT"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b="1" dirty="0">
                <a:effectLst/>
                <a:latin typeface="Times New Roman" panose="02020603050405020304" pitchFamily="18" charset="0"/>
                <a:ea typeface="Times New Roman" panose="02020603050405020304" pitchFamily="18" charset="0"/>
              </a:rPr>
              <a:t>T</a:t>
            </a:r>
            <a:r>
              <a:rPr lang="lt-LT" b="1" dirty="0">
                <a:effectLst/>
                <a:latin typeface="Times New Roman" panose="02020603050405020304" pitchFamily="18" charset="0"/>
                <a:ea typeface="Times New Roman" panose="02020603050405020304" pitchFamily="18" charset="0"/>
              </a:rPr>
              <a:t>esto t</a:t>
            </a:r>
            <a:r>
              <a:rPr lang="it-IT" b="1" dirty="0">
                <a:effectLst/>
                <a:latin typeface="Times New Roman" panose="02020603050405020304" pitchFamily="18" charset="0"/>
                <a:ea typeface="Times New Roman" panose="02020603050405020304" pitchFamily="18" charset="0"/>
              </a:rPr>
              <a:t>ikslas </a:t>
            </a:r>
            <a:r>
              <a:rPr lang="it-IT" dirty="0">
                <a:effectLst/>
                <a:latin typeface="Times New Roman" panose="02020603050405020304" pitchFamily="18" charset="0"/>
                <a:ea typeface="Times New Roman" panose="02020603050405020304" pitchFamily="18" charset="0"/>
              </a:rPr>
              <a:t>– kuo ilgiau išlaikyti pusiausvyrą, stovint viena koja ant nustatytų matmenų buomelio.</a:t>
            </a:r>
            <a:endParaRPr lang="lt-LT" dirty="0">
              <a:effectLst/>
              <a:latin typeface="Times New Roman" panose="02020603050405020304" pitchFamily="18" charset="0"/>
              <a:ea typeface="Times New Roman" panose="02020603050405020304" pitchFamily="18" charset="0"/>
            </a:endParaRPr>
          </a:p>
          <a:p>
            <a:endParaRPr lang="lt-LT" dirty="0"/>
          </a:p>
        </p:txBody>
      </p:sp>
    </p:spTree>
    <p:extLst>
      <p:ext uri="{BB962C8B-B14F-4D97-AF65-F5344CB8AC3E}">
        <p14:creationId xmlns:p14="http://schemas.microsoft.com/office/powerpoint/2010/main" val="389885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E556E5-0E91-49F7-89BD-837648255E49}"/>
              </a:ext>
            </a:extLst>
          </p:cNvPr>
          <p:cNvSpPr>
            <a:spLocks noGrp="1"/>
          </p:cNvSpPr>
          <p:nvPr>
            <p:ph type="title"/>
          </p:nvPr>
        </p:nvSpPr>
        <p:spPr/>
        <p:txBody>
          <a:bodyPr/>
          <a:lstStyle/>
          <a:p>
            <a:r>
              <a:rPr lang="lt-LT" dirty="0"/>
              <a:t>Testo priemonės:</a:t>
            </a:r>
          </a:p>
        </p:txBody>
      </p:sp>
      <p:sp>
        <p:nvSpPr>
          <p:cNvPr id="3" name="Text Placeholder 2">
            <a:extLst>
              <a:ext uri="{FF2B5EF4-FFF2-40B4-BE49-F238E27FC236}">
                <a16:creationId xmlns:a16="http://schemas.microsoft.com/office/drawing/2014/main" xmlns="" id="{C9D2DADA-734F-4097-A92C-837F836E25A9}"/>
              </a:ext>
            </a:extLst>
          </p:cNvPr>
          <p:cNvSpPr>
            <a:spLocks noGrp="1"/>
          </p:cNvSpPr>
          <p:nvPr>
            <p:ph type="body" sz="half" idx="2"/>
          </p:nvPr>
        </p:nvSpPr>
        <p:spPr>
          <a:xfrm>
            <a:off x="1154954" y="3217985"/>
            <a:ext cx="8825659" cy="2801815"/>
          </a:xfrm>
        </p:spPr>
        <p:txBody>
          <a:bodyPr/>
          <a:lstStyle/>
          <a:p>
            <a:pPr lvl="0">
              <a:lnSpc>
                <a:spcPct val="150000"/>
              </a:lnSpc>
            </a:pPr>
            <a:r>
              <a:rPr lang="lt-LT"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Metalini</a:t>
            </a:r>
            <a:r>
              <a:rPr lang="lt-LT" dirty="0">
                <a:effectLst/>
                <a:latin typeface="Times New Roman" panose="02020603050405020304" pitchFamily="18" charset="0"/>
                <a:ea typeface="Times New Roman" panose="02020603050405020304" pitchFamily="18" charset="0"/>
              </a:rPr>
              <a:t>s </a:t>
            </a:r>
            <a:r>
              <a:rPr lang="en-GB" dirty="0" err="1">
                <a:effectLst/>
                <a:latin typeface="Times New Roman" panose="02020603050405020304" pitchFamily="18" charset="0"/>
                <a:ea typeface="Times New Roman" panose="02020603050405020304" pitchFamily="18" charset="0"/>
              </a:rPr>
              <a:t>arba</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medinis</a:t>
            </a:r>
            <a:r>
              <a:rPr lang="en-GB" dirty="0">
                <a:effectLst/>
                <a:latin typeface="Times New Roman" panose="02020603050405020304" pitchFamily="18" charset="0"/>
                <a:ea typeface="Times New Roman" panose="02020603050405020304" pitchFamily="18" charset="0"/>
              </a:rPr>
              <a:t> 50x4x3 cm </a:t>
            </a:r>
            <a:r>
              <a:rPr lang="en-GB" dirty="0" err="1">
                <a:effectLst/>
                <a:latin typeface="Times New Roman" panose="02020603050405020304" pitchFamily="18" charset="0"/>
                <a:ea typeface="Times New Roman" panose="02020603050405020304" pitchFamily="18" charset="0"/>
              </a:rPr>
              <a:t>buomelis</a:t>
            </a:r>
            <a:r>
              <a:rPr lang="en-GB" dirty="0">
                <a:effectLst/>
                <a:latin typeface="Times New Roman" panose="02020603050405020304" pitchFamily="18" charset="0"/>
                <a:ea typeface="Times New Roman" panose="02020603050405020304" pitchFamily="18" charset="0"/>
              </a:rPr>
              <a:t>, (</a:t>
            </a:r>
            <a:r>
              <a:rPr lang="en-GB" dirty="0" err="1">
                <a:effectLst/>
                <a:latin typeface="Times New Roman" panose="02020603050405020304" pitchFamily="18" charset="0"/>
                <a:ea typeface="Times New Roman" panose="02020603050405020304" pitchFamily="18" charset="0"/>
              </a:rPr>
              <a:t>maksimalus</a:t>
            </a:r>
            <a:r>
              <a:rPr lang="en-GB" dirty="0">
                <a:effectLst/>
                <a:latin typeface="Times New Roman" panose="02020603050405020304" pitchFamily="18" charset="0"/>
                <a:ea typeface="Times New Roman" panose="02020603050405020304" pitchFamily="18" charset="0"/>
              </a:rPr>
              <a:t> storis 5 mm). </a:t>
            </a:r>
            <a:endParaRPr lang="lt-LT" dirty="0">
              <a:effectLst/>
              <a:latin typeface="Times New Roman" panose="02020603050405020304" pitchFamily="18" charset="0"/>
              <a:ea typeface="Times New Roman" panose="02020603050405020304" pitchFamily="18" charset="0"/>
            </a:endParaRPr>
          </a:p>
          <a:p>
            <a:pPr lvl="0">
              <a:lnSpc>
                <a:spcPct val="150000"/>
              </a:lnSpc>
            </a:pPr>
            <a:r>
              <a:rPr lang="lt-LT" dirty="0">
                <a:latin typeface="Times New Roman" panose="02020603050405020304" pitchFamily="18" charset="0"/>
                <a:ea typeface="Times New Roman" panose="02020603050405020304" pitchFamily="18" charset="0"/>
              </a:rPr>
              <a:t>- D</a:t>
            </a:r>
            <a:r>
              <a:rPr lang="it-IT" dirty="0">
                <a:effectLst/>
                <a:latin typeface="Times New Roman" panose="02020603050405020304" pitchFamily="18" charset="0"/>
                <a:ea typeface="Times New Roman" panose="02020603050405020304" pitchFamily="18" charset="0"/>
              </a:rPr>
              <a:t>vi 15 cm ilgio ir 2 cm pločio atramėlės buomelio stabilumui išlaikyti. </a:t>
            </a:r>
            <a:endParaRPr lang="lt-LT" dirty="0">
              <a:effectLst/>
              <a:latin typeface="Times New Roman" panose="02020603050405020304" pitchFamily="18" charset="0"/>
              <a:ea typeface="Times New Roman" panose="02020603050405020304" pitchFamily="18" charset="0"/>
            </a:endParaRPr>
          </a:p>
          <a:p>
            <a:pPr lvl="0">
              <a:lnSpc>
                <a:spcPct val="150000"/>
              </a:lnSpc>
            </a:pPr>
            <a:r>
              <a:rPr lang="lt-LT" dirty="0">
                <a:latin typeface="Times New Roman" panose="02020603050405020304" pitchFamily="18" charset="0"/>
                <a:ea typeface="Times New Roman" panose="02020603050405020304" pitchFamily="18" charset="0"/>
              </a:rPr>
              <a:t>- C</a:t>
            </a:r>
            <a:r>
              <a:rPr lang="it-IT" dirty="0">
                <a:effectLst/>
                <a:latin typeface="Times New Roman" panose="02020603050405020304" pitchFamily="18" charset="0"/>
                <a:ea typeface="Times New Roman" panose="02020603050405020304" pitchFamily="18" charset="0"/>
              </a:rPr>
              <a:t>hronometras, kuriuos sustabdžius ir pakartotinai paleidus, laikas skaičiuojamas toliau.</a:t>
            </a:r>
            <a:endParaRPr lang="lt-LT" dirty="0">
              <a:effectLst/>
              <a:latin typeface="Times New Roman" panose="02020603050405020304" pitchFamily="18" charset="0"/>
              <a:ea typeface="Times New Roman" panose="02020603050405020304" pitchFamily="18" charset="0"/>
            </a:endParaRPr>
          </a:p>
          <a:p>
            <a:endParaRPr lang="lt-LT" dirty="0"/>
          </a:p>
        </p:txBody>
      </p:sp>
    </p:spTree>
    <p:extLst>
      <p:ext uri="{BB962C8B-B14F-4D97-AF65-F5344CB8AC3E}">
        <p14:creationId xmlns:p14="http://schemas.microsoft.com/office/powerpoint/2010/main" val="4076190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6E9889-9665-4AD8-A56F-43A009389231}"/>
              </a:ext>
            </a:extLst>
          </p:cNvPr>
          <p:cNvSpPr>
            <a:spLocks noGrp="1"/>
          </p:cNvSpPr>
          <p:nvPr>
            <p:ph type="title"/>
          </p:nvPr>
        </p:nvSpPr>
        <p:spPr/>
        <p:txBody>
          <a:bodyPr/>
          <a:lstStyle/>
          <a:p>
            <a:r>
              <a:rPr lang="lt-LT" dirty="0"/>
              <a:t>Kaip atliekamas testas?</a:t>
            </a:r>
          </a:p>
        </p:txBody>
      </p:sp>
      <p:sp>
        <p:nvSpPr>
          <p:cNvPr id="3" name="Text Placeholder 2">
            <a:extLst>
              <a:ext uri="{FF2B5EF4-FFF2-40B4-BE49-F238E27FC236}">
                <a16:creationId xmlns:a16="http://schemas.microsoft.com/office/drawing/2014/main" xmlns="" id="{0CE97331-C52D-4DE0-98ED-3F8408B7BE22}"/>
              </a:ext>
            </a:extLst>
          </p:cNvPr>
          <p:cNvSpPr>
            <a:spLocks noGrp="1"/>
          </p:cNvSpPr>
          <p:nvPr>
            <p:ph type="body" sz="half" idx="2"/>
          </p:nvPr>
        </p:nvSpPr>
        <p:spPr>
          <a:xfrm>
            <a:off x="1154954" y="3217985"/>
            <a:ext cx="7795615" cy="2801815"/>
          </a:xfrm>
        </p:spPr>
        <p:txBody>
          <a:bodyPr/>
          <a:lstStyle/>
          <a:p>
            <a:r>
              <a:rPr lang="lt-LT" dirty="0">
                <a:latin typeface="Times New Roman" panose="02020603050405020304" pitchFamily="18" charset="0"/>
                <a:ea typeface="Times New Roman" panose="02020603050405020304" pitchFamily="18" charset="0"/>
              </a:rPr>
              <a:t>S</a:t>
            </a:r>
            <a:r>
              <a:rPr lang="it-IT" dirty="0">
                <a:effectLst/>
                <a:latin typeface="Times New Roman" panose="02020603050405020304" pitchFamily="18" charset="0"/>
                <a:ea typeface="Times New Roman" panose="02020603050405020304" pitchFamily="18" charset="0"/>
              </a:rPr>
              <a:t>tovint ant buomelio (pagal išilginę jo ašį) patogesne koja, reikia kuo ilgiau išlaikyti pusiausvyrą. Kitą per kelį sulenktą koją laikyti vienvarde ranka už kelties. Kita ranka gali padėti išlaikyti pusiausvyrą. Reika išlaikyti tokią padėtį 1 min. Netekus pusiausvyros laikas stabdomas. Po kiekvieno tokio pusiausvyros praradimo judesys kartojamas iki kol pagal chronometrą baigsis 1 min.</a:t>
            </a:r>
            <a:endParaRPr lang="lt-LT" dirty="0">
              <a:effectLst/>
              <a:latin typeface="Times New Roman" panose="02020603050405020304" pitchFamily="18" charset="0"/>
              <a:ea typeface="Times New Roman" panose="02020603050405020304" pitchFamily="18" charset="0"/>
            </a:endParaRPr>
          </a:p>
          <a:p>
            <a:endParaRPr lang="lt-LT" dirty="0"/>
          </a:p>
        </p:txBody>
      </p:sp>
      <p:pic>
        <p:nvPicPr>
          <p:cNvPr id="5" name="Picture 4">
            <a:extLst>
              <a:ext uri="{FF2B5EF4-FFF2-40B4-BE49-F238E27FC236}">
                <a16:creationId xmlns:a16="http://schemas.microsoft.com/office/drawing/2014/main" xmlns="" id="{D60FD85D-3E34-4F99-A065-B30270CF1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42487" y="3429000"/>
            <a:ext cx="1476254" cy="2843156"/>
          </a:xfrm>
          <a:prstGeom prst="rect">
            <a:avLst/>
          </a:prstGeom>
        </p:spPr>
      </p:pic>
    </p:spTree>
    <p:extLst>
      <p:ext uri="{BB962C8B-B14F-4D97-AF65-F5344CB8AC3E}">
        <p14:creationId xmlns:p14="http://schemas.microsoft.com/office/powerpoint/2010/main" val="402324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6EE746-ACD7-4726-9238-64900F513EE3}"/>
              </a:ext>
            </a:extLst>
          </p:cNvPr>
          <p:cNvSpPr>
            <a:spLocks noGrp="1"/>
          </p:cNvSpPr>
          <p:nvPr>
            <p:ph type="title"/>
          </p:nvPr>
        </p:nvSpPr>
        <p:spPr/>
        <p:txBody>
          <a:bodyPr/>
          <a:lstStyle/>
          <a:p>
            <a:r>
              <a:rPr lang="lt-LT" dirty="0"/>
              <a:t>Rezultatai ir patarimai norint gerinti pusiausvyrą:</a:t>
            </a:r>
          </a:p>
        </p:txBody>
      </p:sp>
      <p:sp>
        <p:nvSpPr>
          <p:cNvPr id="3" name="Text Placeholder 2">
            <a:extLst>
              <a:ext uri="{FF2B5EF4-FFF2-40B4-BE49-F238E27FC236}">
                <a16:creationId xmlns:a16="http://schemas.microsoft.com/office/drawing/2014/main" xmlns="" id="{CC1D1B06-66DA-4F94-81F3-C83A467BBEB8}"/>
              </a:ext>
            </a:extLst>
          </p:cNvPr>
          <p:cNvSpPr>
            <a:spLocks noGrp="1"/>
          </p:cNvSpPr>
          <p:nvPr>
            <p:ph type="body" sz="half" idx="2"/>
          </p:nvPr>
        </p:nvSpPr>
        <p:spPr>
          <a:xfrm>
            <a:off x="1154955" y="3244362"/>
            <a:ext cx="8825659" cy="2775438"/>
          </a:xfrm>
          <a:noFill/>
        </p:spPr>
        <p:txBody>
          <a:bodyPr/>
          <a:lstStyle/>
          <a:p>
            <a:r>
              <a:rPr lang="it-IT" sz="1800" b="1" dirty="0">
                <a:effectLst/>
                <a:latin typeface="Times New Roman" panose="02020603050405020304" pitchFamily="18" charset="0"/>
                <a:ea typeface="Times New Roman" panose="02020603050405020304" pitchFamily="18" charset="0"/>
              </a:rPr>
              <a:t>Rezultatas</a:t>
            </a:r>
            <a:r>
              <a:rPr lang="it-IT" sz="1800" dirty="0">
                <a:effectLst/>
                <a:latin typeface="Times New Roman" panose="02020603050405020304" pitchFamily="18" charset="0"/>
                <a:ea typeface="Times New Roman" panose="02020603050405020304" pitchFamily="18" charset="0"/>
              </a:rPr>
              <a:t> yra užlipimų ant buomelio per 1 minutę skaičius.</a:t>
            </a:r>
            <a:endParaRPr lang="lt-LT" sz="1800" dirty="0">
              <a:effectLst/>
              <a:latin typeface="Times New Roman" panose="02020603050405020304" pitchFamily="18" charset="0"/>
              <a:ea typeface="Times New Roman" panose="02020603050405020304" pitchFamily="18" charset="0"/>
            </a:endParaRPr>
          </a:p>
          <a:p>
            <a:r>
              <a:rPr lang="lt-LT" dirty="0">
                <a:solidFill>
                  <a:srgbClr val="FF0000"/>
                </a:solidFill>
                <a:latin typeface="Times New Roman" panose="02020603050405020304" pitchFamily="18" charset="0"/>
                <a:ea typeface="Times New Roman" panose="02020603050405020304" pitchFamily="18" charset="0"/>
              </a:rPr>
              <a:t>!</a:t>
            </a:r>
            <a:r>
              <a:rPr lang="en-GB" sz="1800" dirty="0">
                <a:effectLst/>
                <a:latin typeface="Times New Roman" panose="02020603050405020304" pitchFamily="18" charset="0"/>
                <a:ea typeface="Times New Roman" panose="02020603050405020304" pitchFamily="18" charset="0"/>
              </a:rPr>
              <a:t> Gera </a:t>
            </a:r>
            <a:r>
              <a:rPr lang="en-GB" sz="1800" dirty="0" err="1">
                <a:effectLst/>
                <a:latin typeface="Times New Roman" panose="02020603050405020304" pitchFamily="18" charset="0"/>
                <a:ea typeface="Times New Roman" panose="02020603050405020304" pitchFamily="18" charset="0"/>
              </a:rPr>
              <a:t>pusiausvyra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rodo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kad</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sąnarių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kaulų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funkcijos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nesutrikusios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Maža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griuvimų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ir</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tuo</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susijusių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pažeidimų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rizika</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r>
              <a:rPr lang="lt-LT" sz="1800" b="1" dirty="0">
                <a:effectLst/>
                <a:latin typeface="Times New Roman" panose="02020603050405020304" pitchFamily="18" charset="0"/>
                <a:ea typeface="Times New Roman" panose="02020603050405020304" pitchFamily="18" charset="0"/>
              </a:rPr>
              <a:t>Pusiausvyrai gerinti rekomenduojami pratimai ir sporto šakos:</a:t>
            </a:r>
            <a:r>
              <a:rPr lang="en-GB" sz="1800" b="1"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meninė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gimnastika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sportinė</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gimnastika</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buriavimas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alpinizmas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vandens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slidės</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kalnų</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slidinėjimas</a:t>
            </a:r>
            <a:r>
              <a:rPr lang="en-GB" sz="1800" dirty="0">
                <a:effectLst/>
                <a:latin typeface="Times New Roman" panose="02020603050405020304" pitchFamily="18" charset="0"/>
                <a:ea typeface="Times New Roman" panose="02020603050405020304" pitchFamily="18" charset="0"/>
              </a:rPr>
              <a:t>.</a:t>
            </a:r>
            <a:endParaRPr lang="lt-LT" sz="1800" dirty="0">
              <a:effectLst/>
              <a:latin typeface="Times New Roman" panose="02020603050405020304" pitchFamily="18" charset="0"/>
              <a:ea typeface="Times New Roman" panose="02020603050405020304" pitchFamily="18" charset="0"/>
            </a:endParaRPr>
          </a:p>
          <a:p>
            <a:endParaRPr lang="lt-LT" sz="1800" dirty="0">
              <a:effectLst/>
              <a:latin typeface="Times New Roman" panose="02020603050405020304" pitchFamily="18" charset="0"/>
              <a:ea typeface="Times New Roman" panose="02020603050405020304" pitchFamily="18" charset="0"/>
            </a:endParaRPr>
          </a:p>
          <a:p>
            <a:endParaRPr lang="lt-LT" dirty="0"/>
          </a:p>
        </p:txBody>
      </p:sp>
    </p:spTree>
    <p:extLst>
      <p:ext uri="{BB962C8B-B14F-4D97-AF65-F5344CB8AC3E}">
        <p14:creationId xmlns:p14="http://schemas.microsoft.com/office/powerpoint/2010/main" val="2326680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B7E782-5DD8-4438-A8F0-00F686C00C0D}"/>
              </a:ext>
            </a:extLst>
          </p:cNvPr>
          <p:cNvSpPr>
            <a:spLocks noGrp="1"/>
          </p:cNvSpPr>
          <p:nvPr>
            <p:ph type="title"/>
          </p:nvPr>
        </p:nvSpPr>
        <p:spPr/>
        <p:txBody>
          <a:bodyPr/>
          <a:lstStyle/>
          <a:p>
            <a:r>
              <a:rPr lang="lt-LT" dirty="0"/>
              <a:t>Fizinio pajėgumo testo ,,Flamingas“ rezultatai mūsų mokykloje:</a:t>
            </a:r>
          </a:p>
        </p:txBody>
      </p:sp>
      <p:graphicFrame>
        <p:nvGraphicFramePr>
          <p:cNvPr id="6" name="Chart 5">
            <a:extLst>
              <a:ext uri="{FF2B5EF4-FFF2-40B4-BE49-F238E27FC236}">
                <a16:creationId xmlns:a16="http://schemas.microsoft.com/office/drawing/2014/main" xmlns="" id="{78B4BB14-8649-4A14-B2A2-BE8F1E06FC7B}"/>
              </a:ext>
            </a:extLst>
          </p:cNvPr>
          <p:cNvGraphicFramePr/>
          <p:nvPr>
            <p:extLst>
              <p:ext uri="{D42A27DB-BD31-4B8C-83A1-F6EECF244321}">
                <p14:modId xmlns:p14="http://schemas.microsoft.com/office/powerpoint/2010/main" val="3229099380"/>
              </p:ext>
            </p:extLst>
          </p:nvPr>
        </p:nvGraphicFramePr>
        <p:xfrm>
          <a:off x="518258" y="2305051"/>
          <a:ext cx="7654192" cy="44481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7">
            <a:extLst>
              <a:ext uri="{FF2B5EF4-FFF2-40B4-BE49-F238E27FC236}">
                <a16:creationId xmlns:a16="http://schemas.microsoft.com/office/drawing/2014/main" xmlns="" id="{ED3F34D2-726F-4578-80CD-F587D1EA4A73}"/>
              </a:ext>
            </a:extLst>
          </p:cNvPr>
          <p:cNvGraphicFramePr>
            <a:graphicFrameLocks noGrp="1"/>
          </p:cNvGraphicFramePr>
          <p:nvPr>
            <p:extLst>
              <p:ext uri="{D42A27DB-BD31-4B8C-83A1-F6EECF244321}">
                <p14:modId xmlns:p14="http://schemas.microsoft.com/office/powerpoint/2010/main" val="170294620"/>
              </p:ext>
            </p:extLst>
          </p:nvPr>
        </p:nvGraphicFramePr>
        <p:xfrm>
          <a:off x="9015168" y="4019123"/>
          <a:ext cx="2285646" cy="2194560"/>
        </p:xfrm>
        <a:graphic>
          <a:graphicData uri="http://schemas.openxmlformats.org/drawingml/2006/table">
            <a:tbl>
              <a:tblPr firstRow="1" bandRow="1">
                <a:tableStyleId>{2D5ABB26-0587-4C30-8999-92F81FD0307C}</a:tableStyleId>
              </a:tblPr>
              <a:tblGrid>
                <a:gridCol w="821055">
                  <a:extLst>
                    <a:ext uri="{9D8B030D-6E8A-4147-A177-3AD203B41FA5}">
                      <a16:colId xmlns:a16="http://schemas.microsoft.com/office/drawing/2014/main" xmlns="" val="2607497109"/>
                    </a:ext>
                  </a:extLst>
                </a:gridCol>
                <a:gridCol w="1464591">
                  <a:extLst>
                    <a:ext uri="{9D8B030D-6E8A-4147-A177-3AD203B41FA5}">
                      <a16:colId xmlns:a16="http://schemas.microsoft.com/office/drawing/2014/main" xmlns="" val="2626364032"/>
                    </a:ext>
                  </a:extLst>
                </a:gridCol>
              </a:tblGrid>
              <a:tr h="352567">
                <a:tc>
                  <a:txBody>
                    <a:bodyPr/>
                    <a:lstStyle/>
                    <a:p>
                      <a:r>
                        <a:rPr lang="lt-LT" dirty="0"/>
                        <a:t>Klasė</a:t>
                      </a:r>
                      <a:endParaRPr lang="lt-LT" dirty="0">
                        <a:latin typeface="Times New Roman" panose="02020603050405020304" pitchFamily="18" charset="0"/>
                        <a:cs typeface="Times New Roman" panose="02020603050405020304" pitchFamily="18" charset="0"/>
                      </a:endParaRPr>
                    </a:p>
                  </a:txBody>
                  <a:tcP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1CBED"/>
                    </a:solidFill>
                  </a:tcPr>
                </a:tc>
                <a:tc>
                  <a:txBody>
                    <a:bodyPr/>
                    <a:lstStyle/>
                    <a:p>
                      <a:r>
                        <a:rPr lang="lt-LT" dirty="0"/>
                        <a:t>Vidurkis</a:t>
                      </a:r>
                      <a:endParaRPr lang="lt-LT"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xmlns="" val="2962892810"/>
                  </a:ext>
                </a:extLst>
              </a:tr>
              <a:tr h="352567">
                <a:tc>
                  <a:txBody>
                    <a:bodyPr/>
                    <a:lstStyle/>
                    <a:p>
                      <a:r>
                        <a:rPr lang="lt-LT" dirty="0"/>
                        <a:t>5</a:t>
                      </a:r>
                      <a:endParaRPr lang="lt-L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rgbClr val="A1CBED"/>
                    </a:solidFill>
                  </a:tcPr>
                </a:tc>
                <a:tc>
                  <a:txBody>
                    <a:bodyPr/>
                    <a:lstStyle/>
                    <a:p>
                      <a:r>
                        <a:rPr lang="lt-LT" dirty="0"/>
                        <a:t>16,8</a:t>
                      </a:r>
                      <a:endParaRPr lang="lt-LT"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accent4">
                        <a:lumMod val="40000"/>
                        <a:lumOff val="60000"/>
                      </a:schemeClr>
                    </a:solidFill>
                  </a:tcPr>
                </a:tc>
                <a:extLst>
                  <a:ext uri="{0D108BD9-81ED-4DB2-BD59-A6C34878D82A}">
                    <a16:rowId xmlns:a16="http://schemas.microsoft.com/office/drawing/2014/main" xmlns="" val="3169773696"/>
                  </a:ext>
                </a:extLst>
              </a:tr>
              <a:tr h="352567">
                <a:tc>
                  <a:txBody>
                    <a:bodyPr/>
                    <a:lstStyle/>
                    <a:p>
                      <a:r>
                        <a:rPr lang="lt-LT" dirty="0"/>
                        <a:t>6</a:t>
                      </a:r>
                      <a:endParaRPr lang="lt-LT" dirty="0">
                        <a:latin typeface="Times New Roman" panose="02020603050405020304" pitchFamily="18" charset="0"/>
                        <a:cs typeface="Times New Roman" panose="02020603050405020304" pitchFamily="18" charset="0"/>
                      </a:endParaRPr>
                    </a:p>
                  </a:txBody>
                  <a:tcPr>
                    <a:solidFill>
                      <a:srgbClr val="A1CBED"/>
                    </a:solidFill>
                  </a:tcPr>
                </a:tc>
                <a:tc>
                  <a:txBody>
                    <a:bodyPr/>
                    <a:lstStyle/>
                    <a:p>
                      <a:r>
                        <a:rPr lang="lt-LT" dirty="0"/>
                        <a:t>16,3</a:t>
                      </a:r>
                      <a:endParaRPr lang="lt-LT" dirty="0">
                        <a:latin typeface="Times New Roman" panose="02020603050405020304" pitchFamily="18" charset="0"/>
                        <a:cs typeface="Times New Roman" panose="02020603050405020304" pitchFamily="18" charset="0"/>
                      </a:endParaRPr>
                    </a:p>
                  </a:txBody>
                  <a:tcPr>
                    <a:solidFill>
                      <a:schemeClr val="accent4">
                        <a:lumMod val="40000"/>
                        <a:lumOff val="60000"/>
                      </a:schemeClr>
                    </a:solidFill>
                  </a:tcPr>
                </a:tc>
                <a:extLst>
                  <a:ext uri="{0D108BD9-81ED-4DB2-BD59-A6C34878D82A}">
                    <a16:rowId xmlns:a16="http://schemas.microsoft.com/office/drawing/2014/main" xmlns="" val="1743877985"/>
                  </a:ext>
                </a:extLst>
              </a:tr>
              <a:tr h="352567">
                <a:tc>
                  <a:txBody>
                    <a:bodyPr/>
                    <a:lstStyle/>
                    <a:p>
                      <a:r>
                        <a:rPr lang="lt-LT" dirty="0"/>
                        <a:t>7</a:t>
                      </a:r>
                      <a:endParaRPr lang="lt-LT" dirty="0">
                        <a:latin typeface="Times New Roman" panose="02020603050405020304" pitchFamily="18" charset="0"/>
                        <a:cs typeface="Times New Roman" panose="02020603050405020304" pitchFamily="18" charset="0"/>
                      </a:endParaRPr>
                    </a:p>
                  </a:txBody>
                  <a:tcPr>
                    <a:solidFill>
                      <a:srgbClr val="A1CBED"/>
                    </a:solidFill>
                  </a:tcPr>
                </a:tc>
                <a:tc>
                  <a:txBody>
                    <a:bodyPr/>
                    <a:lstStyle/>
                    <a:p>
                      <a:r>
                        <a:rPr lang="lt-LT" dirty="0"/>
                        <a:t>15,6</a:t>
                      </a:r>
                      <a:endParaRPr lang="lt-LT" dirty="0">
                        <a:latin typeface="Times New Roman" panose="02020603050405020304" pitchFamily="18" charset="0"/>
                        <a:cs typeface="Times New Roman" panose="02020603050405020304" pitchFamily="18" charset="0"/>
                      </a:endParaRPr>
                    </a:p>
                  </a:txBody>
                  <a:tcPr>
                    <a:solidFill>
                      <a:schemeClr val="accent4">
                        <a:lumMod val="40000"/>
                        <a:lumOff val="60000"/>
                      </a:schemeClr>
                    </a:solidFill>
                  </a:tcPr>
                </a:tc>
                <a:extLst>
                  <a:ext uri="{0D108BD9-81ED-4DB2-BD59-A6C34878D82A}">
                    <a16:rowId xmlns:a16="http://schemas.microsoft.com/office/drawing/2014/main" xmlns="" val="1857505641"/>
                  </a:ext>
                </a:extLst>
              </a:tr>
              <a:tr h="352567">
                <a:tc>
                  <a:txBody>
                    <a:bodyPr/>
                    <a:lstStyle/>
                    <a:p>
                      <a:r>
                        <a:rPr lang="lt-LT" dirty="0"/>
                        <a:t>III</a:t>
                      </a:r>
                      <a:endParaRPr lang="lt-LT" dirty="0">
                        <a:latin typeface="Times New Roman" panose="02020603050405020304" pitchFamily="18" charset="0"/>
                        <a:cs typeface="Times New Roman" panose="02020603050405020304" pitchFamily="18" charset="0"/>
                      </a:endParaRPr>
                    </a:p>
                  </a:txBody>
                  <a:tcPr>
                    <a:solidFill>
                      <a:srgbClr val="A1CBED"/>
                    </a:solidFill>
                  </a:tcPr>
                </a:tc>
                <a:tc>
                  <a:txBody>
                    <a:bodyPr/>
                    <a:lstStyle/>
                    <a:p>
                      <a:r>
                        <a:rPr lang="lt-LT" dirty="0"/>
                        <a:t>12,9</a:t>
                      </a:r>
                      <a:endParaRPr lang="lt-LT" dirty="0">
                        <a:latin typeface="Times New Roman" panose="02020603050405020304" pitchFamily="18" charset="0"/>
                        <a:cs typeface="Times New Roman" panose="02020603050405020304" pitchFamily="18" charset="0"/>
                      </a:endParaRPr>
                    </a:p>
                  </a:txBody>
                  <a:tcPr>
                    <a:solidFill>
                      <a:schemeClr val="accent4">
                        <a:lumMod val="40000"/>
                        <a:lumOff val="60000"/>
                      </a:schemeClr>
                    </a:solidFill>
                  </a:tcPr>
                </a:tc>
                <a:extLst>
                  <a:ext uri="{0D108BD9-81ED-4DB2-BD59-A6C34878D82A}">
                    <a16:rowId xmlns:a16="http://schemas.microsoft.com/office/drawing/2014/main" xmlns="" val="2598614601"/>
                  </a:ext>
                </a:extLst>
              </a:tr>
              <a:tr h="352567">
                <a:tc>
                  <a:txBody>
                    <a:bodyPr/>
                    <a:lstStyle/>
                    <a:p>
                      <a:r>
                        <a:rPr lang="lt-LT" dirty="0"/>
                        <a:t>IV </a:t>
                      </a:r>
                      <a:endParaRPr lang="lt-LT">
                        <a:latin typeface="Times New Roman" panose="02020603050405020304" pitchFamily="18" charset="0"/>
                        <a:cs typeface="Times New Roman" panose="02020603050405020304" pitchFamily="18" charset="0"/>
                      </a:endParaRPr>
                    </a:p>
                  </a:txBody>
                  <a:tcPr>
                    <a:solidFill>
                      <a:srgbClr val="A1CBED"/>
                    </a:solidFill>
                  </a:tcPr>
                </a:tc>
                <a:tc>
                  <a:txBody>
                    <a:bodyPr/>
                    <a:lstStyle/>
                    <a:p>
                      <a:r>
                        <a:rPr lang="lt-LT" dirty="0"/>
                        <a:t>10</a:t>
                      </a:r>
                      <a:endParaRPr lang="lt-LT" dirty="0">
                        <a:latin typeface="Times New Roman" panose="02020603050405020304" pitchFamily="18" charset="0"/>
                        <a:cs typeface="Times New Roman" panose="02020603050405020304" pitchFamily="18" charset="0"/>
                      </a:endParaRPr>
                    </a:p>
                  </a:txBody>
                  <a:tcPr>
                    <a:solidFill>
                      <a:schemeClr val="accent4">
                        <a:lumMod val="40000"/>
                        <a:lumOff val="60000"/>
                      </a:schemeClr>
                    </a:solidFill>
                  </a:tcPr>
                </a:tc>
                <a:extLst>
                  <a:ext uri="{0D108BD9-81ED-4DB2-BD59-A6C34878D82A}">
                    <a16:rowId xmlns:a16="http://schemas.microsoft.com/office/drawing/2014/main" xmlns="" val="666333896"/>
                  </a:ext>
                </a:extLst>
              </a:tr>
            </a:tbl>
          </a:graphicData>
        </a:graphic>
      </p:graphicFrame>
    </p:spTree>
    <p:extLst>
      <p:ext uri="{BB962C8B-B14F-4D97-AF65-F5344CB8AC3E}">
        <p14:creationId xmlns:p14="http://schemas.microsoft.com/office/powerpoint/2010/main" val="160867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609546-EC2B-4095-AC13-BA14861802FE}"/>
              </a:ext>
            </a:extLst>
          </p:cNvPr>
          <p:cNvSpPr>
            <a:spLocks noGrp="1"/>
          </p:cNvSpPr>
          <p:nvPr>
            <p:ph type="title"/>
          </p:nvPr>
        </p:nvSpPr>
        <p:spPr/>
        <p:txBody>
          <a:bodyPr/>
          <a:lstStyle/>
          <a:p>
            <a:r>
              <a:rPr lang="lt-LT" dirty="0"/>
              <a:t>Technologijų grupės padaryti mediniai buomeliai pusiausvyrai matuoti </a:t>
            </a:r>
          </a:p>
        </p:txBody>
      </p:sp>
      <p:pic>
        <p:nvPicPr>
          <p:cNvPr id="5" name="Content Placeholder 4">
            <a:extLst>
              <a:ext uri="{FF2B5EF4-FFF2-40B4-BE49-F238E27FC236}">
                <a16:creationId xmlns:a16="http://schemas.microsoft.com/office/drawing/2014/main" xmlns="" id="{5A2642E7-351E-41AD-AA1C-76A403B3991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6730" y="2655277"/>
            <a:ext cx="4646151" cy="3487615"/>
          </a:xfrm>
        </p:spPr>
      </p:pic>
    </p:spTree>
    <p:extLst>
      <p:ext uri="{BB962C8B-B14F-4D97-AF65-F5344CB8AC3E}">
        <p14:creationId xmlns:p14="http://schemas.microsoft.com/office/powerpoint/2010/main" val="25746710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1479</TotalTime>
  <Words>1846</Words>
  <Application>Microsoft Office PowerPoint</Application>
  <PresentationFormat>Pasirinktinai</PresentationFormat>
  <Paragraphs>186</Paragraphs>
  <Slides>35</Slides>
  <Notes>0</Notes>
  <HiddenSlides>0</HiddenSlides>
  <MMClips>0</MMClips>
  <ScaleCrop>false</ScaleCrop>
  <HeadingPairs>
    <vt:vector size="4" baseType="variant">
      <vt:variant>
        <vt:lpstr>Tema</vt:lpstr>
      </vt:variant>
      <vt:variant>
        <vt:i4>1</vt:i4>
      </vt:variant>
      <vt:variant>
        <vt:lpstr>Skaidrių pavadinimai</vt:lpstr>
      </vt:variant>
      <vt:variant>
        <vt:i4>35</vt:i4>
      </vt:variant>
    </vt:vector>
  </HeadingPairs>
  <TitlesOfParts>
    <vt:vector size="36" baseType="lpstr">
      <vt:lpstr>Ion Boardroom</vt:lpstr>
      <vt:lpstr>Projektas “Mūsų fizinis pajėgumas skaičių labirintuose” </vt:lpstr>
      <vt:lpstr>Projekto tikslas ir uždaviniai:</vt:lpstr>
      <vt:lpstr>Šiame projekte sužinosite:</vt:lpstr>
      <vt:lpstr>Pusiausvyra ir fizinio pajėgumo testas ,,Flamingas“</vt:lpstr>
      <vt:lpstr>Testo priemonės:</vt:lpstr>
      <vt:lpstr>Kaip atliekamas testas?</vt:lpstr>
      <vt:lpstr>Rezultatai ir patarimai norint gerinti pusiausvyrą:</vt:lpstr>
      <vt:lpstr>Fizinio pajėgumo testo ,,Flamingas“ rezultatai mūsų mokykloje:</vt:lpstr>
      <vt:lpstr>Technologijų grupės padaryti mediniai buomeliai pusiausvyrai matuoti </vt:lpstr>
      <vt:lpstr>Lankstumas ir fizinio pajėgumo testas ,,Sėstis siekti“</vt:lpstr>
      <vt:lpstr>Testo priemonės:</vt:lpstr>
      <vt:lpstr>Kaip atliekamas testas?</vt:lpstr>
      <vt:lpstr>Rezultatai ir patarimai norint gerinti pusiausvyrą:</vt:lpstr>
      <vt:lpstr>Fizinio pajėgumo testo ,,Sėstis siekti“ rezultatai mūsų mokykloje:</vt:lpstr>
      <vt:lpstr>Technologijų grupės padaryta medinė lankstumo matavimo dėžė:</vt:lpstr>
      <vt:lpstr>Kojų raumenų jėga ir fizinio pajėgumo testas ,,Šuolis į tolį iš vietos“</vt:lpstr>
      <vt:lpstr>Priemonės bei kaip atliekamas testas:</vt:lpstr>
      <vt:lpstr>Rezultatai ir patarimai norint gerinti kojų raumenų jėgai:</vt:lpstr>
      <vt:lpstr>Fizinio pajėgumo testo ,,Šuolis į tolį iš vietos“ rezultatai mūsų mokykloje:</vt:lpstr>
      <vt:lpstr>Raumenų ištvermė ir fizinio pajėgumo testas ,,Kybojimas sulenktomis rankomis“</vt:lpstr>
      <vt:lpstr>Testo priemonės:</vt:lpstr>
      <vt:lpstr>Kaip atliekamas testas?</vt:lpstr>
      <vt:lpstr>Rezultatai ir patarimai norint gerinti raumenų ištvermę:</vt:lpstr>
      <vt:lpstr>Greitumas, vikrumas ir fizinio pajėgumo testas ,,10x5m bėgimas šaudykle“ </vt:lpstr>
      <vt:lpstr>Priemonės:</vt:lpstr>
      <vt:lpstr>Kaip atliekamas testas?</vt:lpstr>
      <vt:lpstr>Rezultatai ir patarimai norint gerinti vikrumą ir greitumą:</vt:lpstr>
      <vt:lpstr>Fizinio pajėgumo testo ,,10x5m bėgimas šaudykle“ rezultatai mūsų mokykloje:</vt:lpstr>
      <vt:lpstr>Širdies ir kraujagyslių sistemos pajėgumas ir fizinio pajėgumo testas ,,20m bėgimas šaudykle“ </vt:lpstr>
      <vt:lpstr>Priemonės:</vt:lpstr>
      <vt:lpstr>Kaip atliekamas testas?</vt:lpstr>
      <vt:lpstr>Rezultatai ir patarimai norint gerinti širdies ir kraujagyslių sistemos pajėgumą:</vt:lpstr>
      <vt:lpstr>Fizinio pajėgumo testo ,,20m bėgimas šaudykle“ rezultatai mūsų mokykloje:</vt:lpstr>
      <vt:lpstr>Darbų pasiskirstymas:</vt:lpstr>
      <vt:lpstr>PowerPoint pristatymas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Erika Peciulevičiūtė</dc:creator>
  <cp:lastModifiedBy>komp- 03</cp:lastModifiedBy>
  <cp:revision>53</cp:revision>
  <dcterms:created xsi:type="dcterms:W3CDTF">2021-06-09T16:56:24Z</dcterms:created>
  <dcterms:modified xsi:type="dcterms:W3CDTF">2021-06-16T07:33:36Z</dcterms:modified>
</cp:coreProperties>
</file>