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74" r:id="rId3"/>
    <p:sldId id="278" r:id="rId4"/>
    <p:sldId id="279" r:id="rId5"/>
    <p:sldId id="277" r:id="rId6"/>
    <p:sldId id="264" r:id="rId7"/>
    <p:sldId id="263" r:id="rId8"/>
    <p:sldId id="262" r:id="rId9"/>
    <p:sldId id="256" r:id="rId10"/>
    <p:sldId id="257" r:id="rId11"/>
    <p:sldId id="258" r:id="rId12"/>
    <p:sldId id="259" r:id="rId13"/>
    <p:sldId id="265" r:id="rId14"/>
    <p:sldId id="266" r:id="rId15"/>
    <p:sldId id="267" r:id="rId16"/>
    <p:sldId id="268" r:id="rId17"/>
    <p:sldId id="269" r:id="rId18"/>
    <p:sldId id="270" r:id="rId19"/>
    <p:sldId id="271" r:id="rId20"/>
    <p:sldId id="272" r:id="rId21"/>
    <p:sldId id="273"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B37CBA5-6679-4DD8-A3A0-D6E1C9040D51}"/>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id="{EE0E3E7D-E9E1-4328-A7C5-4FEEDED50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id="{ACB2F179-ABDF-4B10-A974-627C7856E85F}"/>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F35945E3-1250-45DF-8BFB-AC75945D8038}"/>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9A1C92F9-B3D9-41A1-9234-5815F2CBF9DA}"/>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346057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5A509EF-0D8A-4B24-A978-BD30EEE12E6F}"/>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088A40B9-7717-462F-91FF-812D3703C434}"/>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5B09F95D-BCBA-461F-8D59-307A3995043C}"/>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B654D0EA-4E67-4653-9CC5-DAE10DB39027}"/>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20E1F801-2CFC-4D06-B4E6-3D2D434469CE}"/>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121719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972498A4-8AD1-4A70-912B-8E5AC45FA982}"/>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A46729AC-0754-47D1-ADB1-EFB8306A98F2}"/>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62B366DA-BE46-4B26-96C7-B9ECC517712C}"/>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A8121BD4-AA16-4F23-BD68-80353225F7DB}"/>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D34F5F25-DD83-4C9C-829D-0833595F1364}"/>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282874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175027-015B-424C-A7A7-866F759DAF33}"/>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85E0693B-0073-43D2-A07C-9CA1B2AFBB45}"/>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ADF64C75-A715-481D-B2AF-3F2983665F13}"/>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7711C893-1B10-4B46-ABDA-5013183AF178}"/>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A55DA8FE-F5B3-4A99-916F-DB31D0D869CC}"/>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215045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BCEA3C-3831-4569-8445-F522014A1971}"/>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0E434DFA-3BE9-45F1-A232-CDEED60CA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78DA8050-793F-4BFB-804E-05C52469C8F7}"/>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03CA7C55-4BFF-4A90-9AD8-C907236A404F}"/>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a16="http://schemas.microsoft.com/office/drawing/2014/main" id="{F324BA70-8617-42B2-84BF-CBE61F6D8BC4}"/>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3179942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C6C903-5C8F-4DA0-AF14-EA5A2CDC0263}"/>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638BD98A-8CCC-47B7-B293-574DB9E06620}"/>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id="{5B4E9F34-7812-49A0-8368-9947F897248E}"/>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id="{0B17FB03-B1C9-4317-A0AF-3B6571E0E082}"/>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6" name="Poraštės vietos rezervavimo ženklas 5">
            <a:extLst>
              <a:ext uri="{FF2B5EF4-FFF2-40B4-BE49-F238E27FC236}">
                <a16:creationId xmlns:a16="http://schemas.microsoft.com/office/drawing/2014/main" id="{EFC847F3-D1C7-4FF1-A4B2-74D7CF2FE58C}"/>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AF691460-77D7-4B6A-B220-F0E66DAC610C}"/>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69153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9D7846C-2A38-4EC7-86C0-4C6170C5300D}"/>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2274485B-35A5-42EC-8B30-79D46FFAC1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A2DBA13E-B6E6-416A-AACE-9A065E6D1E0D}"/>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id="{1D458FC4-A88E-4E78-8E43-F7894F1D7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3959E56C-5482-4182-A15A-8EAE34843BC2}"/>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id="{CBBBCDE9-5E18-46EA-AC3F-91CFB294D62B}"/>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8" name="Poraštės vietos rezervavimo ženklas 7">
            <a:extLst>
              <a:ext uri="{FF2B5EF4-FFF2-40B4-BE49-F238E27FC236}">
                <a16:creationId xmlns:a16="http://schemas.microsoft.com/office/drawing/2014/main" id="{754C70CF-5A50-43F6-85B6-6CE6495C0B08}"/>
              </a:ext>
            </a:extLst>
          </p:cNvPr>
          <p:cNvSpPr>
            <a:spLocks noGrp="1"/>
          </p:cNvSpPr>
          <p:nvPr>
            <p:ph type="ftr" sz="quarter" idx="11"/>
          </p:nvPr>
        </p:nvSpPr>
        <p:spPr/>
        <p:txBody>
          <a:bodyPr/>
          <a:lstStyle/>
          <a:p>
            <a:endParaRPr lang="en-US"/>
          </a:p>
        </p:txBody>
      </p:sp>
      <p:sp>
        <p:nvSpPr>
          <p:cNvPr id="9" name="Skaidrės numerio vietos rezervavimo ženklas 8">
            <a:extLst>
              <a:ext uri="{FF2B5EF4-FFF2-40B4-BE49-F238E27FC236}">
                <a16:creationId xmlns:a16="http://schemas.microsoft.com/office/drawing/2014/main" id="{49137376-6B14-49C3-9EA4-F8AE26505106}"/>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329028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5FE56EB-3E53-4ADC-9D0E-2A90B12977A3}"/>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id="{673DC6A0-2AB5-4188-BBF7-81FB1E6117B8}"/>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4" name="Poraštės vietos rezervavimo ženklas 3">
            <a:extLst>
              <a:ext uri="{FF2B5EF4-FFF2-40B4-BE49-F238E27FC236}">
                <a16:creationId xmlns:a16="http://schemas.microsoft.com/office/drawing/2014/main" id="{A25F8C89-3523-45FB-8078-530DCEF7767D}"/>
              </a:ext>
            </a:extLst>
          </p:cNvPr>
          <p:cNvSpPr>
            <a:spLocks noGrp="1"/>
          </p:cNvSpPr>
          <p:nvPr>
            <p:ph type="ftr" sz="quarter" idx="11"/>
          </p:nvPr>
        </p:nvSpPr>
        <p:spPr/>
        <p:txBody>
          <a:bodyPr/>
          <a:lstStyle/>
          <a:p>
            <a:endParaRPr lang="en-US"/>
          </a:p>
        </p:txBody>
      </p:sp>
      <p:sp>
        <p:nvSpPr>
          <p:cNvPr id="5" name="Skaidrės numerio vietos rezervavimo ženklas 4">
            <a:extLst>
              <a:ext uri="{FF2B5EF4-FFF2-40B4-BE49-F238E27FC236}">
                <a16:creationId xmlns:a16="http://schemas.microsoft.com/office/drawing/2014/main" id="{BE385AEE-5D41-4D56-8083-3A5B379787F2}"/>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159451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186ADD0E-60C9-4D41-AA23-A355B0247000}"/>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3" name="Poraštės vietos rezervavimo ženklas 2">
            <a:extLst>
              <a:ext uri="{FF2B5EF4-FFF2-40B4-BE49-F238E27FC236}">
                <a16:creationId xmlns:a16="http://schemas.microsoft.com/office/drawing/2014/main" id="{0BABB608-1380-4957-8A1B-0878571C2C7B}"/>
              </a:ext>
            </a:extLst>
          </p:cNvPr>
          <p:cNvSpPr>
            <a:spLocks noGrp="1"/>
          </p:cNvSpPr>
          <p:nvPr>
            <p:ph type="ftr" sz="quarter" idx="11"/>
          </p:nvPr>
        </p:nvSpPr>
        <p:spPr/>
        <p:txBody>
          <a:bodyPr/>
          <a:lstStyle/>
          <a:p>
            <a:endParaRPr lang="en-US"/>
          </a:p>
        </p:txBody>
      </p:sp>
      <p:sp>
        <p:nvSpPr>
          <p:cNvPr id="4" name="Skaidrės numerio vietos rezervavimo ženklas 3">
            <a:extLst>
              <a:ext uri="{FF2B5EF4-FFF2-40B4-BE49-F238E27FC236}">
                <a16:creationId xmlns:a16="http://schemas.microsoft.com/office/drawing/2014/main" id="{1EE94CF3-BFDC-4BFC-8C64-ECA677A0B23E}"/>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268075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22ABE6-8B68-4C28-AA63-65FCE6431A49}"/>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C94184E0-7510-4B62-893F-FD7620B14E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id="{DC2F04F8-ABB4-48C0-B8F9-8852B9153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35E848DD-8B06-4506-AA2E-6659D6AAEAC0}"/>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6" name="Poraštės vietos rezervavimo ženklas 5">
            <a:extLst>
              <a:ext uri="{FF2B5EF4-FFF2-40B4-BE49-F238E27FC236}">
                <a16:creationId xmlns:a16="http://schemas.microsoft.com/office/drawing/2014/main" id="{8CBBDF02-4566-4366-BFDF-909C7EE3AFD5}"/>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73A241E6-194D-4327-BE13-FB4E15CE540F}"/>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181929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37872B-6B9A-4AF3-B5FB-AD965955552D}"/>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id="{E82D8A70-7759-412C-9555-9F294FB94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id="{01CB003C-E576-4DF8-8C77-971B0F740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B09F6AB4-C90C-47F2-AEA3-D98DA61D6041}"/>
              </a:ext>
            </a:extLst>
          </p:cNvPr>
          <p:cNvSpPr>
            <a:spLocks noGrp="1"/>
          </p:cNvSpPr>
          <p:nvPr>
            <p:ph type="dt" sz="half" idx="10"/>
          </p:nvPr>
        </p:nvSpPr>
        <p:spPr/>
        <p:txBody>
          <a:bodyPr/>
          <a:lstStyle/>
          <a:p>
            <a:fld id="{EDD0AAF3-436A-4A49-A2D2-882971947306}" type="datetimeFigureOut">
              <a:rPr lang="en-US" smtClean="0"/>
              <a:t>8/28/2023</a:t>
            </a:fld>
            <a:endParaRPr lang="en-US"/>
          </a:p>
        </p:txBody>
      </p:sp>
      <p:sp>
        <p:nvSpPr>
          <p:cNvPr id="6" name="Poraštės vietos rezervavimo ženklas 5">
            <a:extLst>
              <a:ext uri="{FF2B5EF4-FFF2-40B4-BE49-F238E27FC236}">
                <a16:creationId xmlns:a16="http://schemas.microsoft.com/office/drawing/2014/main" id="{2442395A-494F-4470-AA48-02242A09D51B}"/>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a16="http://schemas.microsoft.com/office/drawing/2014/main" id="{22616261-85C0-4E2F-A006-4BB83D1A6218}"/>
              </a:ext>
            </a:extLst>
          </p:cNvPr>
          <p:cNvSpPr>
            <a:spLocks noGrp="1"/>
          </p:cNvSpPr>
          <p:nvPr>
            <p:ph type="sldNum" sz="quarter" idx="12"/>
          </p:nvPr>
        </p:nvSpPr>
        <p:spPr/>
        <p:txBody>
          <a:bodyPr/>
          <a:lstStyle/>
          <a:p>
            <a:fld id="{7F7D2CE7-F346-486D-9A6C-1C8D80C8E120}" type="slidenum">
              <a:rPr lang="en-US" smtClean="0"/>
              <a:t>‹#›</a:t>
            </a:fld>
            <a:endParaRPr lang="en-US"/>
          </a:p>
        </p:txBody>
      </p:sp>
    </p:spTree>
    <p:extLst>
      <p:ext uri="{BB962C8B-B14F-4D97-AF65-F5344CB8AC3E}">
        <p14:creationId xmlns:p14="http://schemas.microsoft.com/office/powerpoint/2010/main" val="268008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84B1C30-040C-4094-A869-A3E37E6C6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6EADBDAE-5BB9-4E7A-8315-05ED4D07E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CAFE4996-9D9A-4F8D-BABA-E5414FFC2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0AAF3-436A-4A49-A2D2-882971947306}" type="datetimeFigureOut">
              <a:rPr lang="en-US" smtClean="0"/>
              <a:t>8/28/2023</a:t>
            </a:fld>
            <a:endParaRPr lang="en-US"/>
          </a:p>
        </p:txBody>
      </p:sp>
      <p:sp>
        <p:nvSpPr>
          <p:cNvPr id="5" name="Poraštės vietos rezervavimo ženklas 4">
            <a:extLst>
              <a:ext uri="{FF2B5EF4-FFF2-40B4-BE49-F238E27FC236}">
                <a16:creationId xmlns:a16="http://schemas.microsoft.com/office/drawing/2014/main" id="{ECA4CC06-F868-42B9-8038-F78F785CF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a:extLst>
              <a:ext uri="{FF2B5EF4-FFF2-40B4-BE49-F238E27FC236}">
                <a16:creationId xmlns:a16="http://schemas.microsoft.com/office/drawing/2014/main" id="{2D3FBB71-2F13-47B9-AB92-9501A9FED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D2CE7-F346-486D-9A6C-1C8D80C8E120}" type="slidenum">
              <a:rPr lang="en-US" smtClean="0"/>
              <a:t>‹#›</a:t>
            </a:fld>
            <a:endParaRPr lang="en-US"/>
          </a:p>
        </p:txBody>
      </p:sp>
    </p:spTree>
    <p:extLst>
      <p:ext uri="{BB962C8B-B14F-4D97-AF65-F5344CB8AC3E}">
        <p14:creationId xmlns:p14="http://schemas.microsoft.com/office/powerpoint/2010/main" val="3903348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janebartosh.ru/lt/afrikanskie-maski-v-interere-chto-oznachayut-afrikanskie-maski/" TargetMode="External"/><Relationship Id="rId2" Type="http://schemas.openxmlformats.org/officeDocument/2006/relationships/hyperlink" Target="https://m.klaipeda.diena.lt/naujienos/klaipeda/menas-ir-pramogos/parodoje-studentu-sukurtos-afrikietiskos-kaukes-112408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AD309A4E-688F-49EA-824B-4CC4FBBBC0F0}"/>
              </a:ext>
            </a:extLst>
          </p:cNvPr>
          <p:cNvSpPr>
            <a:spLocks noGrp="1"/>
          </p:cNvSpPr>
          <p:nvPr>
            <p:ph type="title"/>
          </p:nvPr>
        </p:nvSpPr>
        <p:spPr>
          <a:xfrm>
            <a:off x="171378" y="378815"/>
            <a:ext cx="5083387" cy="1956841"/>
          </a:xfrm>
        </p:spPr>
        <p:txBody>
          <a:bodyPr vert="horz" lIns="91440" tIns="45720" rIns="91440" bIns="45720" rtlCol="0" anchor="b">
            <a:normAutofit fontScale="90000"/>
          </a:bodyPr>
          <a:lstStyle/>
          <a:p>
            <a:r>
              <a:rPr lang="en-US" sz="2600" dirty="0">
                <a:latin typeface="Times New Roman" panose="02020603050405020304" pitchFamily="18" charset="0"/>
                <a:cs typeface="Times New Roman" panose="02020603050405020304" pitchFamily="18" charset="0"/>
              </a:rPr>
              <a:t>AFRIKIETIŠKO STILIAUS KAUKĖ</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  KONSTRUKCINĖS MEDŽIAGOS</a:t>
            </a:r>
            <a:br>
              <a:rPr lang="en-US" sz="2600" dirty="0"/>
            </a:br>
            <a:endParaRPr lang="en-US" sz="2600" dirty="0"/>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o vietos rezervavimo ženklas 3">
            <a:extLst>
              <a:ext uri="{FF2B5EF4-FFF2-40B4-BE49-F238E27FC236}">
                <a16:creationId xmlns:a16="http://schemas.microsoft.com/office/drawing/2014/main" id="{5FF44CCC-DB3D-44CC-A1F3-2B6E82F5E65A}"/>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10000"/>
          </a:bodyPr>
          <a:lstStyle/>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indent="-228600">
              <a:buFont typeface="Arial" panose="020B0604020202020204" pitchFamily="34" charset="0"/>
              <a:buChar char="•"/>
            </a:pPr>
            <a:endParaRPr lang="en-US" sz="1500" dirty="0"/>
          </a:p>
          <a:p>
            <a:pPr algn="ctr"/>
            <a:r>
              <a:rPr lang="lt-LT" sz="2400" dirty="0">
                <a:latin typeface="Times New Roman" panose="02020603050405020304" pitchFamily="18" charset="0"/>
                <a:cs typeface="Times New Roman" panose="02020603050405020304" pitchFamily="18" charset="0"/>
              </a:rPr>
              <a:t>Parengė Diana </a:t>
            </a:r>
            <a:r>
              <a:rPr lang="lt-LT" sz="2400" dirty="0" err="1">
                <a:latin typeface="Times New Roman" panose="02020603050405020304" pitchFamily="18" charset="0"/>
                <a:cs typeface="Times New Roman" panose="02020603050405020304" pitchFamily="18" charset="0"/>
              </a:rPr>
              <a:t>Gabrilavičienė</a:t>
            </a:r>
            <a:endParaRPr lang="lt-LT" sz="2400" dirty="0">
              <a:latin typeface="Times New Roman" panose="02020603050405020304" pitchFamily="18" charset="0"/>
              <a:cs typeface="Times New Roman" panose="02020603050405020304" pitchFamily="18" charset="0"/>
            </a:endParaRPr>
          </a:p>
          <a:p>
            <a:pPr algn="ctr"/>
            <a:r>
              <a:rPr lang="lt-LT" sz="2400" dirty="0">
                <a:latin typeface="Times New Roman" panose="02020603050405020304" pitchFamily="18" charset="0"/>
                <a:cs typeface="Times New Roman" panose="02020603050405020304" pitchFamily="18" charset="0"/>
              </a:rPr>
              <a:t>Vidiškių gimnazija</a:t>
            </a:r>
          </a:p>
          <a:p>
            <a:pPr algn="ctr"/>
            <a:r>
              <a:rPr lang="lt-LT" sz="2400" dirty="0">
                <a:latin typeface="Times New Roman" panose="02020603050405020304" pitchFamily="18" charset="0"/>
                <a:cs typeface="Times New Roman" panose="02020603050405020304" pitchFamily="18" charset="0"/>
              </a:rPr>
              <a:t>2023</a:t>
            </a:r>
          </a:p>
        </p:txBody>
      </p:sp>
      <p:pic>
        <p:nvPicPr>
          <p:cNvPr id="7170" name="Picture 2" descr="Paveikslėlis, kuriame yra kaukė, apranga, Kaukė&#10;&#10;Automatiškai sugeneruotas aprašymas">
            <a:extLst>
              <a:ext uri="{FF2B5EF4-FFF2-40B4-BE49-F238E27FC236}">
                <a16:creationId xmlns:a16="http://schemas.microsoft.com/office/drawing/2014/main" id="{24EB66A5-1CC3-499C-A56C-CFD108D935F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98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me yra vaizdas: Youmasqu">
            <a:extLst>
              <a:ext uri="{FF2B5EF4-FFF2-40B4-BE49-F238E27FC236}">
                <a16:creationId xmlns:a16="http://schemas.microsoft.com/office/drawing/2014/main" id="{48CCC544-308E-40E0-9EA0-3F6A38111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956" y="112184"/>
            <a:ext cx="3584928" cy="6258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me yra vaizdas: medinės lėlės, įkvėptos Afrikos tradicijų">
            <a:extLst>
              <a:ext uri="{FF2B5EF4-FFF2-40B4-BE49-F238E27FC236}">
                <a16:creationId xmlns:a16="http://schemas.microsoft.com/office/drawing/2014/main" id="{947799C5-4D16-4F44-AD9E-6C4DEECD5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118" y="988562"/>
            <a:ext cx="4655882" cy="465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012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Čia yra vaizdas:">
            <a:extLst>
              <a:ext uri="{FF2B5EF4-FFF2-40B4-BE49-F238E27FC236}">
                <a16:creationId xmlns:a16="http://schemas.microsoft.com/office/drawing/2014/main" id="{3731A535-8733-421F-BBDD-50A571674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88" y="774847"/>
            <a:ext cx="3567289" cy="46707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Čia yra vaizdas:">
            <a:extLst>
              <a:ext uri="{FF2B5EF4-FFF2-40B4-BE49-F238E27FC236}">
                <a16:creationId xmlns:a16="http://schemas.microsoft.com/office/drawing/2014/main" id="{B63BDEE8-111D-47BA-BFCC-D5EB9CFE2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697" y="0"/>
            <a:ext cx="3393014" cy="602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14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Čia yra vaizdas:">
            <a:extLst>
              <a:ext uri="{FF2B5EF4-FFF2-40B4-BE49-F238E27FC236}">
                <a16:creationId xmlns:a16="http://schemas.microsoft.com/office/drawing/2014/main" id="{3A21A39B-B805-4472-A4D4-34A5A2664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44" y="112714"/>
            <a:ext cx="3302706" cy="58637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me yra vaizdas: Šiuolaikinis afrikietis">
            <a:extLst>
              <a:ext uri="{FF2B5EF4-FFF2-40B4-BE49-F238E27FC236}">
                <a16:creationId xmlns:a16="http://schemas.microsoft.com/office/drawing/2014/main" id="{4CFE821E-F67C-44DC-94C3-58813A549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97678"/>
            <a:ext cx="3460750" cy="52937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Čia yra vaizdas:">
            <a:extLst>
              <a:ext uri="{FF2B5EF4-FFF2-40B4-BE49-F238E27FC236}">
                <a16:creationId xmlns:a16="http://schemas.microsoft.com/office/drawing/2014/main" id="{196640A3-77A8-4890-8779-BDC26A35F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739419"/>
            <a:ext cx="3625320" cy="495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5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FEFECD3-B8A6-903F-824B-211C589049DE}"/>
              </a:ext>
            </a:extLst>
          </p:cNvPr>
          <p:cNvSpPr>
            <a:spLocks noGrp="1"/>
          </p:cNvSpPr>
          <p:nvPr>
            <p:ph type="title"/>
          </p:nvPr>
        </p:nvSpPr>
        <p:spPr>
          <a:xfrm>
            <a:off x="627444" y="104950"/>
            <a:ext cx="10515600" cy="1325563"/>
          </a:xfrm>
        </p:spPr>
        <p:txBody>
          <a:bodyPr/>
          <a:lstStyle/>
          <a:p>
            <a:r>
              <a:rPr lang="lt-LT" dirty="0">
                <a:latin typeface="Times New Roman" panose="02020603050405020304" pitchFamily="18" charset="0"/>
                <a:cs typeface="Times New Roman" panose="02020603050405020304" pitchFamily="18" charset="0"/>
              </a:rPr>
              <a:t>Priemonės ir medžiagos</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A99B4EEA-E687-6B10-3D81-FDA54A04CB8A}"/>
              </a:ext>
            </a:extLst>
          </p:cNvPr>
          <p:cNvSpPr>
            <a:spLocks noGrp="1"/>
          </p:cNvSpPr>
          <p:nvPr>
            <p:ph idx="1"/>
          </p:nvPr>
        </p:nvSpPr>
        <p:spPr>
          <a:xfrm>
            <a:off x="627444" y="1268467"/>
            <a:ext cx="10937111" cy="5062361"/>
          </a:xfrm>
        </p:spPr>
        <p:txBody>
          <a:bodyPr>
            <a:normAutofit fontScale="85000" lnSpcReduction="20000"/>
          </a:bodyPr>
          <a:lstStyle/>
          <a:p>
            <a:r>
              <a:rPr lang="lt-LT" dirty="0">
                <a:latin typeface="Times New Roman" panose="02020603050405020304" pitchFamily="18" charset="0"/>
                <a:cs typeface="Times New Roman" panose="02020603050405020304" pitchFamily="18" charset="0"/>
              </a:rPr>
              <a:t>Fanera 4mm</a:t>
            </a:r>
          </a:p>
          <a:p>
            <a:r>
              <a:rPr lang="lt-LT" dirty="0">
                <a:latin typeface="Times New Roman" panose="02020603050405020304" pitchFamily="18" charset="0"/>
                <a:cs typeface="Times New Roman" panose="02020603050405020304" pitchFamily="18" charset="0"/>
              </a:rPr>
              <a:t>Balti dažai (vandens pagrindu)</a:t>
            </a:r>
          </a:p>
          <a:p>
            <a:r>
              <a:rPr lang="lt-LT" dirty="0">
                <a:latin typeface="Times New Roman" panose="02020603050405020304" pitchFamily="18" charset="0"/>
                <a:cs typeface="Times New Roman" panose="02020603050405020304" pitchFamily="18" charset="0"/>
              </a:rPr>
              <a:t>Įvairių spalvų pigmentiniai dažai</a:t>
            </a:r>
          </a:p>
          <a:p>
            <a:r>
              <a:rPr lang="lt-LT" dirty="0">
                <a:latin typeface="Times New Roman" panose="02020603050405020304" pitchFamily="18" charset="0"/>
                <a:cs typeface="Times New Roman" panose="02020603050405020304" pitchFamily="18" charset="0"/>
              </a:rPr>
              <a:t>Mediniai iešmeliai</a:t>
            </a:r>
          </a:p>
          <a:p>
            <a:r>
              <a:rPr lang="lt-LT" dirty="0">
                <a:latin typeface="Times New Roman" panose="02020603050405020304" pitchFamily="18" charset="0"/>
                <a:cs typeface="Times New Roman" panose="02020603050405020304" pitchFamily="18" charset="0"/>
              </a:rPr>
              <a:t>Lipalas</a:t>
            </a:r>
          </a:p>
          <a:p>
            <a:r>
              <a:rPr lang="lt-LT" dirty="0">
                <a:latin typeface="Times New Roman" panose="02020603050405020304" pitchFamily="18" charset="0"/>
                <a:cs typeface="Times New Roman" panose="02020603050405020304" pitchFamily="18" charset="0"/>
              </a:rPr>
              <a:t>Karšti klijai</a:t>
            </a:r>
          </a:p>
          <a:p>
            <a:r>
              <a:rPr lang="lt-LT" dirty="0">
                <a:latin typeface="Times New Roman" panose="02020603050405020304" pitchFamily="18" charset="0"/>
                <a:cs typeface="Times New Roman" panose="02020603050405020304" pitchFamily="18" charset="0"/>
              </a:rPr>
              <a:t>Rankinis siaurapjūklis</a:t>
            </a:r>
          </a:p>
          <a:p>
            <a:r>
              <a:rPr lang="lt-LT" dirty="0">
                <a:latin typeface="Times New Roman" panose="02020603050405020304" pitchFamily="18" charset="0"/>
                <a:cs typeface="Times New Roman" panose="02020603050405020304" pitchFamily="18" charset="0"/>
              </a:rPr>
              <a:t>Elektrinis suktukas ir grąžtas</a:t>
            </a:r>
          </a:p>
          <a:p>
            <a:r>
              <a:rPr lang="lt-LT" dirty="0">
                <a:latin typeface="Times New Roman" panose="02020603050405020304" pitchFamily="18" charset="0"/>
                <a:cs typeface="Times New Roman" panose="02020603050405020304" pitchFamily="18" charset="0"/>
              </a:rPr>
              <a:t>Švitrinis popierius</a:t>
            </a:r>
          </a:p>
          <a:p>
            <a:r>
              <a:rPr lang="lt-LT" dirty="0">
                <a:latin typeface="Times New Roman" panose="02020603050405020304" pitchFamily="18" charset="0"/>
                <a:cs typeface="Times New Roman" panose="02020603050405020304" pitchFamily="18" charset="0"/>
              </a:rPr>
              <a:t>Paprastas pieštukas</a:t>
            </a:r>
          </a:p>
          <a:p>
            <a:r>
              <a:rPr lang="lt-LT" dirty="0">
                <a:latin typeface="Times New Roman" panose="02020603050405020304" pitchFamily="18" charset="0"/>
                <a:cs typeface="Times New Roman" panose="02020603050405020304" pitchFamily="18" charset="0"/>
              </a:rPr>
              <a:t>Popieriaus lapas eskizui</a:t>
            </a:r>
          </a:p>
          <a:p>
            <a:r>
              <a:rPr lang="lt-LT" dirty="0">
                <a:latin typeface="Times New Roman" panose="02020603050405020304" pitchFamily="18" charset="0"/>
                <a:cs typeface="Times New Roman" panose="02020603050405020304" pitchFamily="18" charset="0"/>
              </a:rPr>
              <a:t>Žirklės</a:t>
            </a:r>
          </a:p>
          <a:p>
            <a:r>
              <a:rPr lang="lt-LT" dirty="0">
                <a:latin typeface="Times New Roman" panose="02020603050405020304" pitchFamily="18" charset="0"/>
                <a:cs typeface="Times New Roman" panose="02020603050405020304" pitchFamily="18" charset="0"/>
              </a:rPr>
              <a:t>Teptukai</a:t>
            </a:r>
          </a:p>
          <a:p>
            <a:endParaRPr lang="lt-LT" dirty="0">
              <a:latin typeface="Times New Roman" panose="02020603050405020304" pitchFamily="18" charset="0"/>
              <a:cs typeface="Times New Roman" panose="02020603050405020304" pitchFamily="18" charset="0"/>
            </a:endParaRPr>
          </a:p>
          <a:p>
            <a:endParaRPr lang="lt-LT" dirty="0"/>
          </a:p>
          <a:p>
            <a:pPr marL="0" indent="0">
              <a:buNone/>
            </a:pPr>
            <a:endParaRPr lang="en-US" dirty="0"/>
          </a:p>
        </p:txBody>
      </p:sp>
    </p:spTree>
    <p:extLst>
      <p:ext uri="{BB962C8B-B14F-4D97-AF65-F5344CB8AC3E}">
        <p14:creationId xmlns:p14="http://schemas.microsoft.com/office/powerpoint/2010/main" val="59196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4CE576-2A85-A0DD-2756-011C667D2D1E}"/>
              </a:ext>
            </a:extLst>
          </p:cNvPr>
          <p:cNvSpPr>
            <a:spLocks noGrp="1"/>
          </p:cNvSpPr>
          <p:nvPr>
            <p:ph type="title"/>
          </p:nvPr>
        </p:nvSpPr>
        <p:spPr>
          <a:xfrm>
            <a:off x="942372" y="41034"/>
            <a:ext cx="10515600" cy="1325563"/>
          </a:xfrm>
        </p:spPr>
        <p:txBody>
          <a:bodyPr/>
          <a:lstStyle/>
          <a:p>
            <a:r>
              <a:rPr lang="lt-LT" dirty="0">
                <a:latin typeface="Times New Roman" panose="02020603050405020304" pitchFamily="18" charset="0"/>
                <a:cs typeface="Times New Roman" panose="02020603050405020304" pitchFamily="18" charset="0"/>
              </a:rPr>
              <a:t>Darbo eiga</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5BBF4522-02DF-606D-C33D-3C0F77D26F26}"/>
              </a:ext>
            </a:extLst>
          </p:cNvPr>
          <p:cNvSpPr>
            <a:spLocks noGrp="1"/>
          </p:cNvSpPr>
          <p:nvPr>
            <p:ph idx="1"/>
          </p:nvPr>
        </p:nvSpPr>
        <p:spPr>
          <a:xfrm>
            <a:off x="495782" y="1230312"/>
            <a:ext cx="10515600" cy="4351338"/>
          </a:xfrm>
        </p:spPr>
        <p:txBody>
          <a:bodyPr/>
          <a:lstStyle/>
          <a:p>
            <a:r>
              <a:rPr lang="lt-LT" dirty="0">
                <a:latin typeface="Times New Roman" panose="02020603050405020304" pitchFamily="18" charset="0"/>
                <a:cs typeface="Times New Roman" panose="02020603050405020304" pitchFamily="18" charset="0"/>
              </a:rPr>
              <a:t>Piešiame kaukės eskizą</a:t>
            </a:r>
            <a:endParaRPr lang="en-US" dirty="0">
              <a:latin typeface="Times New Roman" panose="02020603050405020304" pitchFamily="18" charset="0"/>
              <a:cs typeface="Times New Roman" panose="02020603050405020304" pitchFamily="18" charset="0"/>
            </a:endParaRPr>
          </a:p>
        </p:txBody>
      </p:sp>
      <p:pic>
        <p:nvPicPr>
          <p:cNvPr id="1026" name="Picture 2" descr="Vaizdų peržiūra">
            <a:extLst>
              <a:ext uri="{FF2B5EF4-FFF2-40B4-BE49-F238E27FC236}">
                <a16:creationId xmlns:a16="http://schemas.microsoft.com/office/drawing/2014/main" id="{4125E5A2-F0F5-FF69-AB7C-A91707304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4" t="13333" r="17520" b="9930"/>
          <a:stretch/>
        </p:blipFill>
        <p:spPr bwMode="auto">
          <a:xfrm>
            <a:off x="4562356" y="457983"/>
            <a:ext cx="3784922" cy="5262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izdų peržiūra">
            <a:extLst>
              <a:ext uri="{FF2B5EF4-FFF2-40B4-BE49-F238E27FC236}">
                <a16:creationId xmlns:a16="http://schemas.microsoft.com/office/drawing/2014/main" id="{6F08FB2E-2760-9DB8-399C-447A21E9E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69" t="7933" r="17745" b="26920"/>
          <a:stretch/>
        </p:blipFill>
        <p:spPr bwMode="auto">
          <a:xfrm>
            <a:off x="495782" y="1945191"/>
            <a:ext cx="3784922" cy="4467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izdų peržiūra">
            <a:extLst>
              <a:ext uri="{FF2B5EF4-FFF2-40B4-BE49-F238E27FC236}">
                <a16:creationId xmlns:a16="http://schemas.microsoft.com/office/drawing/2014/main" id="{D807B936-3601-9B3C-D61A-BCF25F9886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8" t="2532" r="12344" b="17940"/>
          <a:stretch/>
        </p:blipFill>
        <p:spPr bwMode="auto">
          <a:xfrm>
            <a:off x="8606608" y="1945191"/>
            <a:ext cx="3428926" cy="433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0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537F66-F2A4-349E-9C52-612E08B799C9}"/>
              </a:ext>
            </a:extLst>
          </p:cNvPr>
          <p:cNvSpPr>
            <a:spLocks noGrp="1"/>
          </p:cNvSpPr>
          <p:nvPr>
            <p:ph type="title"/>
          </p:nvPr>
        </p:nvSpPr>
        <p:spPr>
          <a:xfrm>
            <a:off x="736600" y="139348"/>
            <a:ext cx="10515600" cy="1325563"/>
          </a:xfrm>
        </p:spPr>
        <p:txBody>
          <a:bodyPr/>
          <a:lstStyle/>
          <a:p>
            <a:r>
              <a:rPr lang="lt-LT" dirty="0">
                <a:latin typeface="Times New Roman" panose="02020603050405020304" pitchFamily="18" charset="0"/>
                <a:cs typeface="Times New Roman" panose="02020603050405020304" pitchFamily="18" charset="0"/>
              </a:rPr>
              <a:t>Darbo eiga (2)</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8AAE0E81-9439-75E0-493D-48C87B208255}"/>
              </a:ext>
            </a:extLst>
          </p:cNvPr>
          <p:cNvSpPr>
            <a:spLocks noGrp="1"/>
          </p:cNvSpPr>
          <p:nvPr>
            <p:ph idx="1"/>
          </p:nvPr>
        </p:nvSpPr>
        <p:spPr>
          <a:xfrm>
            <a:off x="522111" y="1253331"/>
            <a:ext cx="10515600" cy="4351338"/>
          </a:xfrm>
        </p:spPr>
        <p:txBody>
          <a:bodyPr/>
          <a:lstStyle/>
          <a:p>
            <a:r>
              <a:rPr lang="lt-LT" dirty="0"/>
              <a:t>Iš popieriaus iškerpame kaukės šablonus, kuriuos perkeliame ant faneros lakšto</a:t>
            </a:r>
            <a:endParaRPr lang="en-US" dirty="0"/>
          </a:p>
        </p:txBody>
      </p:sp>
      <p:pic>
        <p:nvPicPr>
          <p:cNvPr id="2050" name="Picture 2" descr="Vaizdų peržiūra">
            <a:extLst>
              <a:ext uri="{FF2B5EF4-FFF2-40B4-BE49-F238E27FC236}">
                <a16:creationId xmlns:a16="http://schemas.microsoft.com/office/drawing/2014/main" id="{CF0D26F5-1E7D-22DA-4E6F-4A6425E6DC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8" t="11645" r="10544" b="12236"/>
          <a:stretch/>
        </p:blipFill>
        <p:spPr bwMode="auto">
          <a:xfrm>
            <a:off x="887071" y="2355449"/>
            <a:ext cx="3378343" cy="41743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izdų peržiūra">
            <a:extLst>
              <a:ext uri="{FF2B5EF4-FFF2-40B4-BE49-F238E27FC236}">
                <a16:creationId xmlns:a16="http://schemas.microsoft.com/office/drawing/2014/main" id="{96F1EF16-C027-1A2E-F278-EE0265A75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055" b="18275"/>
          <a:stretch/>
        </p:blipFill>
        <p:spPr bwMode="auto">
          <a:xfrm>
            <a:off x="5894211" y="2476983"/>
            <a:ext cx="5143500" cy="347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5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CB123F2-D49F-40C2-4729-576714F4290D}"/>
              </a:ext>
            </a:extLst>
          </p:cNvPr>
          <p:cNvSpPr>
            <a:spLocks noGrp="1"/>
          </p:cNvSpPr>
          <p:nvPr>
            <p:ph type="title"/>
          </p:nvPr>
        </p:nvSpPr>
        <p:spPr>
          <a:xfrm>
            <a:off x="1058119" y="92860"/>
            <a:ext cx="10515600" cy="1325563"/>
          </a:xfrm>
        </p:spPr>
        <p:txBody>
          <a:bodyPr/>
          <a:lstStyle/>
          <a:p>
            <a:r>
              <a:rPr lang="lt-LT" dirty="0">
                <a:latin typeface="Times New Roman" panose="02020603050405020304" pitchFamily="18" charset="0"/>
                <a:cs typeface="Times New Roman" panose="02020603050405020304" pitchFamily="18" charset="0"/>
              </a:rPr>
              <a:t>Darbo eiga (3)</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AD24A07-BCC0-FCBC-CBD5-D0110B8B2A02}"/>
              </a:ext>
            </a:extLst>
          </p:cNvPr>
          <p:cNvSpPr>
            <a:spLocks noGrp="1"/>
          </p:cNvSpPr>
          <p:nvPr>
            <p:ph idx="1"/>
          </p:nvPr>
        </p:nvSpPr>
        <p:spPr>
          <a:xfrm>
            <a:off x="838200" y="1622024"/>
            <a:ext cx="10515600" cy="4351338"/>
          </a:xfrm>
        </p:spPr>
        <p:txBody>
          <a:bodyPr/>
          <a:lstStyle/>
          <a:p>
            <a:r>
              <a:rPr lang="lt-LT" dirty="0">
                <a:latin typeface="Times New Roman" panose="02020603050405020304" pitchFamily="18" charset="0"/>
                <a:cs typeface="Times New Roman" panose="02020603050405020304" pitchFamily="18" charset="0"/>
              </a:rPr>
              <a:t>Naudodami rankinį siaurapjūklį išpjauname dvi pagrindines kaukes detales</a:t>
            </a:r>
            <a:endParaRPr lang="en-US" dirty="0">
              <a:latin typeface="Times New Roman" panose="02020603050405020304" pitchFamily="18" charset="0"/>
              <a:cs typeface="Times New Roman" panose="02020603050405020304" pitchFamily="18" charset="0"/>
            </a:endParaRPr>
          </a:p>
        </p:txBody>
      </p:sp>
      <p:pic>
        <p:nvPicPr>
          <p:cNvPr id="3074" name="Picture 2" descr="Vaizdų peržiūra">
            <a:extLst>
              <a:ext uri="{FF2B5EF4-FFF2-40B4-BE49-F238E27FC236}">
                <a16:creationId xmlns:a16="http://schemas.microsoft.com/office/drawing/2014/main" id="{302DD220-7E3C-0F98-3D35-ABFE56EB34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2" b="25401"/>
          <a:stretch/>
        </p:blipFill>
        <p:spPr bwMode="auto">
          <a:xfrm>
            <a:off x="3385354" y="2647469"/>
            <a:ext cx="5143500" cy="342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8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0A9FDE2-8D29-067C-5192-9CEFFF3284C9}"/>
              </a:ext>
            </a:extLst>
          </p:cNvPr>
          <p:cNvSpPr>
            <a:spLocks noGrp="1"/>
          </p:cNvSpPr>
          <p:nvPr>
            <p:ph type="title"/>
          </p:nvPr>
        </p:nvSpPr>
        <p:spPr>
          <a:xfrm>
            <a:off x="885345" y="174664"/>
            <a:ext cx="10515600" cy="1325563"/>
          </a:xfrm>
        </p:spPr>
        <p:txBody>
          <a:bodyPr/>
          <a:lstStyle/>
          <a:p>
            <a:r>
              <a:rPr lang="lt-LT" dirty="0">
                <a:latin typeface="Times New Roman" panose="02020603050405020304" pitchFamily="18" charset="0"/>
                <a:cs typeface="Times New Roman" panose="02020603050405020304" pitchFamily="18" charset="0"/>
              </a:rPr>
              <a:t>Darbo eiga (4)</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F3C656C6-9458-43C5-B7DD-23D418291BED}"/>
              </a:ext>
            </a:extLst>
          </p:cNvPr>
          <p:cNvSpPr>
            <a:spLocks noGrp="1"/>
          </p:cNvSpPr>
          <p:nvPr>
            <p:ph idx="1"/>
          </p:nvPr>
        </p:nvSpPr>
        <p:spPr>
          <a:xfrm>
            <a:off x="791055" y="1455235"/>
            <a:ext cx="10515600" cy="4351338"/>
          </a:xfrm>
        </p:spPr>
        <p:txBody>
          <a:bodyPr/>
          <a:lstStyle/>
          <a:p>
            <a:r>
              <a:rPr lang="lt-LT" dirty="0">
                <a:latin typeface="Times New Roman" panose="02020603050405020304" pitchFamily="18" charset="0"/>
                <a:cs typeface="Times New Roman" panose="02020603050405020304" pitchFamily="18" charset="0"/>
              </a:rPr>
              <a:t>Išpjauname kaukės akis ir burną bei kitas norimas detales, jas nudažome pasirinktos spalvos dažais</a:t>
            </a:r>
            <a:endParaRPr lang="en-US" dirty="0">
              <a:latin typeface="Times New Roman" panose="02020603050405020304" pitchFamily="18" charset="0"/>
              <a:cs typeface="Times New Roman" panose="02020603050405020304" pitchFamily="18" charset="0"/>
            </a:endParaRPr>
          </a:p>
        </p:txBody>
      </p:sp>
      <p:pic>
        <p:nvPicPr>
          <p:cNvPr id="5" name="Paveikslėlis 4" descr="Paveikslėlis, kuriame yra paletė&#10;&#10;Automatiškai sugeneruotas aprašymas">
            <a:extLst>
              <a:ext uri="{FF2B5EF4-FFF2-40B4-BE49-F238E27FC236}">
                <a16:creationId xmlns:a16="http://schemas.microsoft.com/office/drawing/2014/main" id="{74F9C2DE-A98D-77F6-B126-89F512C945B1}"/>
              </a:ext>
            </a:extLst>
          </p:cNvPr>
          <p:cNvPicPr>
            <a:picLocks noChangeAspect="1"/>
          </p:cNvPicPr>
          <p:nvPr/>
        </p:nvPicPr>
        <p:blipFill rotWithShape="1">
          <a:blip r:embed="rId2">
            <a:extLst>
              <a:ext uri="{28A0092B-C50C-407E-A947-70E740481C1C}">
                <a14:useLocalDpi xmlns:a14="http://schemas.microsoft.com/office/drawing/2010/main" val="0"/>
              </a:ext>
            </a:extLst>
          </a:blip>
          <a:srcRect r="5482"/>
          <a:stretch/>
        </p:blipFill>
        <p:spPr>
          <a:xfrm>
            <a:off x="3803526" y="2506923"/>
            <a:ext cx="4490658" cy="3563315"/>
          </a:xfrm>
          <a:prstGeom prst="rect">
            <a:avLst/>
          </a:prstGeom>
        </p:spPr>
      </p:pic>
    </p:spTree>
    <p:extLst>
      <p:ext uri="{BB962C8B-B14F-4D97-AF65-F5344CB8AC3E}">
        <p14:creationId xmlns:p14="http://schemas.microsoft.com/office/powerpoint/2010/main" val="12371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1896C1-1E79-4399-BB2F-D6494D09B2E9}"/>
              </a:ext>
            </a:extLst>
          </p:cNvPr>
          <p:cNvSpPr>
            <a:spLocks noGrp="1"/>
          </p:cNvSpPr>
          <p:nvPr>
            <p:ph type="title"/>
          </p:nvPr>
        </p:nvSpPr>
        <p:spPr>
          <a:xfrm>
            <a:off x="838200" y="175970"/>
            <a:ext cx="10515600" cy="1325563"/>
          </a:xfrm>
        </p:spPr>
        <p:txBody>
          <a:bodyPr/>
          <a:lstStyle/>
          <a:p>
            <a:r>
              <a:rPr lang="lt-LT" dirty="0">
                <a:latin typeface="Times New Roman" panose="02020603050405020304" pitchFamily="18" charset="0"/>
                <a:cs typeface="Times New Roman" panose="02020603050405020304" pitchFamily="18" charset="0"/>
              </a:rPr>
              <a:t>Darbo eiga (5)</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B9E25CF8-7D36-2B2D-E353-5EC3EB7AA7D8}"/>
              </a:ext>
            </a:extLst>
          </p:cNvPr>
          <p:cNvSpPr>
            <a:spLocks noGrp="1"/>
          </p:cNvSpPr>
          <p:nvPr>
            <p:ph idx="1"/>
          </p:nvPr>
        </p:nvSpPr>
        <p:spPr>
          <a:xfrm>
            <a:off x="317340" y="1501533"/>
            <a:ext cx="10515600" cy="4351338"/>
          </a:xfrm>
        </p:spPr>
        <p:txBody>
          <a:bodyPr/>
          <a:lstStyle/>
          <a:p>
            <a:r>
              <a:rPr lang="lt-LT" dirty="0">
                <a:latin typeface="Times New Roman" panose="02020603050405020304" pitchFamily="18" charset="0"/>
                <a:cs typeface="Times New Roman" panose="02020603050405020304" pitchFamily="18" charset="0"/>
              </a:rPr>
              <a:t>Nudažome kaukės detales norima spalva</a:t>
            </a:r>
            <a:endParaRPr lang="en-US" dirty="0">
              <a:latin typeface="Times New Roman" panose="02020603050405020304" pitchFamily="18" charset="0"/>
              <a:cs typeface="Times New Roman" panose="02020603050405020304" pitchFamily="18" charset="0"/>
            </a:endParaRPr>
          </a:p>
        </p:txBody>
      </p:sp>
      <p:pic>
        <p:nvPicPr>
          <p:cNvPr id="5" name="Paveikslėlis 4" descr="Paveikslėlis, kuriame yra Vaikų piešiniai, menas&#10;&#10;Automatiškai sugeneruotas aprašymas">
            <a:extLst>
              <a:ext uri="{FF2B5EF4-FFF2-40B4-BE49-F238E27FC236}">
                <a16:creationId xmlns:a16="http://schemas.microsoft.com/office/drawing/2014/main" id="{F32DD4A9-228A-8634-0807-0B01BAC6C894}"/>
              </a:ext>
            </a:extLst>
          </p:cNvPr>
          <p:cNvPicPr>
            <a:picLocks noChangeAspect="1"/>
          </p:cNvPicPr>
          <p:nvPr/>
        </p:nvPicPr>
        <p:blipFill rotWithShape="1">
          <a:blip r:embed="rId2">
            <a:extLst>
              <a:ext uri="{28A0092B-C50C-407E-A947-70E740481C1C}">
                <a14:useLocalDpi xmlns:a14="http://schemas.microsoft.com/office/drawing/2010/main" val="0"/>
              </a:ext>
            </a:extLst>
          </a:blip>
          <a:srcRect l="16203"/>
          <a:stretch/>
        </p:blipFill>
        <p:spPr>
          <a:xfrm rot="5400000">
            <a:off x="691177" y="2308682"/>
            <a:ext cx="4351338" cy="3894513"/>
          </a:xfrm>
          <a:prstGeom prst="rect">
            <a:avLst/>
          </a:prstGeom>
        </p:spPr>
      </p:pic>
      <p:pic>
        <p:nvPicPr>
          <p:cNvPr id="7" name="Paveikslėlis 6">
            <a:extLst>
              <a:ext uri="{FF2B5EF4-FFF2-40B4-BE49-F238E27FC236}">
                <a16:creationId xmlns:a16="http://schemas.microsoft.com/office/drawing/2014/main" id="{6A74BAFC-0859-1DAE-D2ED-039EBA2D54D9}"/>
              </a:ext>
            </a:extLst>
          </p:cNvPr>
          <p:cNvPicPr>
            <a:picLocks noChangeAspect="1"/>
          </p:cNvPicPr>
          <p:nvPr/>
        </p:nvPicPr>
        <p:blipFill rotWithShape="1">
          <a:blip r:embed="rId3">
            <a:extLst>
              <a:ext uri="{28A0092B-C50C-407E-A947-70E740481C1C}">
                <a14:useLocalDpi xmlns:a14="http://schemas.microsoft.com/office/drawing/2010/main" val="0"/>
              </a:ext>
            </a:extLst>
          </a:blip>
          <a:srcRect l="21895" r="18481"/>
          <a:stretch/>
        </p:blipFill>
        <p:spPr>
          <a:xfrm rot="5400000">
            <a:off x="6818920" y="1684188"/>
            <a:ext cx="4089039" cy="5143500"/>
          </a:xfrm>
          <a:prstGeom prst="rect">
            <a:avLst/>
          </a:prstGeom>
        </p:spPr>
      </p:pic>
    </p:spTree>
    <p:extLst>
      <p:ext uri="{BB962C8B-B14F-4D97-AF65-F5344CB8AC3E}">
        <p14:creationId xmlns:p14="http://schemas.microsoft.com/office/powerpoint/2010/main" val="1428202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C86A1A0-7FD6-228D-BF0C-95C7D6466B24}"/>
              </a:ext>
            </a:extLst>
          </p:cNvPr>
          <p:cNvSpPr>
            <a:spLocks noGrp="1"/>
          </p:cNvSpPr>
          <p:nvPr>
            <p:ph type="title"/>
          </p:nvPr>
        </p:nvSpPr>
        <p:spPr/>
        <p:txBody>
          <a:bodyPr/>
          <a:lstStyle/>
          <a:p>
            <a:r>
              <a:rPr lang="lt-LT" dirty="0">
                <a:latin typeface="Times New Roman" panose="02020603050405020304" pitchFamily="18" charset="0"/>
                <a:cs typeface="Times New Roman" panose="02020603050405020304" pitchFamily="18" charset="0"/>
              </a:rPr>
              <a:t>Darbo eiga (6)</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133CC2C8-C6F2-4671-A0E2-1A8FF980E0DF}"/>
              </a:ext>
            </a:extLst>
          </p:cNvPr>
          <p:cNvSpPr>
            <a:spLocks noGrp="1"/>
          </p:cNvSpPr>
          <p:nvPr>
            <p:ph idx="1"/>
          </p:nvPr>
        </p:nvSpPr>
        <p:spPr>
          <a:xfrm>
            <a:off x="838199" y="1825625"/>
            <a:ext cx="4937567" cy="4351338"/>
          </a:xfrm>
        </p:spPr>
        <p:txBody>
          <a:bodyPr/>
          <a:lstStyle/>
          <a:p>
            <a:r>
              <a:rPr lang="lt-LT" dirty="0">
                <a:latin typeface="Times New Roman" panose="02020603050405020304" pitchFamily="18" charset="0"/>
                <a:cs typeface="Times New Roman" panose="02020603050405020304" pitchFamily="18" charset="0"/>
              </a:rPr>
              <a:t>Dekoruojame kaukės pagrindą mediniais iešmeliais</a:t>
            </a:r>
            <a:endParaRPr lang="en-US" dirty="0">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1E67A066-EFB5-55BC-18AF-56ED1919B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5310" y="1255533"/>
            <a:ext cx="5451676" cy="4088757"/>
          </a:xfrm>
          <a:prstGeom prst="rect">
            <a:avLst/>
          </a:prstGeom>
        </p:spPr>
      </p:pic>
    </p:spTree>
    <p:extLst>
      <p:ext uri="{BB962C8B-B14F-4D97-AF65-F5344CB8AC3E}">
        <p14:creationId xmlns:p14="http://schemas.microsoft.com/office/powerpoint/2010/main" val="100886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272BDDEA-B26D-BC38-C91E-EE3BF78D4F4D}"/>
              </a:ext>
            </a:extLst>
          </p:cNvPr>
          <p:cNvSpPr>
            <a:spLocks noGrp="1"/>
          </p:cNvSpPr>
          <p:nvPr>
            <p:ph type="title"/>
          </p:nvPr>
        </p:nvSpPr>
        <p:spPr>
          <a:xfrm>
            <a:off x="640080" y="325369"/>
            <a:ext cx="5196276" cy="1956841"/>
          </a:xfrm>
        </p:spPr>
        <p:txBody>
          <a:bodyPr anchor="b">
            <a:normAutofit/>
          </a:bodyPr>
          <a:lstStyle/>
          <a:p>
            <a:r>
              <a:rPr lang="lt-LT" sz="5400" dirty="0">
                <a:latin typeface="Times New Roman" panose="02020603050405020304" pitchFamily="18" charset="0"/>
                <a:cs typeface="Times New Roman" panose="02020603050405020304" pitchFamily="18" charset="0"/>
              </a:rPr>
              <a:t>Kaukės Afrikoje</a:t>
            </a:r>
            <a:endParaRPr lang="en-US" sz="5400" dirty="0">
              <a:latin typeface="Times New Roman" panose="02020603050405020304" pitchFamily="18" charset="0"/>
              <a:cs typeface="Times New Roman" panose="02020603050405020304" pitchFamily="18" charset="0"/>
            </a:endParaRP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16CFA1C9-E16C-0C58-6E27-33703C4C26D4}"/>
              </a:ext>
            </a:extLst>
          </p:cNvPr>
          <p:cNvSpPr>
            <a:spLocks noGrp="1"/>
          </p:cNvSpPr>
          <p:nvPr>
            <p:ph idx="1"/>
          </p:nvPr>
        </p:nvSpPr>
        <p:spPr>
          <a:xfrm>
            <a:off x="640080" y="2872899"/>
            <a:ext cx="4243589" cy="3320668"/>
          </a:xfrm>
        </p:spPr>
        <p:txBody>
          <a:bodyPr>
            <a:normAutofit/>
          </a:bodyPr>
          <a:lstStyle/>
          <a:p>
            <a:pPr fontAlgn="base"/>
            <a:r>
              <a:rPr lang="lt-LT" sz="2200" b="0" i="0" dirty="0">
                <a:effectLst/>
                <a:latin typeface="Times New Roman" panose="02020603050405020304" pitchFamily="18" charset="0"/>
                <a:cs typeface="Times New Roman" panose="02020603050405020304" pitchFamily="18" charset="0"/>
              </a:rPr>
              <a:t>Afrikos kultūroje kaukės dėvimos įvairiose ceremonijose, ritualuose, jos turi labai gilią reikšmę.</a:t>
            </a:r>
          </a:p>
          <a:p>
            <a:pPr fontAlgn="base"/>
            <a:r>
              <a:rPr lang="lt-LT" sz="2200" b="0" i="0" dirty="0">
                <a:effectLst/>
                <a:latin typeface="Times New Roman" panose="02020603050405020304" pitchFamily="18" charset="0"/>
                <a:cs typeface="Times New Roman" panose="02020603050405020304" pitchFamily="18" charset="0"/>
              </a:rPr>
              <a:t>Kaukės simbolizuoja ne tik senąsias tradicijas, vietos žmonių religiją, bet gyvųjų bei mirusiųjų pasaulį.</a:t>
            </a:r>
          </a:p>
          <a:p>
            <a:endParaRPr lang="en-US" sz="2200" dirty="0"/>
          </a:p>
        </p:txBody>
      </p:sp>
      <p:pic>
        <p:nvPicPr>
          <p:cNvPr id="5122" name="Picture 2">
            <a:extLst>
              <a:ext uri="{FF2B5EF4-FFF2-40B4-BE49-F238E27FC236}">
                <a16:creationId xmlns:a16="http://schemas.microsoft.com/office/drawing/2014/main" id="{E28B2D36-CFAD-0036-CD49-DD0B7F42B1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 b="113"/>
          <a:stretch/>
        </p:blipFill>
        <p:spPr bwMode="auto">
          <a:xfrm>
            <a:off x="5415785" y="335048"/>
            <a:ext cx="6310538" cy="629147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5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62B1ABE-13EF-A526-4BC7-E62EA4E72596}"/>
              </a:ext>
            </a:extLst>
          </p:cNvPr>
          <p:cNvSpPr>
            <a:spLocks noGrp="1"/>
          </p:cNvSpPr>
          <p:nvPr>
            <p:ph type="title"/>
          </p:nvPr>
        </p:nvSpPr>
        <p:spPr/>
        <p:txBody>
          <a:bodyPr/>
          <a:lstStyle/>
          <a:p>
            <a:r>
              <a:rPr lang="lt-LT" dirty="0">
                <a:latin typeface="Times New Roman" panose="02020603050405020304" pitchFamily="18" charset="0"/>
                <a:cs typeface="Times New Roman" panose="02020603050405020304" pitchFamily="18" charset="0"/>
              </a:rPr>
              <a:t>Darbo eiga (7)</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0319A5B0-7333-F826-6250-3ADC79E7E10C}"/>
              </a:ext>
            </a:extLst>
          </p:cNvPr>
          <p:cNvSpPr>
            <a:spLocks noGrp="1"/>
          </p:cNvSpPr>
          <p:nvPr>
            <p:ph idx="1"/>
          </p:nvPr>
        </p:nvSpPr>
        <p:spPr>
          <a:xfrm>
            <a:off x="838200" y="1825625"/>
            <a:ext cx="5099613" cy="4351338"/>
          </a:xfrm>
        </p:spPr>
        <p:txBody>
          <a:bodyPr/>
          <a:lstStyle/>
          <a:p>
            <a:r>
              <a:rPr lang="lt-LT" dirty="0">
                <a:latin typeface="Times New Roman" panose="02020603050405020304" pitchFamily="18" charset="0"/>
                <a:cs typeface="Times New Roman" panose="02020603050405020304" pitchFamily="18" charset="0"/>
              </a:rPr>
              <a:t>Suklijuojame karštais klijais abi kaukės detales, priklijuojame akis ir burną. Apkarpome arba gražiai su siaurapjūkliu nupjauname per ilgus medinius iešmelius</a:t>
            </a:r>
            <a:r>
              <a:rPr lang="lt-LT" dirty="0"/>
              <a:t>.</a:t>
            </a:r>
            <a:endParaRPr lang="en-US" dirty="0"/>
          </a:p>
        </p:txBody>
      </p:sp>
      <p:pic>
        <p:nvPicPr>
          <p:cNvPr id="5" name="Paveikslėlis 4">
            <a:extLst>
              <a:ext uri="{FF2B5EF4-FFF2-40B4-BE49-F238E27FC236}">
                <a16:creationId xmlns:a16="http://schemas.microsoft.com/office/drawing/2014/main" id="{1D54A6B5-C565-7052-A98E-F5E11CAD3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77241" y="1061776"/>
            <a:ext cx="5573210" cy="4179908"/>
          </a:xfrm>
          <a:prstGeom prst="rect">
            <a:avLst/>
          </a:prstGeom>
        </p:spPr>
      </p:pic>
    </p:spTree>
    <p:extLst>
      <p:ext uri="{BB962C8B-B14F-4D97-AF65-F5344CB8AC3E}">
        <p14:creationId xmlns:p14="http://schemas.microsoft.com/office/powerpoint/2010/main" val="2953515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AAC562-D3FA-7659-1517-96EE48638EC4}"/>
              </a:ext>
            </a:extLst>
          </p:cNvPr>
          <p:cNvSpPr>
            <a:spLocks noGrp="1"/>
          </p:cNvSpPr>
          <p:nvPr>
            <p:ph type="title"/>
          </p:nvPr>
        </p:nvSpPr>
        <p:spPr/>
        <p:txBody>
          <a:bodyPr/>
          <a:lstStyle/>
          <a:p>
            <a:r>
              <a:rPr lang="lt-LT" dirty="0">
                <a:latin typeface="Times New Roman" panose="02020603050405020304" pitchFamily="18" charset="0"/>
                <a:cs typeface="Times New Roman" panose="02020603050405020304" pitchFamily="18" charset="0"/>
              </a:rPr>
              <a:t>Mokinių darbų eksponavimas</a:t>
            </a:r>
            <a:endParaRPr lang="en-US" dirty="0">
              <a:latin typeface="Times New Roman" panose="02020603050405020304" pitchFamily="18" charset="0"/>
              <a:cs typeface="Times New Roman" panose="02020603050405020304" pitchFamily="18" charset="0"/>
            </a:endParaRPr>
          </a:p>
        </p:txBody>
      </p:sp>
      <p:pic>
        <p:nvPicPr>
          <p:cNvPr id="4098" name="Picture 2" descr="Vaizdų peržiūra">
            <a:extLst>
              <a:ext uri="{FF2B5EF4-FFF2-40B4-BE49-F238E27FC236}">
                <a16:creationId xmlns:a16="http://schemas.microsoft.com/office/drawing/2014/main" id="{BA381FE5-8080-315A-9E09-4C7321097D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5140" y="1918202"/>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aizdų peržiūra">
            <a:extLst>
              <a:ext uri="{FF2B5EF4-FFF2-40B4-BE49-F238E27FC236}">
                <a16:creationId xmlns:a16="http://schemas.microsoft.com/office/drawing/2014/main" id="{E445DB72-7684-CA35-213B-535B5F6D1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97" r="10993"/>
          <a:stretch/>
        </p:blipFill>
        <p:spPr bwMode="auto">
          <a:xfrm>
            <a:off x="7918111" y="450890"/>
            <a:ext cx="3100023" cy="604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2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653517C-114A-4C92-5CC3-A26DD4B87E35}"/>
              </a:ext>
            </a:extLst>
          </p:cNvPr>
          <p:cNvSpPr>
            <a:spLocks noGrp="1"/>
          </p:cNvSpPr>
          <p:nvPr>
            <p:ph type="title"/>
          </p:nvPr>
        </p:nvSpPr>
        <p:spPr/>
        <p:txBody>
          <a:bodyPr/>
          <a:lstStyle/>
          <a:p>
            <a:r>
              <a:rPr lang="lt-LT" dirty="0">
                <a:latin typeface="Times New Roman" panose="02020603050405020304" pitchFamily="18" charset="0"/>
                <a:cs typeface="Times New Roman" panose="02020603050405020304" pitchFamily="18" charset="0"/>
              </a:rPr>
              <a:t>Informacijos šaltiniai</a:t>
            </a:r>
            <a:endParaRPr lang="en-US"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70F1ACA1-4169-4457-8EFE-B4C234FB6DB5}"/>
              </a:ext>
            </a:extLst>
          </p:cNvPr>
          <p:cNvSpPr>
            <a:spLocks noGrp="1"/>
          </p:cNvSpPr>
          <p:nvPr>
            <p:ph idx="1"/>
          </p:nvPr>
        </p:nvSpPr>
        <p:spPr>
          <a:xfrm>
            <a:off x="725311" y="1690688"/>
            <a:ext cx="10515600" cy="4351338"/>
          </a:xfrm>
        </p:spPr>
        <p:txBody>
          <a:bodyPr/>
          <a:lstStyle/>
          <a:p>
            <a:r>
              <a:rPr lang="en-US" dirty="0">
                <a:hlinkClick r:id="rId2"/>
              </a:rPr>
              <a:t>https://m.klaipeda.diena.lt/naujienos/klaipeda/menas-ir-pramogos/parodoje-studentu-sukurtos-afrikietiskos-kaukes-1124084</a:t>
            </a:r>
            <a:endParaRPr lang="lt-LT" dirty="0"/>
          </a:p>
          <a:p>
            <a:r>
              <a:rPr lang="en-US" dirty="0">
                <a:hlinkClick r:id="rId3"/>
              </a:rPr>
              <a:t>https://janebartosh.ru/lt/afrikanskie-maski-v-interere-chto-oznachayut-afrikanskie-maski/</a:t>
            </a:r>
            <a:endParaRPr lang="lt-LT" dirty="0"/>
          </a:p>
          <a:p>
            <a:endParaRPr lang="lt-LT" dirty="0"/>
          </a:p>
          <a:p>
            <a:r>
              <a:rPr lang="lt-LT" dirty="0"/>
              <a:t>Filmukas kaukių gamyba</a:t>
            </a:r>
          </a:p>
          <a:p>
            <a:r>
              <a:rPr lang="en-US" dirty="0"/>
              <a:t>https://www.youtube.com/watch?v=3mpz6uGvVBo</a:t>
            </a:r>
          </a:p>
          <a:p>
            <a:endParaRPr lang="lt-LT" dirty="0"/>
          </a:p>
          <a:p>
            <a:endParaRPr lang="en-US" dirty="0"/>
          </a:p>
        </p:txBody>
      </p:sp>
    </p:spTree>
    <p:extLst>
      <p:ext uri="{BB962C8B-B14F-4D97-AF65-F5344CB8AC3E}">
        <p14:creationId xmlns:p14="http://schemas.microsoft.com/office/powerpoint/2010/main" val="179867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8958A343-8549-F658-EB75-ED098DAC0551}"/>
              </a:ext>
            </a:extLst>
          </p:cNvPr>
          <p:cNvSpPr>
            <a:spLocks noGrp="1"/>
          </p:cNvSpPr>
          <p:nvPr>
            <p:ph type="title"/>
          </p:nvPr>
        </p:nvSpPr>
        <p:spPr>
          <a:xfrm>
            <a:off x="640080" y="-196171"/>
            <a:ext cx="5288431" cy="1956841"/>
          </a:xfrm>
        </p:spPr>
        <p:txBody>
          <a:bodyPr anchor="b">
            <a:normAutofit/>
          </a:bodyPr>
          <a:lstStyle/>
          <a:p>
            <a:r>
              <a:rPr lang="lt-LT" sz="5400" dirty="0">
                <a:latin typeface="Times New Roman" panose="02020603050405020304" pitchFamily="18" charset="0"/>
                <a:cs typeface="Times New Roman" panose="02020603050405020304" pitchFamily="18" charset="0"/>
              </a:rPr>
              <a:t>Kaukės Afrikoje</a:t>
            </a:r>
            <a:endParaRPr lang="en-US" sz="5400" dirty="0">
              <a:latin typeface="Times New Roman" panose="02020603050405020304" pitchFamily="18" charset="0"/>
              <a:cs typeface="Times New Roman" panose="02020603050405020304" pitchFamily="18" charset="0"/>
            </a:endParaRPr>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3BE2E2BD-A8EA-3BE3-92E0-6DC6C4BB226E}"/>
              </a:ext>
            </a:extLst>
          </p:cNvPr>
          <p:cNvSpPr>
            <a:spLocks noGrp="1"/>
          </p:cNvSpPr>
          <p:nvPr>
            <p:ph idx="1"/>
          </p:nvPr>
        </p:nvSpPr>
        <p:spPr>
          <a:xfrm>
            <a:off x="391725" y="3060020"/>
            <a:ext cx="5455920" cy="3320668"/>
          </a:xfrm>
        </p:spPr>
        <p:txBody>
          <a:bodyPr>
            <a:noAutofit/>
          </a:bodyPr>
          <a:lstStyle/>
          <a:p>
            <a:pPr algn="just"/>
            <a:r>
              <a:rPr lang="lt-LT" sz="2200" b="0" i="0" dirty="0">
                <a:effectLst/>
                <a:latin typeface="Times New Roman" panose="02020603050405020304" pitchFamily="18" charset="0"/>
                <a:cs typeface="Times New Roman" panose="02020603050405020304" pitchFamily="18" charset="0"/>
              </a:rPr>
              <a:t>Kiekviena Afrikos kultūra turi savo unikalią kaukę. Bendrieji kaukės kontūrai, pagrindinių bruožų santykis, akių, antakių, nosies ir šnervių forma, burnos, ausų forma, dantų buvimas ar nebuvimas, plaukai, randėjimas (veido randų ir įpjovų vieta ir forma), dažymas dažniausiai leidžia tiksliai nustatyti jos priklausymą vienam ar kitam regionui.</a:t>
            </a:r>
            <a:endParaRPr lang="en-US" sz="2200" dirty="0">
              <a:latin typeface="Times New Roman" panose="02020603050405020304" pitchFamily="18" charset="0"/>
              <a:cs typeface="Times New Roman" panose="02020603050405020304" pitchFamily="18" charset="0"/>
            </a:endParaRPr>
          </a:p>
        </p:txBody>
      </p:sp>
      <p:pic>
        <p:nvPicPr>
          <p:cNvPr id="7170" name="Picture 2" descr="African Masks Clipart Hd PNG, African Mask Vector Or Color Illustration,  Mask, Africa, Tribal PNG Image For Free Download">
            <a:extLst>
              <a:ext uri="{FF2B5EF4-FFF2-40B4-BE49-F238E27FC236}">
                <a16:creationId xmlns:a16="http://schemas.microsoft.com/office/drawing/2014/main" id="{0616B7FF-F605-76AC-0B14-2C2955FA4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5928511" y="756036"/>
            <a:ext cx="5174262" cy="515862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377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28C165FB-B9D0-9AB4-7E32-22E7F43CCEB0}"/>
              </a:ext>
            </a:extLst>
          </p:cNvPr>
          <p:cNvSpPr>
            <a:spLocks noGrp="1"/>
          </p:cNvSpPr>
          <p:nvPr>
            <p:ph type="title"/>
          </p:nvPr>
        </p:nvSpPr>
        <p:spPr>
          <a:xfrm>
            <a:off x="557144" y="-313988"/>
            <a:ext cx="5105964" cy="1956841"/>
          </a:xfrm>
        </p:spPr>
        <p:txBody>
          <a:bodyPr anchor="b">
            <a:normAutofit/>
          </a:bodyPr>
          <a:lstStyle/>
          <a:p>
            <a:r>
              <a:rPr lang="lt-LT" sz="5400" dirty="0">
                <a:latin typeface="Times New Roman" panose="02020603050405020304" pitchFamily="18" charset="0"/>
                <a:cs typeface="Times New Roman" panose="02020603050405020304" pitchFamily="18" charset="0"/>
              </a:rPr>
              <a:t>Kaukės Afrikoje</a:t>
            </a:r>
            <a:endParaRPr lang="en-US" sz="5400" dirty="0">
              <a:latin typeface="Times New Roman" panose="02020603050405020304" pitchFamily="18" charset="0"/>
              <a:cs typeface="Times New Roman" panose="02020603050405020304" pitchFamily="18" charset="0"/>
            </a:endParaRPr>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B5155C8C-0494-06CC-A253-6A5A47DA2B85}"/>
              </a:ext>
            </a:extLst>
          </p:cNvPr>
          <p:cNvSpPr>
            <a:spLocks noGrp="1"/>
          </p:cNvSpPr>
          <p:nvPr>
            <p:ph idx="1"/>
          </p:nvPr>
        </p:nvSpPr>
        <p:spPr>
          <a:xfrm>
            <a:off x="402823" y="3071307"/>
            <a:ext cx="5414606" cy="3320668"/>
          </a:xfrm>
        </p:spPr>
        <p:txBody>
          <a:bodyPr>
            <a:noAutofit/>
          </a:bodyPr>
          <a:lstStyle/>
          <a:p>
            <a:pPr algn="just"/>
            <a:r>
              <a:rPr lang="lt-LT" sz="2200" b="0" i="0" dirty="0">
                <a:effectLst/>
                <a:latin typeface="Times New Roman" panose="02020603050405020304" pitchFamily="18" charset="0"/>
                <a:cs typeface="Times New Roman" panose="02020603050405020304" pitchFamily="18" charset="0"/>
              </a:rPr>
              <a:t>Pagrindinės kaukių spalvos: balta, juoda ir raudona. Juoda buvo ligos, blogio spalva.  Balta, buvo laikoma antgamtinio ir dieviškojo, grynumo spalvos ženklu. Šamanai prie juosmens prisegė baltų ožkų odos, o mirusiųjų kaukės buvo dažytos tik balta spalva. Raudona spalva simbolizavo grožį ir buvo laikoma kraujo brolybės simboliu.</a:t>
            </a:r>
            <a:endParaRPr lang="en-US" sz="2200" dirty="0">
              <a:latin typeface="Times New Roman" panose="02020603050405020304" pitchFamily="18" charset="0"/>
              <a:cs typeface="Times New Roman" panose="02020603050405020304" pitchFamily="18" charset="0"/>
            </a:endParaRPr>
          </a:p>
        </p:txBody>
      </p:sp>
      <p:pic>
        <p:nvPicPr>
          <p:cNvPr id="8194" name="Picture 2" descr="Transparent African Mask Png, Png Download , Transparent Png Image - PNGitem">
            <a:extLst>
              <a:ext uri="{FF2B5EF4-FFF2-40B4-BE49-F238E27FC236}">
                <a16:creationId xmlns:a16="http://schemas.microsoft.com/office/drawing/2014/main" id="{CBBC3858-3D25-8790-F217-8C6513F3B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89" r="-1" b="-1"/>
          <a:stretch/>
        </p:blipFill>
        <p:spPr bwMode="auto">
          <a:xfrm>
            <a:off x="6374573" y="756118"/>
            <a:ext cx="4882144" cy="486739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BE68D2A3-F3F7-14C1-F60C-CC563C353C2B}"/>
              </a:ext>
            </a:extLst>
          </p:cNvPr>
          <p:cNvSpPr>
            <a:spLocks noGrp="1"/>
          </p:cNvSpPr>
          <p:nvPr>
            <p:ph type="title"/>
          </p:nvPr>
        </p:nvSpPr>
        <p:spPr>
          <a:xfrm>
            <a:off x="768854" y="640080"/>
            <a:ext cx="4818888" cy="1481328"/>
          </a:xfrm>
        </p:spPr>
        <p:txBody>
          <a:bodyPr anchor="b">
            <a:normAutofit/>
          </a:bodyPr>
          <a:lstStyle/>
          <a:p>
            <a:r>
              <a:rPr lang="lt-LT" sz="5400" dirty="0">
                <a:latin typeface="Times New Roman" panose="02020603050405020304" pitchFamily="18" charset="0"/>
                <a:cs typeface="Times New Roman" panose="02020603050405020304" pitchFamily="18" charset="0"/>
              </a:rPr>
              <a:t>Kaukės Afrikoje</a:t>
            </a:r>
            <a:endParaRPr lang="en-US" sz="5400" dirty="0">
              <a:latin typeface="Times New Roman" panose="02020603050405020304" pitchFamily="18" charset="0"/>
              <a:cs typeface="Times New Roman" panose="02020603050405020304" pitchFamily="18" charset="0"/>
            </a:endParaRPr>
          </a:p>
        </p:txBody>
      </p:sp>
      <p:sp>
        <p:nvSpPr>
          <p:cNvPr id="615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7560193F-DC93-F3F1-5465-53A010BAAB8E}"/>
              </a:ext>
            </a:extLst>
          </p:cNvPr>
          <p:cNvSpPr>
            <a:spLocks noGrp="1"/>
          </p:cNvSpPr>
          <p:nvPr>
            <p:ph idx="1"/>
          </p:nvPr>
        </p:nvSpPr>
        <p:spPr>
          <a:xfrm>
            <a:off x="563202" y="2850642"/>
            <a:ext cx="4818888" cy="3547872"/>
          </a:xfrm>
        </p:spPr>
        <p:txBody>
          <a:bodyPr anchor="t">
            <a:normAutofit/>
          </a:bodyPr>
          <a:lstStyle/>
          <a:p>
            <a:pPr algn="just"/>
            <a:r>
              <a:rPr lang="lt-LT" sz="2200" b="0" i="0" dirty="0">
                <a:effectLst/>
                <a:latin typeface="Times New Roman" panose="02020603050405020304" pitchFamily="18" charset="0"/>
                <a:cs typeface="Times New Roman" panose="02020603050405020304" pitchFamily="18" charset="0"/>
              </a:rPr>
              <a:t>Afrikietiškų kaukių vertė skiriasi priklausomai nuo jų gamybos specifikos: akių, nosies, burnos ir net skruostų angų gali ir nebūti. Tą patį galima pasakyti apie spalvas ir dydžius. Kiekviena gentis turi savo taisykles.</a:t>
            </a:r>
            <a:endParaRPr lang="en-US" sz="2200" dirty="0">
              <a:latin typeface="Times New Roman" panose="02020603050405020304" pitchFamily="18" charset="0"/>
              <a:cs typeface="Times New Roman" panose="02020603050405020304" pitchFamily="18" charset="0"/>
            </a:endParaRPr>
          </a:p>
        </p:txBody>
      </p:sp>
      <p:pic>
        <p:nvPicPr>
          <p:cNvPr id="6148" name="Picture 4">
            <a:extLst>
              <a:ext uri="{FF2B5EF4-FFF2-40B4-BE49-F238E27FC236}">
                <a16:creationId xmlns:a16="http://schemas.microsoft.com/office/drawing/2014/main" id="{7F863713-F84D-1C15-6EC0-F59AB227F6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7110" y="640080"/>
            <a:ext cx="3102843"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4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27A89120-D393-C8AB-C509-A8E25D8EC4D8}"/>
              </a:ext>
            </a:extLst>
          </p:cNvPr>
          <p:cNvSpPr>
            <a:spLocks noGrp="1"/>
          </p:cNvSpPr>
          <p:nvPr>
            <p:ph idx="1"/>
          </p:nvPr>
        </p:nvSpPr>
        <p:spPr>
          <a:xfrm>
            <a:off x="1205794" y="1095286"/>
            <a:ext cx="9780411" cy="4351338"/>
          </a:xfrm>
        </p:spPr>
        <p:txBody>
          <a:bodyPr>
            <a:normAutofit/>
          </a:bodyPr>
          <a:lstStyle/>
          <a:p>
            <a:pPr marL="0" indent="0" algn="just">
              <a:buNone/>
            </a:pPr>
            <a:r>
              <a:rPr lang="lt-LT" sz="4800" dirty="0">
                <a:latin typeface="Times New Roman" panose="02020603050405020304" pitchFamily="18" charset="0"/>
                <a:cs typeface="Times New Roman" panose="02020603050405020304" pitchFamily="18" charset="0"/>
              </a:rPr>
              <a:t>Pamokos uždavinys: išanalizavę pateiktus pavyzdžius mokiniai gebės iš konstrukcinių medžiagų pagaminti afrikietiško stiliaus kaukę</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95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7B0ACEF-7D5B-4232-8493-5A0F200B9AB1}"/>
              </a:ext>
            </a:extLst>
          </p:cNvPr>
          <p:cNvSpPr>
            <a:spLocks noGrp="1"/>
          </p:cNvSpPr>
          <p:nvPr>
            <p:ph type="title"/>
          </p:nvPr>
        </p:nvSpPr>
        <p:spPr>
          <a:xfrm>
            <a:off x="838200" y="365125"/>
            <a:ext cx="4885267" cy="1599142"/>
          </a:xfrm>
        </p:spPr>
        <p:txBody>
          <a:bodyPr>
            <a:normAutofit/>
          </a:bodyPr>
          <a:lstStyle/>
          <a:p>
            <a:pPr algn="ctr"/>
            <a:r>
              <a:rPr lang="lt-LT" sz="4800" dirty="0">
                <a:latin typeface="Times New Roman" panose="02020603050405020304" pitchFamily="18" charset="0"/>
                <a:cs typeface="Times New Roman" panose="02020603050405020304" pitchFamily="18" charset="0"/>
              </a:rPr>
              <a:t>Analogai</a:t>
            </a:r>
            <a:br>
              <a:rPr lang="lt-LT" sz="4800" dirty="0">
                <a:latin typeface="Times New Roman" panose="02020603050405020304" pitchFamily="18" charset="0"/>
                <a:cs typeface="Times New Roman" panose="02020603050405020304" pitchFamily="18" charset="0"/>
              </a:rPr>
            </a:br>
            <a:r>
              <a:rPr lang="lt-LT" sz="4800" dirty="0">
                <a:latin typeface="Times New Roman" panose="02020603050405020304" pitchFamily="18" charset="0"/>
                <a:cs typeface="Times New Roman" panose="02020603050405020304" pitchFamily="18" charset="0"/>
              </a:rPr>
              <a:t>Kaukių formos</a:t>
            </a:r>
            <a:endParaRPr lang="en-US" sz="4800" dirty="0">
              <a:latin typeface="Times New Roman" panose="02020603050405020304" pitchFamily="18" charset="0"/>
              <a:cs typeface="Times New Roman" panose="02020603050405020304" pitchFamily="18" charset="0"/>
            </a:endParaRPr>
          </a:p>
        </p:txBody>
      </p:sp>
      <p:pic>
        <p:nvPicPr>
          <p:cNvPr id="4" name="Picture 4" descr="Jame yra vaizdas: Conjunto de máscaras tribais étnicas africanas sobre fundo branco .">
            <a:extLst>
              <a:ext uri="{FF2B5EF4-FFF2-40B4-BE49-F238E27FC236}">
                <a16:creationId xmlns:a16="http://schemas.microsoft.com/office/drawing/2014/main" id="{9E7CC236-2D38-4927-8574-AD8D7A8BF2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8844" y="1164696"/>
            <a:ext cx="4794956" cy="479495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tninių kaukių arba genčių kaukių piktogramos.  Iliustracijos">
            <a:extLst>
              <a:ext uri="{FF2B5EF4-FFF2-40B4-BE49-F238E27FC236}">
                <a16:creationId xmlns:a16="http://schemas.microsoft.com/office/drawing/2014/main" id="{6C8DA9DF-D399-4AE4-A4FE-2C72C4829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126" y="2264303"/>
            <a:ext cx="3758495" cy="340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9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ame yra vaizdas: meninė lėlė, meninė lėlė, kaukė ant pagaliuko, lėlės dizainas, lentynos menas, stovimas menas, sukurta lėlė, afrikietiška">
            <a:extLst>
              <a:ext uri="{FF2B5EF4-FFF2-40B4-BE49-F238E27FC236}">
                <a16:creationId xmlns:a16="http://schemas.microsoft.com/office/drawing/2014/main" id="{1D527654-FCCE-49F1-B7CA-2B55CF3B1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67" y="2974800"/>
            <a:ext cx="4148723" cy="27599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ame yra vaizdas: Umasqu Studio : Masques muraux modernes &amp; décoration |  Moodntone">
            <a:extLst>
              <a:ext uri="{FF2B5EF4-FFF2-40B4-BE49-F238E27FC236}">
                <a16:creationId xmlns:a16="http://schemas.microsoft.com/office/drawing/2014/main" id="{9A7E4D52-6872-4DC9-BE6F-2625F5E55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590" y="476250"/>
            <a:ext cx="3291417" cy="329141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Jame yra vaizdas: Objets muraux : Design éthique et responsable |  Moodntone">
            <a:extLst>
              <a:ext uri="{FF2B5EF4-FFF2-40B4-BE49-F238E27FC236}">
                <a16:creationId xmlns:a16="http://schemas.microsoft.com/office/drawing/2014/main" id="{70067740-FC8B-4465-AA82-E07F05208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878" y="2853092"/>
            <a:ext cx="3046587" cy="304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3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Čia yra vaizdas:">
            <a:extLst>
              <a:ext uri="{FF2B5EF4-FFF2-40B4-BE49-F238E27FC236}">
                <a16:creationId xmlns:a16="http://schemas.microsoft.com/office/drawing/2014/main" id="{6F2D5096-D386-4F17-8C1A-3F1CDB739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555" y="635353"/>
            <a:ext cx="4054299" cy="5417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Čia yra vaizdas:">
            <a:extLst>
              <a:ext uri="{FF2B5EF4-FFF2-40B4-BE49-F238E27FC236}">
                <a16:creationId xmlns:a16="http://schemas.microsoft.com/office/drawing/2014/main" id="{B84B83F2-7540-4484-9DF0-767760A6D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941" y="825851"/>
            <a:ext cx="3987504" cy="464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88828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414</Words>
  <Application>Microsoft Office PowerPoint</Application>
  <PresentationFormat>Widescreen</PresentationFormat>
  <Paragraphs>58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tema</vt:lpstr>
      <vt:lpstr>AFRIKIETIŠKO STILIAUS KAUKĖ     KONSTRUKCINĖS MEDŽIAGOS </vt:lpstr>
      <vt:lpstr>Kaukės Afrikoje</vt:lpstr>
      <vt:lpstr>Kaukės Afrikoje</vt:lpstr>
      <vt:lpstr>Kaukės Afrikoje</vt:lpstr>
      <vt:lpstr>Kaukės Afrikoje</vt:lpstr>
      <vt:lpstr>PowerPoint Presentation</vt:lpstr>
      <vt:lpstr>Analogai Kaukių formos</vt:lpstr>
      <vt:lpstr>PowerPoint Presentation</vt:lpstr>
      <vt:lpstr>PowerPoint Presentation</vt:lpstr>
      <vt:lpstr>PowerPoint Presentation</vt:lpstr>
      <vt:lpstr>PowerPoint Presentation</vt:lpstr>
      <vt:lpstr>PowerPoint Presentation</vt:lpstr>
      <vt:lpstr>Priemonės ir medžiagos</vt:lpstr>
      <vt:lpstr>Darbo eiga</vt:lpstr>
      <vt:lpstr>Darbo eiga (2)</vt:lpstr>
      <vt:lpstr>Darbo eiga (3)</vt:lpstr>
      <vt:lpstr>Darbo eiga (4)</vt:lpstr>
      <vt:lpstr>Darbo eiga (5)</vt:lpstr>
      <vt:lpstr>Darbo eiga (6)</vt:lpstr>
      <vt:lpstr>Darbo eiga (7)</vt:lpstr>
      <vt:lpstr>Mokinių darbų eksponavimas</vt:lpstr>
      <vt:lpstr>Informacijos šaltiniai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AFRIKIETIŠKO STILIAUS KAUKĖ     KONSTRUKCINĖS MEDŽIAGOS </dc:title>
  <dc:creator>diana gabrilaviciene</dc:creator>
  <cp:lastModifiedBy>AUDRONĖ URBONIENĖ</cp:lastModifiedBy>
  <cp:revision>3</cp:revision>
  <dcterms:created xsi:type="dcterms:W3CDTF">2022-01-26T17:39:14Z</dcterms:created>
  <dcterms:modified xsi:type="dcterms:W3CDTF">2023-08-29T05:36:14Z</dcterms:modified>
</cp:coreProperties>
</file>