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6" r:id="rId5"/>
    <p:sldId id="265" r:id="rId6"/>
    <p:sldId id="264" r:id="rId7"/>
    <p:sldId id="267" r:id="rId8"/>
    <p:sldId id="268" r:id="rId9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57322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1869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70037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7821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2958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949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21450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5906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2908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4961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0614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57991-7BEE-4A0A-A9A4-BD75589FB5C4}" type="datetimeFigureOut">
              <a:rPr lang="lt-LT" smtClean="0"/>
              <a:t>2023-06-19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7B980-4315-4A9B-9831-EF0CDC17F7B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7588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b="1" dirty="0"/>
              <a:t>Sudėtingesnės kvadratinės lygtys</a:t>
            </a:r>
          </a:p>
        </p:txBody>
      </p:sp>
    </p:spTree>
    <p:extLst>
      <p:ext uri="{BB962C8B-B14F-4D97-AF65-F5344CB8AC3E}">
        <p14:creationId xmlns:p14="http://schemas.microsoft.com/office/powerpoint/2010/main" val="2029872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20688"/>
            <a:ext cx="82809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/>
              <a:t>Sudėtingesnės kvadratinės lygtys yra tokios, kai prieš jas sprendžiant, pirmiausia reiks </a:t>
            </a:r>
            <a:r>
              <a:rPr lang="lt-LT" sz="2800" dirty="0">
                <a:solidFill>
                  <a:srgbClr val="FF0000"/>
                </a:solidFill>
              </a:rPr>
              <a:t>atskliausti, pakelti kvadratu, perkelti iš dešinės pusės į kairę</a:t>
            </a:r>
            <a:r>
              <a:rPr lang="lt-LT" sz="2800" dirty="0"/>
              <a:t>. Tokių lygčių pavyzdžiai: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36570"/>
            <a:ext cx="1952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374225"/>
            <a:ext cx="1904998" cy="519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403232"/>
            <a:ext cx="1981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11560" y="3653714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/>
              <a:t>Taip prie sudėtingesnių priskiriamos ir tokios lygtys, kuriose yra trupmeninių reiškinių. Pvz.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829" y="5085184"/>
            <a:ext cx="2672051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869" y="5468741"/>
            <a:ext cx="26574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418" y="3170527"/>
            <a:ext cx="172402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832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</a:t>
            </a:r>
            <a:r>
              <a:rPr lang="en-US" dirty="0"/>
              <a:t> </a:t>
            </a:r>
            <a:r>
              <a:rPr lang="lt-LT" dirty="0"/>
              <a:t>1</a:t>
            </a:r>
            <a:endParaRPr lang="lt-LT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340768"/>
                <a:ext cx="8229600" cy="54006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lt-LT" sz="2800" dirty="0"/>
                  <a:t>Išspręskime lygtį: </a:t>
                </a:r>
                <a:r>
                  <a:rPr lang="en-US" sz="2800" dirty="0"/>
                  <a:t>x</a:t>
                </a:r>
                <a:r>
                  <a:rPr lang="lt-LT" sz="2800" baseline="30000" dirty="0"/>
                  <a:t>2</a:t>
                </a:r>
                <a:r>
                  <a:rPr lang="lt-LT" sz="2800" dirty="0"/>
                  <a:t>-25</a:t>
                </a:r>
                <a:r>
                  <a:rPr lang="en-US" sz="2800" dirty="0"/>
                  <a:t>=</a:t>
                </a:r>
                <a:r>
                  <a:rPr lang="lt-LT" sz="2800" dirty="0"/>
                  <a:t>x-5</a:t>
                </a:r>
              </a:p>
              <a:p>
                <a:pPr marL="0" indent="0">
                  <a:buNone/>
                </a:pPr>
                <a:r>
                  <a:rPr lang="lt-LT" sz="2800" dirty="0"/>
                  <a:t>Pirmiausia mums reikia viską perkelti iš </a:t>
                </a:r>
                <a:r>
                  <a:rPr lang="lt-LT" sz="2800" dirty="0" err="1"/>
                  <a:t>dėšinės</a:t>
                </a:r>
                <a:r>
                  <a:rPr lang="lt-LT" sz="2800" dirty="0"/>
                  <a:t> pusės į kairę ir sutraukti panašius narius. Gausime:</a:t>
                </a:r>
              </a:p>
              <a:p>
                <a:pPr marL="0" indent="0">
                  <a:buNone/>
                </a:pPr>
                <a:r>
                  <a:rPr lang="lt-LT" sz="2800" dirty="0"/>
                  <a:t>x</a:t>
                </a:r>
                <a:r>
                  <a:rPr lang="lt-LT" sz="2800" baseline="30000" dirty="0"/>
                  <a:t>2</a:t>
                </a:r>
                <a:r>
                  <a:rPr lang="lt-LT" sz="2800" dirty="0"/>
                  <a:t>-25-x+5</a:t>
                </a:r>
                <a:r>
                  <a:rPr lang="en-US" sz="2800" dirty="0"/>
                  <a:t>=0</a:t>
                </a:r>
                <a:r>
                  <a:rPr lang="lt-LT" sz="2800" dirty="0"/>
                  <a:t> </a:t>
                </a:r>
                <a:r>
                  <a:rPr lang="lt-LT" sz="2800" dirty="0">
                    <a:sym typeface="Wingdings" pitchFamily="2" charset="2"/>
                  </a:rPr>
                  <a:t> </a:t>
                </a:r>
                <a:r>
                  <a:rPr lang="lt-LT" sz="2800" dirty="0"/>
                  <a:t>x</a:t>
                </a:r>
                <a:r>
                  <a:rPr lang="lt-LT" sz="2800" baseline="30000" dirty="0"/>
                  <a:t>2</a:t>
                </a:r>
                <a:r>
                  <a:rPr lang="lt-LT" sz="2800" dirty="0"/>
                  <a:t>-x-20</a:t>
                </a:r>
                <a:r>
                  <a:rPr lang="en-US" sz="2800" dirty="0"/>
                  <a:t>=0</a:t>
                </a:r>
                <a:r>
                  <a:rPr lang="lt-LT" sz="2800" dirty="0"/>
                  <a:t> </a:t>
                </a: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a=1, b=</a:t>
                </a:r>
                <a:r>
                  <a:rPr lang="lt-LT" sz="2800" dirty="0"/>
                  <a:t>-1</a:t>
                </a:r>
                <a:r>
                  <a:rPr lang="en-US" sz="2800" dirty="0"/>
                  <a:t>, c=-</a:t>
                </a:r>
                <a:r>
                  <a:rPr lang="lt-LT" sz="2800" dirty="0"/>
                  <a:t>20</a:t>
                </a: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D=</a:t>
                </a:r>
                <a:r>
                  <a:rPr lang="lt-LT" sz="2800" dirty="0"/>
                  <a:t>(-1)</a:t>
                </a:r>
                <a:r>
                  <a:rPr lang="en-US" sz="2800" baseline="30000" dirty="0"/>
                  <a:t>2</a:t>
                </a:r>
                <a:r>
                  <a:rPr lang="en-US" sz="2800" dirty="0"/>
                  <a:t>-4∙1∙(-</a:t>
                </a:r>
                <a:r>
                  <a:rPr lang="lt-LT" sz="2800" dirty="0"/>
                  <a:t>20</a:t>
                </a:r>
                <a:r>
                  <a:rPr lang="en-US" sz="2800" dirty="0"/>
                  <a:t>)=</a:t>
                </a:r>
                <a:r>
                  <a:rPr lang="lt-LT" sz="2800" dirty="0"/>
                  <a:t>1</a:t>
                </a:r>
                <a:r>
                  <a:rPr lang="en-US" sz="2800" dirty="0"/>
                  <a:t>+</a:t>
                </a:r>
                <a:r>
                  <a:rPr lang="lt-LT" sz="2800" dirty="0"/>
                  <a:t>80</a:t>
                </a:r>
                <a:r>
                  <a:rPr lang="en-US" sz="2800" dirty="0"/>
                  <a:t>=</a:t>
                </a:r>
                <a:r>
                  <a:rPr lang="lt-LT" sz="2800" dirty="0"/>
                  <a:t>81</a:t>
                </a:r>
                <a:r>
                  <a:rPr lang="en-US" sz="2800" dirty="0"/>
                  <a:t>;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</a:rPr>
                          <m:t>81</m:t>
                        </m:r>
                      </m:e>
                    </m:rad>
                    <m:r>
                      <a:rPr lang="en-US" sz="2800" b="0" i="1" smtClean="0">
                        <a:latin typeface="Cambria Math"/>
                      </a:rPr>
                      <m:t>=9</m:t>
                    </m:r>
                  </m:oMath>
                </a14:m>
                <a:endParaRPr lang="en-US" sz="2800" dirty="0"/>
              </a:p>
              <a:p>
                <a:pPr marL="0" indent="0">
                  <a:buNone/>
                </a:pPr>
                <a:r>
                  <a:rPr lang="lt-LT" sz="2800" dirty="0">
                    <a:latin typeface="+mj-lt"/>
                    <a:cs typeface="Times New Roman" pitchFamily="18" charset="0"/>
                  </a:rPr>
                  <a:t>Randame šios lygties sprendinius: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lt-LT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sz="280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lt-LT" sz="2800">
                            <a:latin typeface="Cambria Math"/>
                          </a:rPr>
                          <m:t>b</m:t>
                        </m:r>
                        <m:r>
                          <a:rPr lang="lt-LT" sz="2800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lt-LT" sz="2800" i="1">
                                <a:latin typeface="Cambria Math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lt-LT" sz="2800" i="1">
                            <a:latin typeface="Cambria Math"/>
                          </a:rPr>
                          <m:t>2</m:t>
                        </m:r>
                        <m:r>
                          <a:rPr lang="lt-LT" sz="2800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sz="28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1+9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∙1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=5</m:t>
                    </m:r>
                  </m:oMath>
                </a14:m>
                <a:r>
                  <a:rPr lang="lt-LT" sz="2800" dirty="0"/>
                  <a:t> </a:t>
                </a:r>
                <a:endParaRPr lang="en-US" sz="2800" dirty="0"/>
              </a:p>
              <a:p>
                <a:pPr marL="0" indent="0">
                  <a:buNone/>
                </a:pPr>
                <a:r>
                  <a:rPr lang="lt-LT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lt-LT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lt-LT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sz="280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lt-LT" sz="2800">
                            <a:latin typeface="Cambria Math"/>
                          </a:rPr>
                          <m:t>b</m:t>
                        </m:r>
                        <m:r>
                          <a:rPr lang="lt-LT" sz="2800" b="0" i="0" smtClean="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lt-LT" sz="2800" i="1">
                                <a:latin typeface="Cambria Math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lt-LT" sz="2800" i="1">
                            <a:latin typeface="Cambria Math"/>
                          </a:rPr>
                          <m:t>2</m:t>
                        </m:r>
                        <m:r>
                          <a:rPr lang="lt-LT" sz="2800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800" i="1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∙1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−8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−4</m:t>
                    </m:r>
                    <m:r>
                      <m:rPr>
                        <m:nor/>
                      </m:rPr>
                      <a:rPr lang="lt-LT" sz="2800" dirty="0"/>
                      <m:t> </m:t>
                    </m:r>
                  </m:oMath>
                </a14:m>
                <a:endParaRPr lang="en-US" sz="2800" dirty="0"/>
              </a:p>
              <a:p>
                <a:pPr marL="0" indent="0">
                  <a:buNone/>
                </a:pPr>
                <a:endParaRPr lang="lt-LT" sz="2800" dirty="0"/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340768"/>
                <a:ext cx="8229600" cy="5400600"/>
              </a:xfrm>
              <a:blipFill rotWithShape="1">
                <a:blip r:embed="rId2"/>
                <a:stretch>
                  <a:fillRect l="-1556" t="-1016" r="-222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1434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</a:t>
            </a:r>
            <a:r>
              <a:rPr lang="en-US" dirty="0"/>
              <a:t> 2</a:t>
            </a:r>
            <a:endParaRPr lang="lt-LT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340768"/>
                <a:ext cx="8229600" cy="54006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lt-LT" sz="2800" dirty="0"/>
                  <a:t>Išspręskime lygtį: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+4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−4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−6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  <a:ea typeface="Cambria Math"/>
                      </a:rPr>
                      <m:t>=−1</m:t>
                    </m:r>
                  </m:oMath>
                </a14:m>
                <a:endParaRPr lang="lt-LT" sz="2800" dirty="0"/>
              </a:p>
              <a:p>
                <a:pPr marL="0" indent="0">
                  <a:buNone/>
                </a:pPr>
                <a:r>
                  <a:rPr lang="lt-LT" sz="2800" dirty="0"/>
                  <a:t>Pirmiausia mums reikia šią lygtį padauginti iš bendrojo vardiklio, t.y. 10. Gausime:</a:t>
                </a:r>
              </a:p>
              <a:p>
                <a:pPr marL="0" indent="0">
                  <a:buNone/>
                </a:pPr>
                <a:r>
                  <a:rPr lang="lt-LT" sz="2800" dirty="0"/>
                  <a:t>2(3x+4)-(x</a:t>
                </a:r>
                <a:r>
                  <a:rPr lang="lt-LT" sz="2800" baseline="30000" dirty="0"/>
                  <a:t>2</a:t>
                </a:r>
                <a:r>
                  <a:rPr lang="lt-LT" sz="2800" dirty="0"/>
                  <a:t>-4x-6)</a:t>
                </a:r>
                <a:r>
                  <a:rPr lang="en-US" sz="2800" dirty="0"/>
                  <a:t>=</a:t>
                </a:r>
                <a:r>
                  <a:rPr lang="lt-LT" sz="2800" dirty="0"/>
                  <a:t>-10</a:t>
                </a:r>
                <a:r>
                  <a:rPr lang="en-US" sz="2800" dirty="0"/>
                  <a:t>, Tada </a:t>
                </a:r>
                <a:r>
                  <a:rPr lang="en-US" sz="2800" dirty="0" err="1"/>
                  <a:t>atskliaud</a:t>
                </a:r>
                <a:r>
                  <a:rPr lang="lt-LT" sz="2800" dirty="0"/>
                  <a:t>ž</a:t>
                </a:r>
                <a:r>
                  <a:rPr lang="en-US" sz="2800" dirty="0" err="1"/>
                  <a:t>iame</a:t>
                </a:r>
                <a:r>
                  <a:rPr lang="en-US" sz="2800" dirty="0"/>
                  <a:t> </a:t>
                </a:r>
                <a:r>
                  <a:rPr lang="en-US" sz="2800" dirty="0" err="1"/>
                  <a:t>ir</a:t>
                </a:r>
                <a:r>
                  <a:rPr lang="en-US" sz="2800" dirty="0"/>
                  <a:t> </a:t>
                </a:r>
                <a:r>
                  <a:rPr lang="en-US" sz="2800" dirty="0" err="1"/>
                  <a:t>sutraukiame</a:t>
                </a:r>
                <a:r>
                  <a:rPr lang="en-US" sz="2800" dirty="0"/>
                  <a:t> </a:t>
                </a:r>
                <a:r>
                  <a:rPr lang="lt-LT" sz="2800" dirty="0"/>
                  <a:t>panašiuosius narius:</a:t>
                </a:r>
                <a:r>
                  <a:rPr lang="en-US" sz="2800" dirty="0"/>
                  <a:t> </a:t>
                </a:r>
              </a:p>
              <a:p>
                <a:pPr marL="0" indent="0">
                  <a:buNone/>
                </a:pPr>
                <a:r>
                  <a:rPr lang="en-US" sz="2800" dirty="0">
                    <a:sym typeface="Wingdings" pitchFamily="2" charset="2"/>
                  </a:rPr>
                  <a:t>6x+8-</a:t>
                </a:r>
                <a:r>
                  <a:rPr lang="lt-LT" sz="2800" dirty="0"/>
                  <a:t>x</a:t>
                </a:r>
                <a:r>
                  <a:rPr lang="lt-LT" sz="2800" baseline="30000" dirty="0"/>
                  <a:t>2</a:t>
                </a:r>
                <a:r>
                  <a:rPr lang="lt-LT" sz="2800" dirty="0"/>
                  <a:t>+4x+6+10</a:t>
                </a:r>
                <a:r>
                  <a:rPr lang="en-US" sz="2800" dirty="0"/>
                  <a:t>=</a:t>
                </a:r>
                <a:r>
                  <a:rPr lang="lt-LT" sz="2800" dirty="0"/>
                  <a:t>0</a:t>
                </a:r>
                <a:r>
                  <a:rPr lang="en-US" sz="2800" dirty="0"/>
                  <a:t> </a:t>
                </a:r>
                <a:r>
                  <a:rPr lang="en-US" sz="2800" dirty="0">
                    <a:sym typeface="Wingdings" pitchFamily="2" charset="2"/>
                  </a:rPr>
                  <a:t> </a:t>
                </a:r>
                <a:r>
                  <a:rPr lang="lt-LT" sz="2800" dirty="0">
                    <a:sym typeface="Wingdings" pitchFamily="2" charset="2"/>
                  </a:rPr>
                  <a:t>-</a:t>
                </a:r>
                <a:r>
                  <a:rPr lang="lt-LT" sz="2800" dirty="0"/>
                  <a:t>x</a:t>
                </a:r>
                <a:r>
                  <a:rPr lang="lt-LT" sz="2800" baseline="30000" dirty="0"/>
                  <a:t>2</a:t>
                </a:r>
                <a:r>
                  <a:rPr lang="lt-LT" sz="2800" dirty="0"/>
                  <a:t>+10x+</a:t>
                </a:r>
                <a:r>
                  <a:rPr lang="en-US" sz="2800" dirty="0"/>
                  <a:t>24=</a:t>
                </a:r>
                <a:r>
                  <a:rPr lang="lt-LT" sz="2800" dirty="0"/>
                  <a:t>0</a:t>
                </a: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a=</a:t>
                </a:r>
                <a:r>
                  <a:rPr lang="lt-LT" sz="2800" dirty="0"/>
                  <a:t>-</a:t>
                </a:r>
                <a:r>
                  <a:rPr lang="en-US" sz="2800" dirty="0"/>
                  <a:t>1, b=</a:t>
                </a:r>
                <a:r>
                  <a:rPr lang="lt-LT" sz="2800" dirty="0"/>
                  <a:t>10</a:t>
                </a:r>
                <a:r>
                  <a:rPr lang="en-US" sz="2800" dirty="0"/>
                  <a:t>, c=</a:t>
                </a:r>
                <a:r>
                  <a:rPr lang="lt-LT" sz="2800" dirty="0"/>
                  <a:t>24</a:t>
                </a: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D=</a:t>
                </a:r>
                <a:r>
                  <a:rPr lang="lt-LT" sz="2800" dirty="0"/>
                  <a:t>10</a:t>
                </a:r>
                <a:r>
                  <a:rPr lang="en-US" sz="2800" baseline="30000" dirty="0"/>
                  <a:t>2</a:t>
                </a:r>
                <a:r>
                  <a:rPr lang="en-US" sz="2800" dirty="0"/>
                  <a:t>-4∙</a:t>
                </a:r>
                <a:r>
                  <a:rPr lang="lt-LT" sz="2800" dirty="0"/>
                  <a:t>(-</a:t>
                </a:r>
                <a:r>
                  <a:rPr lang="en-US" sz="2800" dirty="0"/>
                  <a:t>1</a:t>
                </a:r>
                <a:r>
                  <a:rPr lang="lt-LT" sz="2800" dirty="0"/>
                  <a:t>)</a:t>
                </a:r>
                <a:r>
                  <a:rPr lang="en-US" sz="2800" dirty="0"/>
                  <a:t>∙</a:t>
                </a:r>
                <a:r>
                  <a:rPr lang="lt-LT" sz="2800" dirty="0"/>
                  <a:t>24</a:t>
                </a:r>
                <a:r>
                  <a:rPr lang="en-US" sz="2800" dirty="0"/>
                  <a:t>=</a:t>
                </a:r>
                <a:r>
                  <a:rPr lang="lt-LT" sz="2800" dirty="0"/>
                  <a:t>100+96</a:t>
                </a:r>
                <a:r>
                  <a:rPr lang="en-US" sz="2800" dirty="0"/>
                  <a:t>=</a:t>
                </a:r>
                <a:r>
                  <a:rPr lang="lt-LT" sz="2800" dirty="0"/>
                  <a:t>196</a:t>
                </a:r>
                <a:r>
                  <a:rPr lang="en-US" sz="2800" dirty="0"/>
                  <a:t>;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lt-LT" sz="2800" i="1">
                              <a:latin typeface="Cambria Math"/>
                            </a:rPr>
                            <m:t>1</m:t>
                          </m:r>
                          <m:r>
                            <a:rPr lang="lt-LT" sz="2800" b="0" i="1" smtClean="0">
                              <a:latin typeface="Cambria Math"/>
                            </a:rPr>
                            <m:t>96</m:t>
                          </m:r>
                        </m:e>
                      </m:rad>
                      <m:r>
                        <a:rPr lang="en-US" sz="2800" b="0" i="1" smtClean="0">
                          <a:latin typeface="Cambria Math"/>
                        </a:rPr>
                        <m:t>=14</m:t>
                      </m:r>
                    </m:oMath>
                  </m:oMathPara>
                </a14:m>
                <a:endParaRPr lang="lt-LT" sz="2800" dirty="0"/>
              </a:p>
            </p:txBody>
          </p:sp>
        </mc:Choice>
        <mc:Fallback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340768"/>
                <a:ext cx="8229600" cy="5400600"/>
              </a:xfrm>
              <a:blipFill>
                <a:blip r:embed="rId2"/>
                <a:stretch>
                  <a:fillRect l="-1556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388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</a:t>
            </a:r>
            <a:r>
              <a:rPr lang="en-US" dirty="0"/>
              <a:t> 2</a:t>
            </a:r>
            <a:endParaRPr lang="lt-LT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340768"/>
                <a:ext cx="8229600" cy="54006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endParaRPr lang="lt-LT" sz="3600" dirty="0"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lt-LT" sz="3600" dirty="0">
                    <a:cs typeface="Times New Roman" pitchFamily="18" charset="0"/>
                  </a:rPr>
                  <a:t>Randame šios lygties sprendinius: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36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lt-LT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sz="360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lt-LT" sz="3600">
                            <a:latin typeface="Cambria Math"/>
                          </a:rPr>
                          <m:t>b</m:t>
                        </m:r>
                        <m:r>
                          <a:rPr lang="lt-LT" sz="3600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lt-LT" sz="3600" i="1">
                                <a:latin typeface="Cambria Math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lt-LT" sz="3600" i="1">
                            <a:latin typeface="Cambria Math"/>
                          </a:rPr>
                          <m:t>2</m:t>
                        </m:r>
                        <m:r>
                          <a:rPr lang="lt-LT" sz="3600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sz="36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−10</m:t>
                        </m:r>
                        <m:r>
                          <a:rPr lang="en-US" sz="3600" i="1"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/>
                          </a:rPr>
                          <m:t>14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(−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3600" b="0" i="1" smtClean="0">
                        <a:latin typeface="Cambria Math"/>
                      </a:rPr>
                      <m:t>=−2</m:t>
                    </m:r>
                  </m:oMath>
                </a14:m>
                <a:r>
                  <a:rPr lang="lt-LT" sz="3600" dirty="0"/>
                  <a:t> </a:t>
                </a:r>
                <a:endParaRPr lang="en-US" sz="3600" dirty="0"/>
              </a:p>
              <a:p>
                <a:pPr marL="0" indent="0">
                  <a:buNone/>
                </a:pPr>
                <a:r>
                  <a:rPr lang="lt-LT" sz="3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lt-LT" sz="36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36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lt-LT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sz="360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lt-LT" sz="3600">
                            <a:latin typeface="Cambria Math"/>
                          </a:rPr>
                          <m:t>b</m:t>
                        </m:r>
                        <m:r>
                          <a:rPr lang="lt-LT" sz="360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lt-LT" sz="3600" i="1">
                                <a:latin typeface="Cambria Math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lt-LT" sz="3600" i="1">
                            <a:latin typeface="Cambria Math"/>
                          </a:rPr>
                          <m:t>2</m:t>
                        </m:r>
                        <m:r>
                          <a:rPr lang="lt-LT" sz="3600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</a:rPr>
                          <m:t>10−14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(−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</a:rPr>
                          <m:t>24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3600" b="0" i="1" smtClean="0">
                        <a:latin typeface="Cambria Math"/>
                      </a:rPr>
                      <m:t>=12</m:t>
                    </m:r>
                  </m:oMath>
                </a14:m>
                <a:endParaRPr lang="en-US" sz="3600" dirty="0"/>
              </a:p>
              <a:p>
                <a:pPr marL="0" indent="0">
                  <a:buNone/>
                </a:pPr>
                <a:endParaRPr lang="lt-LT" sz="3600" dirty="0"/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340768"/>
                <a:ext cx="8229600" cy="5400600"/>
              </a:xfrm>
              <a:blipFill rotWithShape="1">
                <a:blip r:embed="rId2"/>
                <a:stretch>
                  <a:fillRect l="-2296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080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</a:t>
            </a:r>
            <a:r>
              <a:rPr lang="en-US" dirty="0"/>
              <a:t> 3</a:t>
            </a:r>
            <a:endParaRPr lang="lt-LT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sz="2800" dirty="0"/>
              <a:t>Išspręskime lygtį: </a:t>
            </a:r>
            <a:r>
              <a:rPr lang="en-US" sz="2800" dirty="0"/>
              <a:t>4(x+3)</a:t>
            </a:r>
            <a:r>
              <a:rPr lang="lt-LT" sz="2800" baseline="30000" dirty="0"/>
              <a:t>2</a:t>
            </a:r>
            <a:r>
              <a:rPr lang="en-US" sz="2800" dirty="0"/>
              <a:t>=12  </a:t>
            </a:r>
            <a:endParaRPr lang="lt-LT" sz="2800" dirty="0"/>
          </a:p>
          <a:p>
            <a:pPr marL="0" indent="0">
              <a:buNone/>
            </a:pPr>
            <a:r>
              <a:rPr lang="lt-LT" sz="2800" dirty="0"/>
              <a:t>Pirmiausia mums reikia </a:t>
            </a:r>
            <a:r>
              <a:rPr lang="en-US" sz="2800" dirty="0" err="1"/>
              <a:t>pakelti</a:t>
            </a:r>
            <a:r>
              <a:rPr lang="en-US" sz="2800" dirty="0"/>
              <a:t> </a:t>
            </a:r>
            <a:r>
              <a:rPr lang="en-US" sz="2800" dirty="0" err="1"/>
              <a:t>kvadratu</a:t>
            </a:r>
            <a:r>
              <a:rPr lang="en-US" sz="2800" dirty="0"/>
              <a:t> </a:t>
            </a:r>
            <a:r>
              <a:rPr lang="en-US" sz="2800" dirty="0" err="1"/>
              <a:t>ir</a:t>
            </a:r>
            <a:r>
              <a:rPr lang="en-US" sz="2800" dirty="0"/>
              <a:t> </a:t>
            </a:r>
            <a:r>
              <a:rPr lang="en-US" sz="2800" dirty="0" err="1"/>
              <a:t>padauginti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lt-LT" sz="2800" dirty="0"/>
              <a:t>š 4, tada 12 perkelti iš </a:t>
            </a:r>
            <a:r>
              <a:rPr lang="lt-LT" sz="2800" dirty="0" err="1"/>
              <a:t>dėšinės</a:t>
            </a:r>
            <a:r>
              <a:rPr lang="lt-LT" sz="2800" dirty="0"/>
              <a:t> pusės į kairę ir sutraukti panašius narius. Gausime:</a:t>
            </a:r>
          </a:p>
          <a:p>
            <a:pPr marL="0" indent="0">
              <a:buNone/>
            </a:pPr>
            <a:r>
              <a:rPr lang="lt-LT" sz="2800" dirty="0"/>
              <a:t>4(x</a:t>
            </a:r>
            <a:r>
              <a:rPr lang="lt-LT" sz="2800" baseline="30000" dirty="0"/>
              <a:t>2</a:t>
            </a:r>
            <a:r>
              <a:rPr lang="lt-LT" sz="2800" dirty="0"/>
              <a:t>+6x+9)</a:t>
            </a:r>
            <a:r>
              <a:rPr lang="en-US" sz="2800" dirty="0"/>
              <a:t>=</a:t>
            </a:r>
            <a:r>
              <a:rPr lang="lt-LT" sz="2800" dirty="0"/>
              <a:t>12 </a:t>
            </a:r>
            <a:r>
              <a:rPr lang="lt-LT" sz="2800" dirty="0">
                <a:sym typeface="Wingdings" pitchFamily="2" charset="2"/>
              </a:rPr>
              <a:t> 4</a:t>
            </a:r>
            <a:r>
              <a:rPr lang="lt-LT" sz="2800" dirty="0"/>
              <a:t>x</a:t>
            </a:r>
            <a:r>
              <a:rPr lang="lt-LT" sz="2800" baseline="30000" dirty="0"/>
              <a:t>2</a:t>
            </a:r>
            <a:r>
              <a:rPr lang="lt-LT" sz="2800" dirty="0"/>
              <a:t>+24x+36-12</a:t>
            </a:r>
            <a:r>
              <a:rPr lang="en-US" sz="2800" dirty="0"/>
              <a:t>=</a:t>
            </a:r>
            <a:r>
              <a:rPr lang="lt-LT" sz="2800" dirty="0"/>
              <a:t>0</a:t>
            </a:r>
            <a:r>
              <a:rPr lang="en-US" sz="2800" dirty="0"/>
              <a:t> </a:t>
            </a:r>
            <a:r>
              <a:rPr lang="en-US" sz="2800" dirty="0">
                <a:sym typeface="Wingdings" pitchFamily="2" charset="2"/>
              </a:rPr>
              <a:t> </a:t>
            </a:r>
            <a:r>
              <a:rPr lang="lt-LT" sz="2800" dirty="0">
                <a:sym typeface="Wingdings" pitchFamily="2" charset="2"/>
              </a:rPr>
              <a:t>4</a:t>
            </a:r>
            <a:r>
              <a:rPr lang="lt-LT" sz="2800" dirty="0"/>
              <a:t>x</a:t>
            </a:r>
            <a:r>
              <a:rPr lang="lt-LT" sz="2800" baseline="30000" dirty="0"/>
              <a:t>2</a:t>
            </a:r>
            <a:r>
              <a:rPr lang="lt-LT" sz="2800" dirty="0"/>
              <a:t>+24x+</a:t>
            </a:r>
            <a:r>
              <a:rPr lang="en-US" sz="2800" dirty="0"/>
              <a:t>24=</a:t>
            </a:r>
            <a:r>
              <a:rPr lang="lt-LT" sz="2800" dirty="0"/>
              <a:t>0</a:t>
            </a:r>
            <a:endParaRPr lang="en-US" sz="2800" dirty="0"/>
          </a:p>
          <a:p>
            <a:pPr marL="0" indent="0">
              <a:buNone/>
            </a:pPr>
            <a:r>
              <a:rPr lang="en-US" sz="2800" dirty="0" err="1"/>
              <a:t>Galime</a:t>
            </a:r>
            <a:r>
              <a:rPr lang="lt-LT" sz="2800" dirty="0"/>
              <a:t> (bet nebūtina)</a:t>
            </a:r>
            <a:r>
              <a:rPr lang="en-US" sz="2800" dirty="0"/>
              <a:t> </a:t>
            </a:r>
            <a:r>
              <a:rPr lang="en-US" sz="2800" dirty="0" err="1"/>
              <a:t>vis</a:t>
            </a:r>
            <a:r>
              <a:rPr lang="lt-LT" sz="2800" dirty="0"/>
              <a:t>ą lygtį </a:t>
            </a:r>
            <a:r>
              <a:rPr lang="lt-LT" sz="2800" dirty="0" err="1"/>
              <a:t>padalnti</a:t>
            </a:r>
            <a:r>
              <a:rPr lang="lt-LT" sz="2800" dirty="0"/>
              <a:t> iš 4, tuomet bus lengviau skaičiuoti (dalinti iš 4 galėjome ir pačioje užduoties pradžioje).</a:t>
            </a:r>
          </a:p>
          <a:p>
            <a:pPr marL="0" indent="0">
              <a:buNone/>
            </a:pPr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3134458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Pavyzdys</a:t>
            </a:r>
            <a:r>
              <a:rPr lang="en-US" dirty="0"/>
              <a:t> 3</a:t>
            </a:r>
            <a:endParaRPr lang="lt-LT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urinio vietos rezervavimo ženklas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340768"/>
                <a:ext cx="8229600" cy="54006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lt-LT" sz="2800" dirty="0">
                    <a:sym typeface="Wingdings" pitchFamily="2" charset="2"/>
                  </a:rPr>
                  <a:t>4</a:t>
                </a:r>
                <a:r>
                  <a:rPr lang="lt-LT" sz="2800" dirty="0"/>
                  <a:t>x</a:t>
                </a:r>
                <a:r>
                  <a:rPr lang="lt-LT" sz="2800" baseline="30000" dirty="0"/>
                  <a:t>2</a:t>
                </a:r>
                <a:r>
                  <a:rPr lang="lt-LT" sz="2800" dirty="0"/>
                  <a:t>+24x+</a:t>
                </a:r>
                <a:r>
                  <a:rPr lang="en-US" sz="2800" dirty="0"/>
                  <a:t>24=</a:t>
                </a:r>
                <a:r>
                  <a:rPr lang="lt-LT" sz="2800" dirty="0"/>
                  <a:t>0 |:4</a:t>
                </a:r>
              </a:p>
              <a:p>
                <a:pPr marL="0" indent="0">
                  <a:buNone/>
                </a:pPr>
                <a:r>
                  <a:rPr lang="lt-LT" sz="2800" dirty="0"/>
                  <a:t>x</a:t>
                </a:r>
                <a:r>
                  <a:rPr lang="lt-LT" sz="2800" baseline="30000" dirty="0"/>
                  <a:t>2</a:t>
                </a:r>
                <a:r>
                  <a:rPr lang="lt-LT" sz="2800" dirty="0"/>
                  <a:t>+6x+6</a:t>
                </a:r>
                <a:r>
                  <a:rPr lang="en-US" sz="2800" dirty="0"/>
                  <a:t>=</a:t>
                </a:r>
                <a:r>
                  <a:rPr lang="lt-LT" sz="2800" dirty="0"/>
                  <a:t>0</a:t>
                </a:r>
              </a:p>
              <a:p>
                <a:pPr marL="0" indent="0">
                  <a:buNone/>
                </a:pPr>
                <a:r>
                  <a:rPr lang="en-US" sz="2800" dirty="0"/>
                  <a:t>a=1, b=</a:t>
                </a:r>
                <a:r>
                  <a:rPr lang="lt-LT" sz="2800" dirty="0"/>
                  <a:t>6</a:t>
                </a:r>
                <a:r>
                  <a:rPr lang="en-US" sz="2800" dirty="0"/>
                  <a:t>, c=</a:t>
                </a:r>
                <a:r>
                  <a:rPr lang="lt-LT" sz="2800" dirty="0"/>
                  <a:t>6</a:t>
                </a: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/>
                  <a:t>D=</a:t>
                </a:r>
                <a:r>
                  <a:rPr lang="lt-LT" sz="2800" dirty="0"/>
                  <a:t>6</a:t>
                </a:r>
                <a:r>
                  <a:rPr lang="en-US" sz="2800" baseline="30000" dirty="0"/>
                  <a:t>2</a:t>
                </a:r>
                <a:r>
                  <a:rPr lang="en-US" sz="2800" dirty="0"/>
                  <a:t>-4∙1∙</a:t>
                </a:r>
                <a:r>
                  <a:rPr lang="lt-LT" sz="2800" dirty="0"/>
                  <a:t>6</a:t>
                </a:r>
                <a:r>
                  <a:rPr lang="en-US" sz="2800" dirty="0"/>
                  <a:t>=</a:t>
                </a:r>
                <a:r>
                  <a:rPr lang="lt-LT" sz="2800" dirty="0"/>
                  <a:t>36-24</a:t>
                </a:r>
                <a:r>
                  <a:rPr lang="en-US" sz="2800" dirty="0"/>
                  <a:t>=</a:t>
                </a:r>
                <a:r>
                  <a:rPr lang="lt-LT" sz="2800" dirty="0"/>
                  <a:t>12</a:t>
                </a:r>
                <a:r>
                  <a:rPr lang="en-US" sz="2800" dirty="0"/>
                  <a:t>; </a:t>
                </a:r>
              </a:p>
              <a:p>
                <a:pPr marL="0" indent="0">
                  <a:buNone/>
                </a:pPr>
                <a:r>
                  <a:rPr lang="lt-LT" sz="2800" dirty="0">
                    <a:cs typeface="Times New Roman" pitchFamily="18" charset="0"/>
                  </a:rPr>
                  <a:t>Matome, kad šaknis neišsitraukia, tačiau ją galime išskaidyti: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lt-LT" sz="2800" i="1">
                            <a:latin typeface="Cambria Math"/>
                          </a:rPr>
                          <m:t>12</m:t>
                        </m:r>
                      </m:e>
                    </m:rad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∙4</m:t>
                        </m:r>
                      </m:e>
                    </m:rad>
                    <m:r>
                      <a:rPr lang="en-US" sz="2800" b="0" i="1" smtClean="0">
                        <a:latin typeface="Cambria Math"/>
                      </a:rPr>
                      <m:t>=2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lt-LT" sz="2800" dirty="0"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lt-LT" sz="2800" dirty="0">
                    <a:cs typeface="Times New Roman" pitchFamily="18" charset="0"/>
                  </a:rPr>
                  <a:t>Randame šios lygties sprendinius: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lt-LT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sz="280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lt-LT" sz="2800">
                            <a:latin typeface="Cambria Math"/>
                          </a:rPr>
                          <m:t>b</m:t>
                        </m:r>
                        <m:r>
                          <a:rPr lang="lt-LT" sz="2800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lt-LT" sz="2800" i="1">
                                <a:latin typeface="Cambria Math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lt-LT" sz="2800" i="1">
                            <a:latin typeface="Cambria Math"/>
                          </a:rPr>
                          <m:t>2</m:t>
                        </m:r>
                        <m:r>
                          <a:rPr lang="lt-LT" sz="2800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sz="2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−6</m:t>
                        </m:r>
                        <m:r>
                          <a:rPr lang="en-US" sz="2800" i="1">
                            <a:latin typeface="Cambria Math"/>
                          </a:rPr>
                          <m:t>+2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∙1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−6+2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lt-LT" sz="2800" dirty="0"/>
                  <a:t> </a:t>
                </a:r>
                <a:endParaRPr lang="en-US" sz="2800" dirty="0"/>
              </a:p>
              <a:p>
                <a:pPr marL="0" indent="0">
                  <a:buNone/>
                </a:pPr>
                <a:r>
                  <a:rPr lang="lt-LT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lt-LT" sz="28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lt-LT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lt-LT" sz="2800"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lt-LT" sz="2800">
                            <a:latin typeface="Cambria Math"/>
                          </a:rPr>
                          <m:t>b</m:t>
                        </m:r>
                        <m:r>
                          <a:rPr lang="lt-LT" sz="280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lt-LT" sz="2800" i="1">
                                <a:latin typeface="Cambria Math"/>
                              </a:rPr>
                              <m:t>𝐷</m:t>
                            </m:r>
                          </m:e>
                        </m:rad>
                      </m:num>
                      <m:den>
                        <m:r>
                          <a:rPr lang="lt-LT" sz="2800" i="1">
                            <a:latin typeface="Cambria Math"/>
                          </a:rPr>
                          <m:t>2</m:t>
                        </m:r>
                        <m:r>
                          <a:rPr lang="lt-LT" sz="2800" i="1">
                            <a:latin typeface="Cambria Math"/>
                          </a:rPr>
                          <m:t>𝑎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−6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∙1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−6</m:t>
                        </m:r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 lang="lt-LT" sz="2800" dirty="0"/>
                      <m:t> </m:t>
                    </m:r>
                  </m:oMath>
                </a14:m>
                <a:endParaRPr lang="en-US" sz="2800" dirty="0"/>
              </a:p>
              <a:p>
                <a:pPr marL="0" indent="0">
                  <a:buNone/>
                </a:pPr>
                <a:endParaRPr lang="lt-LT" sz="2800" dirty="0"/>
              </a:p>
            </p:txBody>
          </p:sp>
        </mc:Choice>
        <mc:Fallback xmlns="">
          <p:sp>
            <p:nvSpPr>
              <p:cNvPr id="3" name="Turinio vietos rezervavimo ženklas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340768"/>
                <a:ext cx="8229600" cy="5400600"/>
              </a:xfrm>
              <a:blipFill rotWithShape="1">
                <a:blip r:embed="rId2"/>
                <a:stretch>
                  <a:fillRect l="-1556" t="-1016"/>
                </a:stretch>
              </a:blipFill>
            </p:spPr>
            <p:txBody>
              <a:bodyPr/>
              <a:lstStyle/>
              <a:p>
                <a:r>
                  <a:rPr lang="lt-L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9299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/>
              <a:t>Svarbiausias</a:t>
            </a:r>
            <a:r>
              <a:rPr lang="en-US" sz="4400" dirty="0"/>
              <a:t> </a:t>
            </a:r>
            <a:r>
              <a:rPr lang="en-US" sz="4400" dirty="0" err="1"/>
              <a:t>dalykas</a:t>
            </a:r>
            <a:r>
              <a:rPr lang="en-US" sz="4400" dirty="0"/>
              <a:t> </a:t>
            </a:r>
            <a:r>
              <a:rPr lang="en-US" sz="4400" dirty="0" err="1"/>
              <a:t>sprend</a:t>
            </a:r>
            <a:r>
              <a:rPr lang="lt-LT" sz="4400" dirty="0" err="1"/>
              <a:t>žiant</a:t>
            </a:r>
            <a:r>
              <a:rPr lang="lt-LT" sz="4400" dirty="0"/>
              <a:t> kvadratines lygtis yra tai, kad prieš skaičiuojant </a:t>
            </a:r>
            <a:r>
              <a:rPr lang="lt-LT" sz="4400" dirty="0" err="1"/>
              <a:t>diskriminantą</a:t>
            </a:r>
            <a:r>
              <a:rPr lang="lt-LT" sz="4400" dirty="0"/>
              <a:t>, </a:t>
            </a:r>
            <a:r>
              <a:rPr lang="lt-LT" sz="4400" dirty="0">
                <a:solidFill>
                  <a:srgbClr val="FF0000"/>
                </a:solidFill>
              </a:rPr>
              <a:t>dešinėje pusėje </a:t>
            </a:r>
            <a:r>
              <a:rPr lang="lt-LT" sz="4400">
                <a:solidFill>
                  <a:srgbClr val="FF0000"/>
                </a:solidFill>
              </a:rPr>
              <a:t>būtų 0. </a:t>
            </a:r>
            <a:endParaRPr lang="lt-LT" sz="4400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25144"/>
            <a:ext cx="206692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825156"/>
            <a:ext cx="19050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589240"/>
            <a:ext cx="20002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9807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432</Words>
  <Application>Microsoft Office PowerPoint</Application>
  <PresentationFormat>Demonstracija ekrane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Office tema</vt:lpstr>
      <vt:lpstr>Sudėtingesnės kvadratinės lygtys</vt:lpstr>
      <vt:lpstr>„PowerPoint“ pateiktis</vt:lpstr>
      <vt:lpstr>Pavyzdys 1</vt:lpstr>
      <vt:lpstr>Pavyzdys 2</vt:lpstr>
      <vt:lpstr>Pavyzdys 2</vt:lpstr>
      <vt:lpstr>Pavyzdys 3</vt:lpstr>
      <vt:lpstr>Pavyzdys 3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Kvadratinės lygties sprendinių formulės</dc:title>
  <dc:creator>Windows User</dc:creator>
  <cp:lastModifiedBy>Dainius Vaitkevičius</cp:lastModifiedBy>
  <cp:revision>20</cp:revision>
  <dcterms:created xsi:type="dcterms:W3CDTF">2020-03-24T13:41:20Z</dcterms:created>
  <dcterms:modified xsi:type="dcterms:W3CDTF">2023-06-19T17:07:28Z</dcterms:modified>
</cp:coreProperties>
</file>