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56D04-A3C8-49D4-B877-B45534FE3A10}" type="datetimeFigureOut">
              <a:rPr lang="lt-LT" smtClean="0"/>
              <a:t>2020-05-07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sz="6600" b="1" dirty="0" smtClean="0"/>
              <a:t>Nelygybės</a:t>
            </a:r>
            <a:endParaRPr lang="lt-LT" sz="6600" b="1" dirty="0"/>
          </a:p>
        </p:txBody>
      </p:sp>
    </p:spTree>
    <p:extLst>
      <p:ext uri="{BB962C8B-B14F-4D97-AF65-F5344CB8AC3E}">
        <p14:creationId xmlns:p14="http://schemas.microsoft.com/office/powerpoint/2010/main" val="253970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Kaip perskaityti nelygybės ženklus?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5400" dirty="0" smtClean="0">
                <a:solidFill>
                  <a:srgbClr val="FF0000"/>
                </a:solidFill>
              </a:rPr>
              <a:t>&gt;</a:t>
            </a:r>
            <a:r>
              <a:rPr lang="lt-LT" sz="5400" dirty="0" smtClean="0"/>
              <a:t> daugiau</a:t>
            </a:r>
          </a:p>
          <a:p>
            <a:pPr marL="0" indent="0">
              <a:buNone/>
            </a:pPr>
            <a:r>
              <a:rPr lang="lt-LT" sz="5400" dirty="0" smtClean="0">
                <a:solidFill>
                  <a:srgbClr val="FF0000"/>
                </a:solidFill>
              </a:rPr>
              <a:t>&lt;</a:t>
            </a:r>
            <a:r>
              <a:rPr lang="lt-LT" sz="5400" dirty="0" smtClean="0"/>
              <a:t> mažiau</a:t>
            </a:r>
          </a:p>
          <a:p>
            <a:pPr marL="0" indent="0">
              <a:buNone/>
            </a:pPr>
            <a:r>
              <a:rPr lang="lt-LT" sz="5400" dirty="0" smtClean="0">
                <a:solidFill>
                  <a:srgbClr val="FF0000"/>
                </a:solidFill>
              </a:rPr>
              <a:t>≥</a:t>
            </a:r>
            <a:r>
              <a:rPr lang="lt-LT" sz="5400" dirty="0" smtClean="0"/>
              <a:t> daugiau arba lygu</a:t>
            </a:r>
          </a:p>
          <a:p>
            <a:pPr marL="0" indent="0">
              <a:buNone/>
            </a:pPr>
            <a:r>
              <a:rPr lang="lt-LT" sz="5400" dirty="0" smtClean="0">
                <a:solidFill>
                  <a:srgbClr val="FF0000"/>
                </a:solidFill>
              </a:rPr>
              <a:t>≤</a:t>
            </a:r>
            <a:r>
              <a:rPr lang="lt-LT" sz="5400" dirty="0" smtClean="0"/>
              <a:t> mažiau arba lygu</a:t>
            </a:r>
            <a:endParaRPr lang="lt-LT" sz="5400" dirty="0"/>
          </a:p>
        </p:txBody>
      </p:sp>
    </p:spTree>
    <p:extLst>
      <p:ext uri="{BB962C8B-B14F-4D97-AF65-F5344CB8AC3E}">
        <p14:creationId xmlns:p14="http://schemas.microsoft.com/office/powerpoint/2010/main" val="951292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Kaip perskaityti nelygybes?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3600" dirty="0">
                <a:solidFill>
                  <a:srgbClr val="FF0000"/>
                </a:solidFill>
              </a:rPr>
              <a:t>x</a:t>
            </a:r>
            <a:r>
              <a:rPr lang="lt-LT" sz="3600" dirty="0" smtClean="0">
                <a:solidFill>
                  <a:srgbClr val="FF0000"/>
                </a:solidFill>
              </a:rPr>
              <a:t> &gt; 5</a:t>
            </a:r>
            <a:r>
              <a:rPr lang="lt-LT" sz="3600" dirty="0" smtClean="0"/>
              <a:t>, </a:t>
            </a:r>
            <a:r>
              <a:rPr lang="lt-LT" sz="3600" dirty="0" err="1" smtClean="0"/>
              <a:t>iks</a:t>
            </a:r>
            <a:r>
              <a:rPr lang="lt-LT" sz="3600" dirty="0" smtClean="0"/>
              <a:t> daugiau už penkis</a:t>
            </a:r>
          </a:p>
          <a:p>
            <a:pPr marL="0" indent="0">
              <a:buNone/>
            </a:pPr>
            <a:r>
              <a:rPr lang="lt-LT" sz="3600" dirty="0">
                <a:solidFill>
                  <a:srgbClr val="FF0000"/>
                </a:solidFill>
              </a:rPr>
              <a:t>x</a:t>
            </a:r>
            <a:r>
              <a:rPr lang="lt-LT" sz="3600" dirty="0" smtClean="0">
                <a:solidFill>
                  <a:srgbClr val="FF0000"/>
                </a:solidFill>
              </a:rPr>
              <a:t> &lt; 12</a:t>
            </a:r>
            <a:r>
              <a:rPr lang="lt-LT" sz="3600" dirty="0" smtClean="0"/>
              <a:t>, </a:t>
            </a:r>
            <a:r>
              <a:rPr lang="lt-LT" sz="3600" dirty="0" err="1" smtClean="0"/>
              <a:t>iks</a:t>
            </a:r>
            <a:r>
              <a:rPr lang="lt-LT" sz="3600" dirty="0" smtClean="0"/>
              <a:t> mažiau už dvylika</a:t>
            </a:r>
          </a:p>
          <a:p>
            <a:pPr marL="0" indent="0">
              <a:buNone/>
            </a:pPr>
            <a:r>
              <a:rPr lang="lt-LT" sz="3600" dirty="0">
                <a:solidFill>
                  <a:srgbClr val="FF0000"/>
                </a:solidFill>
              </a:rPr>
              <a:t>x</a:t>
            </a:r>
            <a:r>
              <a:rPr lang="lt-LT" sz="3600" dirty="0" smtClean="0">
                <a:solidFill>
                  <a:srgbClr val="FF0000"/>
                </a:solidFill>
              </a:rPr>
              <a:t> ≥ 3</a:t>
            </a:r>
            <a:r>
              <a:rPr lang="lt-LT" sz="3600" dirty="0" smtClean="0"/>
              <a:t>, </a:t>
            </a:r>
            <a:r>
              <a:rPr lang="lt-LT" sz="3600" dirty="0" err="1" smtClean="0"/>
              <a:t>iks</a:t>
            </a:r>
            <a:r>
              <a:rPr lang="lt-LT" sz="3600" dirty="0" smtClean="0"/>
              <a:t> daugiau arba lygu už tris</a:t>
            </a:r>
          </a:p>
          <a:p>
            <a:pPr marL="0" indent="0">
              <a:buNone/>
            </a:pPr>
            <a:r>
              <a:rPr lang="lt-LT" sz="3600" dirty="0" smtClean="0">
                <a:solidFill>
                  <a:srgbClr val="FF0000"/>
                </a:solidFill>
              </a:rPr>
              <a:t>x ≤ 6</a:t>
            </a:r>
            <a:r>
              <a:rPr lang="lt-LT" sz="3600" dirty="0" smtClean="0"/>
              <a:t>, </a:t>
            </a:r>
            <a:r>
              <a:rPr lang="lt-LT" sz="3600" dirty="0" err="1" smtClean="0"/>
              <a:t>iks</a:t>
            </a:r>
            <a:r>
              <a:rPr lang="lt-LT" sz="3600" dirty="0" smtClean="0"/>
              <a:t> mažiau arba lygu už šešis</a:t>
            </a:r>
          </a:p>
          <a:p>
            <a:pPr marL="0" indent="0">
              <a:buNone/>
            </a:pPr>
            <a:r>
              <a:rPr lang="lt-LT" sz="3600" dirty="0" smtClean="0">
                <a:solidFill>
                  <a:srgbClr val="FF0000"/>
                </a:solidFill>
              </a:rPr>
              <a:t>x+3 &gt; 5</a:t>
            </a:r>
            <a:r>
              <a:rPr lang="lt-LT" sz="3600" dirty="0" smtClean="0"/>
              <a:t>, </a:t>
            </a:r>
            <a:r>
              <a:rPr lang="lt-LT" sz="3600" dirty="0" err="1" smtClean="0"/>
              <a:t>iks</a:t>
            </a:r>
            <a:r>
              <a:rPr lang="lt-LT" sz="3600" dirty="0"/>
              <a:t> </a:t>
            </a:r>
            <a:r>
              <a:rPr lang="lt-LT" sz="3600" dirty="0" smtClean="0"/>
              <a:t>plius trys daugiau už penkis</a:t>
            </a:r>
          </a:p>
          <a:p>
            <a:pPr marL="0" indent="0">
              <a:buNone/>
            </a:pPr>
            <a:r>
              <a:rPr lang="lt-LT" sz="3600" dirty="0" smtClean="0">
                <a:solidFill>
                  <a:srgbClr val="FF0000"/>
                </a:solidFill>
              </a:rPr>
              <a:t>x-4 &lt; 9</a:t>
            </a:r>
            <a:r>
              <a:rPr lang="lt-LT" sz="3600" dirty="0" smtClean="0"/>
              <a:t>, </a:t>
            </a:r>
            <a:r>
              <a:rPr lang="lt-LT" sz="3600" dirty="0" err="1" smtClean="0"/>
              <a:t>iks</a:t>
            </a:r>
            <a:r>
              <a:rPr lang="lt-LT" sz="3600" dirty="0" smtClean="0"/>
              <a:t> minus keturi mažiau už devynis</a:t>
            </a:r>
            <a:endParaRPr lang="lt-LT" sz="3600" dirty="0"/>
          </a:p>
        </p:txBody>
      </p:sp>
    </p:spTree>
    <p:extLst>
      <p:ext uri="{BB962C8B-B14F-4D97-AF65-F5344CB8AC3E}">
        <p14:creationId xmlns:p14="http://schemas.microsoft.com/office/powerpoint/2010/main" val="1698576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Kas yra nelygybės sprendinys?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smtClean="0"/>
              <a:t>Nežinojo reikšmė, su kuriuo nelygybė virsta teisinga skaitine nelygybe, vadinama nelygybės </a:t>
            </a:r>
            <a:r>
              <a:rPr lang="lt-LT" dirty="0" smtClean="0">
                <a:solidFill>
                  <a:srgbClr val="FF0000"/>
                </a:solidFill>
              </a:rPr>
              <a:t>sprendiniu</a:t>
            </a:r>
            <a:r>
              <a:rPr lang="lt-LT" dirty="0" smtClean="0"/>
              <a:t>.</a:t>
            </a:r>
            <a:endParaRPr lang="lt-LT" dirty="0"/>
          </a:p>
          <a:p>
            <a:pPr marL="0" indent="0">
              <a:buNone/>
            </a:pPr>
            <a:r>
              <a:rPr lang="lt-LT" dirty="0" smtClean="0"/>
              <a:t>PVZ. skaičius 6 yra nelygybės x &gt; 4 sprendinys, nes 6 &gt; 4, o skaičius 2 nėra šios nelygybės sprendinys, nes 2 nėra didesnis už 4.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1397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smtClean="0"/>
              <a:t>Koks yra mažiausias nelygybės x ≥ 9 sprendinys?</a:t>
            </a:r>
          </a:p>
          <a:p>
            <a:pPr marL="0" indent="0">
              <a:buNone/>
            </a:pPr>
            <a:r>
              <a:rPr lang="lt-LT" dirty="0" smtClean="0"/>
              <a:t>Jei yra toks </a:t>
            </a:r>
            <a:r>
              <a:rPr lang="lt-LT" dirty="0" smtClean="0">
                <a:solidFill>
                  <a:srgbClr val="FF0000"/>
                </a:solidFill>
              </a:rPr>
              <a:t>≥</a:t>
            </a:r>
            <a:r>
              <a:rPr lang="lt-LT" dirty="0" smtClean="0"/>
              <a:t> nelygybės ženklas, tai žinokite, kad ir skaičius 9 bus nelygybės sprendinys, nes 9 ≥ 9, kuris yra ir pats mažiausias šios nelygybės sprendinys.</a:t>
            </a:r>
          </a:p>
          <a:p>
            <a:pPr marL="0" indent="0">
              <a:buNone/>
            </a:pPr>
            <a:r>
              <a:rPr lang="lt-LT" dirty="0" smtClean="0"/>
              <a:t>Jeigu nelygybės ženklas būtų </a:t>
            </a:r>
            <a:r>
              <a:rPr lang="lt-LT" dirty="0" smtClean="0">
                <a:solidFill>
                  <a:srgbClr val="FF0000"/>
                </a:solidFill>
              </a:rPr>
              <a:t>&gt;</a:t>
            </a:r>
            <a:r>
              <a:rPr lang="lt-LT" dirty="0" smtClean="0"/>
              <a:t>, tai nelygybės </a:t>
            </a:r>
          </a:p>
          <a:p>
            <a:pPr marL="0" indent="0">
              <a:buNone/>
            </a:pPr>
            <a:r>
              <a:rPr lang="lt-LT" dirty="0" smtClean="0"/>
              <a:t>x &gt; 9 mažiausias sveikasis (be kablelio) sprendinys būtų 10.</a:t>
            </a:r>
            <a:endParaRPr lang="lt-L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4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Pavyzdžiai	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dirty="0" smtClean="0"/>
              <a:t>Parašykite po kelis duotųjų nelygybių sprendinius.</a:t>
            </a:r>
          </a:p>
          <a:p>
            <a:pPr marL="514350" indent="-514350">
              <a:buAutoNum type="alphaLcParenR"/>
            </a:pPr>
            <a:r>
              <a:rPr lang="lt-LT" dirty="0" smtClean="0"/>
              <a:t>x+2&gt; 9  </a:t>
            </a:r>
          </a:p>
          <a:p>
            <a:pPr marL="0" indent="0">
              <a:buNone/>
            </a:pPr>
            <a:r>
              <a:rPr lang="lt-LT" dirty="0" smtClean="0"/>
              <a:t>Reikia imti tokius skaičius prie kurių pridėję 2 turime gauti skaičių didesnį nei 9. Jei paimtume 6, tai jis netiktų, nes 6+2</a:t>
            </a:r>
            <a:r>
              <a:rPr lang="en-US" dirty="0" smtClean="0"/>
              <a:t>=8. </a:t>
            </a:r>
            <a:r>
              <a:rPr lang="en-US" dirty="0" err="1" smtClean="0"/>
              <a:t>Imkime</a:t>
            </a:r>
            <a:r>
              <a:rPr lang="en-US" dirty="0" smtClean="0"/>
              <a:t>, </a:t>
            </a:r>
            <a:r>
              <a:rPr lang="en-US" dirty="0" err="1" smtClean="0"/>
              <a:t>pavyzd</a:t>
            </a:r>
            <a:r>
              <a:rPr lang="lt-LT" dirty="0" err="1" smtClean="0"/>
              <a:t>žiui</a:t>
            </a:r>
            <a:r>
              <a:rPr lang="lt-LT" dirty="0" smtClean="0"/>
              <a:t>, 10, gauname 10+2</a:t>
            </a:r>
            <a:r>
              <a:rPr lang="en-US" dirty="0" smtClean="0"/>
              <a:t>=12 &gt; 9, </a:t>
            </a:r>
            <a:r>
              <a:rPr lang="en-US" dirty="0" err="1" smtClean="0"/>
              <a:t>jei</a:t>
            </a:r>
            <a:r>
              <a:rPr lang="en-US" dirty="0" smtClean="0"/>
              <a:t> </a:t>
            </a:r>
            <a:r>
              <a:rPr lang="en-US" dirty="0" err="1" smtClean="0"/>
              <a:t>imsime</a:t>
            </a:r>
            <a:r>
              <a:rPr lang="en-US" dirty="0" smtClean="0"/>
              <a:t> 11, </a:t>
            </a:r>
            <a:r>
              <a:rPr lang="en-US" dirty="0" err="1" smtClean="0"/>
              <a:t>gausime</a:t>
            </a:r>
            <a:r>
              <a:rPr lang="en-US" dirty="0" smtClean="0"/>
              <a:t> 11+2=13&gt;9. Tai </a:t>
            </a:r>
            <a:r>
              <a:rPr lang="en-US" dirty="0" err="1" smtClean="0"/>
              <a:t>rei</a:t>
            </a:r>
            <a:r>
              <a:rPr lang="lt-LT" dirty="0" err="1" smtClean="0"/>
              <a:t>škia</a:t>
            </a:r>
            <a:r>
              <a:rPr lang="lt-LT" dirty="0" smtClean="0"/>
              <a:t>, kad ir kiti didesni skaičiai bus nelygybės sprendiniai.</a:t>
            </a:r>
          </a:p>
          <a:p>
            <a:pPr marL="0" indent="0">
              <a:buNone/>
            </a:pPr>
            <a:r>
              <a:rPr lang="lt-LT" dirty="0" smtClean="0"/>
              <a:t>Taigi šios nelygybės sprendiniais būtų: 8, 9, 10, 11, 12, 13, 14, 15 ir t. t.</a:t>
            </a:r>
          </a:p>
        </p:txBody>
      </p:sp>
    </p:spTree>
    <p:extLst>
      <p:ext uri="{BB962C8B-B14F-4D97-AF65-F5344CB8AC3E}">
        <p14:creationId xmlns:p14="http://schemas.microsoft.com/office/powerpoint/2010/main" val="97718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Pavyzdžiai	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dirty="0" smtClean="0"/>
              <a:t>Parašykite po kelis duotųjų nelygybių sprendinius.</a:t>
            </a:r>
          </a:p>
          <a:p>
            <a:pPr marL="0" indent="0">
              <a:buNone/>
            </a:pPr>
            <a:r>
              <a:rPr lang="lt-LT" smtClean="0"/>
              <a:t>b) x</a:t>
            </a:r>
            <a:r>
              <a:rPr lang="lt-LT" dirty="0" smtClean="0"/>
              <a:t>∙5 &lt; 32  </a:t>
            </a:r>
          </a:p>
          <a:p>
            <a:pPr marL="0" indent="0">
              <a:buNone/>
            </a:pPr>
            <a:r>
              <a:rPr lang="lt-LT" dirty="0" smtClean="0"/>
              <a:t>Reikia imti tokius skaičius, kuriuos padauginę iš 5 turime gauti mažiau nei 32.</a:t>
            </a:r>
          </a:p>
          <a:p>
            <a:pPr marL="0" indent="0">
              <a:buNone/>
            </a:pPr>
            <a:r>
              <a:rPr lang="lt-LT" dirty="0" smtClean="0"/>
              <a:t>Jei paimtume 7, tai gautume 7∙5</a:t>
            </a:r>
            <a:r>
              <a:rPr lang="en-US" dirty="0" smtClean="0"/>
              <a:t>=35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matome</a:t>
            </a:r>
            <a:r>
              <a:rPr lang="en-US" dirty="0" smtClean="0"/>
              <a:t>, </a:t>
            </a:r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jis</a:t>
            </a:r>
            <a:r>
              <a:rPr lang="en-US" dirty="0" smtClean="0"/>
              <a:t> </a:t>
            </a:r>
            <a:r>
              <a:rPr lang="en-US" dirty="0" err="1" smtClean="0"/>
              <a:t>netinka</a:t>
            </a:r>
            <a:r>
              <a:rPr lang="en-US" dirty="0" smtClean="0"/>
              <a:t>. </a:t>
            </a:r>
            <a:r>
              <a:rPr lang="en-US" dirty="0" err="1" smtClean="0"/>
              <a:t>Jei</a:t>
            </a:r>
            <a:r>
              <a:rPr lang="en-US" dirty="0" smtClean="0"/>
              <a:t> </a:t>
            </a:r>
            <a:r>
              <a:rPr lang="en-US" dirty="0" err="1" smtClean="0"/>
              <a:t>paimtume</a:t>
            </a:r>
            <a:r>
              <a:rPr lang="en-US" dirty="0" smtClean="0"/>
              <a:t> 6, </a:t>
            </a:r>
            <a:r>
              <a:rPr lang="en-US" dirty="0" err="1" smtClean="0"/>
              <a:t>gautume</a:t>
            </a:r>
            <a:r>
              <a:rPr lang="en-US" dirty="0" smtClean="0"/>
              <a:t> 6</a:t>
            </a:r>
            <a:r>
              <a:rPr lang="lt-LT" dirty="0" smtClean="0"/>
              <a:t>∙</a:t>
            </a:r>
            <a:r>
              <a:rPr lang="lt-LT" dirty="0"/>
              <a:t>5</a:t>
            </a:r>
            <a:r>
              <a:rPr lang="en-US" dirty="0" smtClean="0"/>
              <a:t>=30, o tai </a:t>
            </a:r>
            <a:r>
              <a:rPr lang="en-US" dirty="0" err="1" smtClean="0"/>
              <a:t>yra</a:t>
            </a:r>
            <a:r>
              <a:rPr lang="en-US" dirty="0" smtClean="0"/>
              <a:t> ma</a:t>
            </a:r>
            <a:r>
              <a:rPr lang="lt-LT" dirty="0" err="1" smtClean="0"/>
              <a:t>žiau</a:t>
            </a:r>
            <a:r>
              <a:rPr lang="lt-LT" dirty="0" smtClean="0"/>
              <a:t> nei 32 ir šis skaičius tinka. Tai kaip matome, kad tinka visi skaičiai, kurie  yra 6 ir mažesni.</a:t>
            </a:r>
            <a:r>
              <a:rPr lang="en-US" dirty="0" smtClean="0"/>
              <a:t> </a:t>
            </a:r>
            <a:endParaRPr lang="lt-LT" dirty="0"/>
          </a:p>
          <a:p>
            <a:pPr marL="0" indent="0">
              <a:buNone/>
            </a:pPr>
            <a:r>
              <a:rPr lang="lt-LT" dirty="0" smtClean="0"/>
              <a:t>Taigi šios nelygybės sprendiniais būtų: 6, 5, 4, 3, 2 ir t. t.</a:t>
            </a:r>
          </a:p>
        </p:txBody>
      </p:sp>
    </p:spTree>
    <p:extLst>
      <p:ext uri="{BB962C8B-B14F-4D97-AF65-F5344CB8AC3E}">
        <p14:creationId xmlns:p14="http://schemas.microsoft.com/office/powerpoint/2010/main" val="2077266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391</Words>
  <Application>Microsoft Office PowerPoint</Application>
  <PresentationFormat>Demonstracija ekrane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8" baseType="lpstr">
      <vt:lpstr>Office tema</vt:lpstr>
      <vt:lpstr>Nelygybės</vt:lpstr>
      <vt:lpstr>Kaip perskaityti nelygybės ženklus?</vt:lpstr>
      <vt:lpstr>Kaip perskaityti nelygybes?</vt:lpstr>
      <vt:lpstr>Kas yra nelygybės sprendinys?</vt:lpstr>
      <vt:lpstr>PowerPoint pristatymas</vt:lpstr>
      <vt:lpstr>Pavyzdžiai </vt:lpstr>
      <vt:lpstr>Pavyzdžiai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Nelygybės</dc:title>
  <dc:creator>Dainius</dc:creator>
  <cp:lastModifiedBy>Windows User</cp:lastModifiedBy>
  <cp:revision>6</cp:revision>
  <dcterms:created xsi:type="dcterms:W3CDTF">2020-05-07T10:32:27Z</dcterms:created>
  <dcterms:modified xsi:type="dcterms:W3CDTF">2020-05-07T12:37:04Z</dcterms:modified>
</cp:coreProperties>
</file>