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8" r:id="rId4"/>
    <p:sldId id="259" r:id="rId5"/>
    <p:sldId id="260" r:id="rId6"/>
    <p:sldId id="262" r:id="rId7"/>
    <p:sldId id="263" r:id="rId8"/>
    <p:sldId id="261"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a:t>Spustelėję redaguokite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a:t>Spustelėję redaguokite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a:t>Spustelėję redaguokite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a:t>Spustelėję redaguokite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DA4809-F095-4D6E-B999-20C49A61C5B6}"/>
              </a:ext>
            </a:extLst>
          </p:cNvPr>
          <p:cNvSpPr>
            <a:spLocks noGrp="1"/>
          </p:cNvSpPr>
          <p:nvPr>
            <p:ph type="ctrTitle"/>
          </p:nvPr>
        </p:nvSpPr>
        <p:spPr/>
        <p:txBody>
          <a:bodyPr/>
          <a:lstStyle/>
          <a:p>
            <a:pPr fontAlgn="auto">
              <a:lnSpc>
                <a:spcPts val="1800"/>
              </a:lnSpc>
            </a:pPr>
            <a:r>
              <a:rPr lang="lt-LT" sz="3600" dirty="0">
                <a:effectLst/>
                <a:latin typeface="Times New Roman" panose="02020603050405020304" pitchFamily="18" charset="0"/>
                <a:ea typeface="Calibri" panose="020F0502020204030204" pitchFamily="34" charset="0"/>
              </a:rPr>
              <a:t>Asmeninės savybės karjeros kelyje</a:t>
            </a:r>
            <a:br>
              <a:rPr lang="lt-LT" sz="1800" dirty="0">
                <a:effectLst/>
                <a:latin typeface="Times New Roman" panose="02020603050405020304" pitchFamily="18" charset="0"/>
                <a:ea typeface="Calibri" panose="020F0502020204030204" pitchFamily="34" charset="0"/>
              </a:rPr>
            </a:br>
            <a:br>
              <a:rPr lang="en-US" sz="1800" dirty="0">
                <a:effectLst/>
                <a:latin typeface="Arial" panose="020B0604020202020204" pitchFamily="34" charset="0"/>
                <a:ea typeface="Times New Roman" panose="02020603050405020304" pitchFamily="18" charset="0"/>
              </a:rPr>
            </a:br>
            <a:r>
              <a:rPr lang="lt-LT" sz="1800" dirty="0">
                <a:effectLst/>
                <a:latin typeface="Times New Roman" panose="02020603050405020304" pitchFamily="18" charset="0"/>
                <a:ea typeface="Calibri" panose="020F0502020204030204" pitchFamily="34" charset="0"/>
              </a:rPr>
              <a:t> </a:t>
            </a:r>
            <a:br>
              <a:rPr lang="en-US" sz="1800" dirty="0">
                <a:effectLst/>
                <a:latin typeface="Arial" panose="020B0604020202020204" pitchFamily="34" charset="0"/>
                <a:ea typeface="Times New Roman" panose="02020603050405020304" pitchFamily="18" charset="0"/>
              </a:rPr>
            </a:br>
            <a:endParaRPr lang="en-US" dirty="0"/>
          </a:p>
        </p:txBody>
      </p:sp>
      <p:sp>
        <p:nvSpPr>
          <p:cNvPr id="3" name="Antrinis pavadinimas 2">
            <a:extLst>
              <a:ext uri="{FF2B5EF4-FFF2-40B4-BE49-F238E27FC236}">
                <a16:creationId xmlns:a16="http://schemas.microsoft.com/office/drawing/2014/main" id="{A07A80A3-A93C-4BEF-803F-34D118004F84}"/>
              </a:ext>
            </a:extLst>
          </p:cNvPr>
          <p:cNvSpPr>
            <a:spLocks noGrp="1"/>
          </p:cNvSpPr>
          <p:nvPr>
            <p:ph type="subTitle" idx="1"/>
          </p:nvPr>
        </p:nvSpPr>
        <p:spPr/>
        <p:txBody>
          <a:bodyPr>
            <a:normAutofit/>
          </a:bodyPr>
          <a:lstStyle/>
          <a:p>
            <a:endParaRPr lang="lt-LT" dirty="0"/>
          </a:p>
          <a:p>
            <a:endParaRPr lang="lt-LT" dirty="0"/>
          </a:p>
          <a:p>
            <a:r>
              <a:rPr lang="lt-LT" sz="1400" dirty="0">
                <a:latin typeface="Times New Roman" panose="02020603050405020304" pitchFamily="18" charset="0"/>
                <a:cs typeface="Times New Roman" panose="02020603050405020304" pitchFamily="18" charset="0"/>
              </a:rPr>
              <a:t>Parengė ugdymo karjerai mokytoja Vitalija Medzevičienė</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5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C106490-57CC-4F5E-B882-11DB75D25F4B}"/>
              </a:ext>
            </a:extLst>
          </p:cNvPr>
          <p:cNvSpPr>
            <a:spLocks noGrp="1"/>
          </p:cNvSpPr>
          <p:nvPr>
            <p:ph type="title"/>
          </p:nvPr>
        </p:nvSpPr>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1247AED0-AB76-4367-9EFB-302DC63CC2D7}"/>
              </a:ext>
            </a:extLst>
          </p:cNvPr>
          <p:cNvSpPr>
            <a:spLocks noGrp="1"/>
          </p:cNvSpPr>
          <p:nvPr>
            <p:ph idx="1"/>
          </p:nvPr>
        </p:nvSpPr>
        <p:spPr/>
        <p:txBody>
          <a:bodyPr/>
          <a:lstStyle/>
          <a:p>
            <a:pPr marL="0" lvl="0" indent="0">
              <a:buClr>
                <a:srgbClr val="1F497D"/>
              </a:buClr>
              <a:buNone/>
            </a:pPr>
            <a:r>
              <a:rPr lang="lt-LT" sz="1800" dirty="0">
                <a:solidFill>
                  <a:srgbClr val="1F497D"/>
                </a:solidFill>
                <a:effectLst/>
                <a:latin typeface="Times New Roman" panose="02020603050405020304" pitchFamily="18" charset="0"/>
                <a:ea typeface="Times New Roman" panose="02020603050405020304" pitchFamily="18" charset="0"/>
              </a:rPr>
              <a:t>4 užduotis. </a:t>
            </a:r>
            <a:r>
              <a:rPr lang="lt-LT" sz="1800" dirty="0">
                <a:effectLst/>
                <a:latin typeface="Times New Roman" panose="02020603050405020304" pitchFamily="18" charset="0"/>
                <a:ea typeface="Times New Roman" panose="02020603050405020304" pitchFamily="18" charset="0"/>
              </a:rPr>
              <a:t>Atsakykite į klausimus.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lt-LT" sz="1800" dirty="0">
                <a:effectLst/>
                <a:latin typeface="Times New Roman" panose="02020603050405020304" pitchFamily="18" charset="0"/>
                <a:ea typeface="Times New Roman" panose="02020603050405020304" pitchFamily="18" charset="0"/>
              </a:rPr>
              <a:t>Ar Jūsų išskirtos svarbiausios asmenybės savybės sutampa su tomis, kurias įvardija kiti žmonės?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lt-LT" sz="1800" dirty="0">
                <a:effectLst/>
                <a:latin typeface="Times New Roman" panose="02020603050405020304" pitchFamily="18" charset="0"/>
                <a:ea typeface="Times New Roman" panose="02020603050405020304" pitchFamily="18" charset="0"/>
              </a:rPr>
              <a:t>Kuo nustebino kitų žmonių nuomonė apie Jus?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lt-LT" sz="1800" dirty="0">
                <a:effectLst/>
                <a:latin typeface="Times New Roman" panose="02020603050405020304" pitchFamily="18" charset="0"/>
                <a:ea typeface="Times New Roman" panose="02020603050405020304" pitchFamily="18" charset="0"/>
              </a:rPr>
              <a:t>Kurios iš išvardytų asmenybės savybių yra patraukliausios siekiant karjeros?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lt-LT" sz="1800" dirty="0">
                <a:effectLst/>
                <a:latin typeface="Times New Roman" panose="02020603050405020304" pitchFamily="18" charset="0"/>
                <a:ea typeface="Times New Roman" panose="02020603050405020304" pitchFamily="18" charset="0"/>
              </a:rPr>
              <a:t>Kokias asmenybės savybes reikėtų ugdytis, galvojant apie savo karjeros kelią?</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lt-LT" sz="1800" dirty="0">
                <a:effectLst/>
                <a:latin typeface="Times New Roman" panose="02020603050405020304" pitchFamily="18" charset="0"/>
                <a:ea typeface="Times New Roman" panose="02020603050405020304" pitchFamily="18" charset="0"/>
              </a:rPr>
              <a:t>Kurios savybės jums gali trukdyti siekiant karjeros sėkmės?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790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057F520-A4E3-4CFB-8CC4-7434D5546CDD}"/>
              </a:ext>
            </a:extLst>
          </p:cNvPr>
          <p:cNvSpPr>
            <a:spLocks noGrp="1"/>
          </p:cNvSpPr>
          <p:nvPr>
            <p:ph type="title"/>
          </p:nvPr>
        </p:nvSpPr>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FCADBCFA-F9A4-4669-AC20-95C9A664F5B5}"/>
              </a:ext>
            </a:extLst>
          </p:cNvPr>
          <p:cNvSpPr>
            <a:spLocks noGrp="1"/>
          </p:cNvSpPr>
          <p:nvPr>
            <p:ph idx="1"/>
          </p:nvPr>
        </p:nvSpPr>
        <p:spPr/>
        <p:txBody>
          <a:bodyPr/>
          <a:lstStyle/>
          <a:p>
            <a:pPr marL="0" indent="0" algn="just">
              <a:buNone/>
            </a:pPr>
            <a:r>
              <a:rPr lang="lt-LT" sz="3200" dirty="0">
                <a:effectLst/>
                <a:latin typeface="Times New Roman" panose="02020603050405020304" pitchFamily="18" charset="0"/>
                <a:ea typeface="Times New Roman" panose="02020603050405020304" pitchFamily="18" charset="0"/>
              </a:rPr>
              <a:t>Kiekvienas žmogus yra unikalus savo asmenybės savybių deriniu. Renkantis karjeros kelią svarbu ne paviršutiniškai, o iš esmės ir nuolat pažinti save bei pagrįsti šį pažinimą realių gyvenimiškų situacijų pavyzdžiais.</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8091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6B6517-1CF9-4708-8D7F-85239D2F91EC}"/>
              </a:ext>
            </a:extLst>
          </p:cNvPr>
          <p:cNvSpPr>
            <a:spLocks noGrp="1"/>
          </p:cNvSpPr>
          <p:nvPr>
            <p:ph type="title"/>
          </p:nvPr>
        </p:nvSpPr>
        <p:spPr/>
        <p:txBody>
          <a:bodyPr/>
          <a:lstStyle/>
          <a:p>
            <a:r>
              <a:rPr lang="lt-LT" sz="4400" dirty="0">
                <a:effectLst/>
                <a:latin typeface="Times New Roman" panose="02020603050405020304" pitchFamily="18" charset="0"/>
                <a:ea typeface="Calibri" panose="020F0502020204030204" pitchFamily="34" charset="0"/>
              </a:rPr>
              <a:t>Asmeninės savybės karjeros kelyje</a:t>
            </a:r>
            <a:endParaRPr lang="lt-LT" dirty="0"/>
          </a:p>
        </p:txBody>
      </p:sp>
      <p:sp>
        <p:nvSpPr>
          <p:cNvPr id="3" name="Turinio vietos rezervavimo ženklas 2">
            <a:extLst>
              <a:ext uri="{FF2B5EF4-FFF2-40B4-BE49-F238E27FC236}">
                <a16:creationId xmlns:a16="http://schemas.microsoft.com/office/drawing/2014/main" id="{77064CF7-0862-4414-B617-07CCB52914FF}"/>
              </a:ext>
            </a:extLst>
          </p:cNvPr>
          <p:cNvSpPr>
            <a:spLocks noGrp="1"/>
          </p:cNvSpPr>
          <p:nvPr>
            <p:ph idx="1"/>
          </p:nvPr>
        </p:nvSpPr>
        <p:spPr/>
        <p:txBody>
          <a:bodyPr/>
          <a:lstStyle/>
          <a:p>
            <a:pPr marL="0" indent="0" algn="just">
              <a:lnSpc>
                <a:spcPts val="1800"/>
              </a:lnSpc>
              <a:buNone/>
            </a:pPr>
            <a:endParaRPr lang="lt-LT" sz="2400" dirty="0">
              <a:solidFill>
                <a:srgbClr val="1F497D"/>
              </a:solidFill>
              <a:effectLst/>
              <a:latin typeface="Times New Roman" panose="02020603050405020304" pitchFamily="18" charset="0"/>
              <a:ea typeface="Times New Roman" panose="02020603050405020304" pitchFamily="18" charset="0"/>
            </a:endParaRPr>
          </a:p>
          <a:p>
            <a:pPr marL="0" indent="0" algn="just">
              <a:lnSpc>
                <a:spcPts val="1800"/>
              </a:lnSpc>
              <a:buNone/>
            </a:pPr>
            <a:r>
              <a:rPr lang="lt-LT" sz="2400" dirty="0">
                <a:solidFill>
                  <a:srgbClr val="1F497D"/>
                </a:solidFill>
                <a:effectLst/>
                <a:latin typeface="Times New Roman" panose="02020603050405020304" pitchFamily="18" charset="0"/>
                <a:ea typeface="Times New Roman" panose="02020603050405020304" pitchFamily="18" charset="0"/>
              </a:rPr>
              <a:t>1 užduotis. </a:t>
            </a:r>
            <a:r>
              <a:rPr lang="lt-LT" sz="2400" dirty="0">
                <a:solidFill>
                  <a:srgbClr val="000000"/>
                </a:solidFill>
                <a:effectLst/>
                <a:latin typeface="Times New Roman" panose="02020603050405020304" pitchFamily="18" charset="0"/>
                <a:ea typeface="Times New Roman" panose="02020603050405020304" pitchFamily="18" charset="0"/>
              </a:rPr>
              <a:t>Mano asmeninės savybės</a:t>
            </a:r>
          </a:p>
          <a:p>
            <a:pPr marL="0" indent="0" algn="just">
              <a:lnSpc>
                <a:spcPts val="1800"/>
              </a:lnSpc>
              <a:buNone/>
            </a:pPr>
            <a:r>
              <a:rPr lang="lt-LT" sz="2400" dirty="0">
                <a:effectLst/>
                <a:latin typeface="Times New Roman" panose="02020603050405020304" pitchFamily="18" charset="0"/>
                <a:ea typeface="Times New Roman" panose="02020603050405020304" pitchFamily="18" charset="0"/>
              </a:rPr>
              <a:t>Prieš Jūsų akis – daugybė žodžių, vartojamų apibūdinant žmones.</a:t>
            </a:r>
          </a:p>
          <a:p>
            <a:pPr marL="0" indent="0" algn="just">
              <a:lnSpc>
                <a:spcPts val="1800"/>
              </a:lnSpc>
              <a:buNone/>
            </a:pPr>
            <a:r>
              <a:rPr lang="lt-LT" sz="2400" dirty="0">
                <a:effectLst/>
                <a:latin typeface="Times New Roman" panose="02020603050405020304" pitchFamily="18" charset="0"/>
                <a:ea typeface="Times New Roman" panose="02020603050405020304" pitchFamily="18" charset="0"/>
              </a:rPr>
              <a:t>Įvertinkite, koks Jūs esate iš tiesų (bet ne koks norėtumėte būti). Pažymėkite</a:t>
            </a:r>
          </a:p>
          <a:p>
            <a:pPr marL="0" indent="0" algn="just">
              <a:lnSpc>
                <a:spcPts val="1800"/>
              </a:lnSpc>
              <a:buNone/>
            </a:pPr>
            <a:r>
              <a:rPr lang="lt-LT" sz="2400" dirty="0">
                <a:effectLst/>
                <a:latin typeface="Times New Roman" panose="02020603050405020304" pitchFamily="18" charset="0"/>
                <a:ea typeface="Times New Roman" panose="02020603050405020304" pitchFamily="18" charset="0"/>
              </a:rPr>
              <a:t>Jums tinkančias asmenybės savybes</a:t>
            </a:r>
            <a:r>
              <a:rPr lang="lt-LT" sz="2400" dirty="0">
                <a:solidFill>
                  <a:srgbClr val="777777"/>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147688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7098F4-DCF7-41A1-8832-5556F67574BD}"/>
              </a:ext>
            </a:extLst>
          </p:cNvPr>
          <p:cNvSpPr>
            <a:spLocks noGrp="1"/>
          </p:cNvSpPr>
          <p:nvPr>
            <p:ph type="title"/>
          </p:nvPr>
        </p:nvSpPr>
        <p:spPr>
          <a:xfrm>
            <a:off x="1295402" y="982132"/>
            <a:ext cx="9601196" cy="500439"/>
          </a:xfrm>
        </p:spPr>
        <p:txBody>
          <a:bodyPr>
            <a:no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22A601A6-AA04-48C4-8E38-7C2D16D0EE65}"/>
              </a:ext>
            </a:extLst>
          </p:cNvPr>
          <p:cNvSpPr>
            <a:spLocks noGrp="1"/>
          </p:cNvSpPr>
          <p:nvPr>
            <p:ph idx="1"/>
          </p:nvPr>
        </p:nvSpPr>
        <p:spPr/>
        <p:txBody>
          <a:bodyPr>
            <a:normAutofit fontScale="25000" lnSpcReduction="20000"/>
          </a:bodyPr>
          <a:lstStyle/>
          <a:p>
            <a:pPr algn="just">
              <a:lnSpc>
                <a:spcPts val="1275"/>
              </a:lnSpc>
            </a:pPr>
            <a:r>
              <a:rPr lang="lt-LT" sz="7200" dirty="0">
                <a:effectLst/>
                <a:latin typeface="Times New Roman" panose="02020603050405020304" pitchFamily="18" charset="0"/>
                <a:ea typeface="Times New Roman" panose="02020603050405020304" pitchFamily="18" charset="0"/>
              </a:rPr>
              <a:t>Atkaklus (atkakliai siekiu tikslo, neatsisakau jo, jei iškart ir nepavyksta).</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Punktualus (beveik niekada nevėluoju).</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Visapusiškas (mane domina daug įvairių dalykų, gerai sekasi atlikti įvairius darbus, veiklas).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Tvarkingas (mėgstu tvarką, kiekvienas daiktas mano namuose turi savo vietą).</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Tolerantiškas (priimu visus žmones tokius, kokie jie yra, gerbiu jų nuomonę ir tai, kas jiems svarbu).</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Savarankiškas (jei turiu ką nors atlikti, darau tai pats, nesidairydamas pagalbos ar nurodymų).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Valingas (man užtenka valios atsisakyti pramogų ir kitų malonumų dėl svarbaus tikslo).</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Taikus (man patinka „taikios situacijos“ ir stengiuosi jas išlaikyti).</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Ryžtingas (man lengva apsispręsti ir imtis veiklos, nesu linkęs atidėlioti).</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Spontaniškas (kartais pasakau ar padarau ką nors nepagalvojęs, tiesiog vedinas emocijų).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Prisitaikantis (lengvai prisitaikau prie naujų žmonių grupių ar situacijų).</a:t>
            </a:r>
            <a:endParaRPr lang="en-US" sz="7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2642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67513A-F4FB-4229-87D1-9711017F2875}"/>
              </a:ext>
            </a:extLst>
          </p:cNvPr>
          <p:cNvSpPr>
            <a:spLocks noGrp="1"/>
          </p:cNvSpPr>
          <p:nvPr>
            <p:ph type="title"/>
          </p:nvPr>
        </p:nvSpPr>
        <p:spPr>
          <a:xfrm>
            <a:off x="1295402" y="982133"/>
            <a:ext cx="9601196" cy="837790"/>
          </a:xfrm>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4E1A48D3-3522-4844-A941-0AC4FE3255DA}"/>
              </a:ext>
            </a:extLst>
          </p:cNvPr>
          <p:cNvSpPr>
            <a:spLocks noGrp="1"/>
          </p:cNvSpPr>
          <p:nvPr>
            <p:ph idx="1"/>
          </p:nvPr>
        </p:nvSpPr>
        <p:spPr>
          <a:xfrm>
            <a:off x="1295401" y="2476871"/>
            <a:ext cx="9601196" cy="3746376"/>
          </a:xfrm>
        </p:spPr>
        <p:txBody>
          <a:bodyPr>
            <a:normAutofit fontScale="25000" lnSpcReduction="20000"/>
          </a:bodyPr>
          <a:lstStyle/>
          <a:p>
            <a:pPr algn="just">
              <a:lnSpc>
                <a:spcPts val="1275"/>
              </a:lnSpc>
            </a:pPr>
            <a:r>
              <a:rPr lang="lt-LT" sz="7200" dirty="0">
                <a:effectLst/>
                <a:latin typeface="Times New Roman" panose="02020603050405020304" pitchFamily="18" charset="0"/>
                <a:ea typeface="Times New Roman" panose="02020603050405020304" pitchFamily="18" charset="0"/>
              </a:rPr>
              <a:t>Taktiškas (beveik nepasitaiko, kad aš bendraudamas net ir netyčia įžeisčiau žmogų).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Linkęs lyderiauti (man patinka vadovauti, žmonės noriai buriasi aplink mane ir klauso mano nurodymų).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Nepriklausomas (man patinka pačiam būti atsakingam už save, nemėgstu, kai man nurodinėja, kaip elgtis, ką daryti).</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Linkęs konkuruoti (man patinka kovoti, atlikti kažką geriau už kitus).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Šmaikštus (turiu puikų humoro jausmą, kurį sugebu pritaikyti įvairiose gyvenimo situacijose).</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Sąžiningas (nemeluoju, manimi galima pasitikėti).</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Įtaigus (greitai uždegu kitus žmones savo idėjomis, priverčiu juos pakeisti nuomonę).</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Kruopštus (stropiai, rūpestingai atlieku visus darbus).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Kuklus (nesu linkęs girtis savo pasiekimais, esu neišdidus ir neišpuikęs).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Konservatyvus (man patinka įprasti ir laiko patikrinti dalykai, nesu didelis naujovių mėgėjas).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Komunikabilus (nepatiriu sunkumų bendraudamas su kitais).</a:t>
            </a:r>
            <a:endParaRPr lang="en-US" sz="7200" dirty="0">
              <a:effectLst/>
              <a:latin typeface="Times New Roman" panose="02020603050405020304" pitchFamily="18" charset="0"/>
              <a:ea typeface="Times New Roman" panose="02020603050405020304" pitchFamily="18" charset="0"/>
            </a:endParaRPr>
          </a:p>
          <a:p>
            <a:endParaRPr lang="en-US" sz="9600" dirty="0"/>
          </a:p>
        </p:txBody>
      </p:sp>
    </p:spTree>
    <p:extLst>
      <p:ext uri="{BB962C8B-B14F-4D97-AF65-F5344CB8AC3E}">
        <p14:creationId xmlns:p14="http://schemas.microsoft.com/office/powerpoint/2010/main" val="243735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C8DD5D-E756-4410-BE6A-CB3CE0064F48}"/>
              </a:ext>
            </a:extLst>
          </p:cNvPr>
          <p:cNvSpPr>
            <a:spLocks noGrp="1"/>
          </p:cNvSpPr>
          <p:nvPr>
            <p:ph type="title"/>
          </p:nvPr>
        </p:nvSpPr>
        <p:spPr>
          <a:xfrm>
            <a:off x="1295402" y="982132"/>
            <a:ext cx="9601196" cy="811157"/>
          </a:xfrm>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72CD9544-5424-49B8-8DCF-4E0F46817779}"/>
              </a:ext>
            </a:extLst>
          </p:cNvPr>
          <p:cNvSpPr>
            <a:spLocks noGrp="1"/>
          </p:cNvSpPr>
          <p:nvPr>
            <p:ph idx="1"/>
          </p:nvPr>
        </p:nvSpPr>
        <p:spPr>
          <a:xfrm>
            <a:off x="1295402" y="2556932"/>
            <a:ext cx="9601196" cy="3318936"/>
          </a:xfrm>
        </p:spPr>
        <p:txBody>
          <a:bodyPr>
            <a:normAutofit fontScale="25000" lnSpcReduction="20000"/>
          </a:bodyPr>
          <a:lstStyle/>
          <a:p>
            <a:pPr algn="just">
              <a:lnSpc>
                <a:spcPts val="1275"/>
              </a:lnSpc>
            </a:pPr>
            <a:r>
              <a:rPr lang="lt-LT" sz="7200" dirty="0">
                <a:effectLst/>
                <a:latin typeface="Times New Roman" panose="02020603050405020304" pitchFamily="18" charset="0"/>
                <a:ea typeface="Times New Roman" panose="02020603050405020304" pitchFamily="18" charset="0"/>
              </a:rPr>
              <a:t>Kantrus (galiu daug ką iškęsti – nedejuoju ir nesiskundžiu).</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Jautrus (esu neabejingas kitų žmonių nuotaikoms, išgyvenimams, mane jaudina jų problemos).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Ramus (mane sunku suerzinti, išvesti iš pusiausvyros).</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Ištikimas (esu ištikimas savo idėjoms, draugams, niekada jų neišduodu).</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Rezultatyvus (ne tik dirbu, mokausi, bet ir pasiekiu gerų rezultatų).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Originalus (dažnai mąstau, rengiuosi, elgiuosi kitaip nei dauguma žmonių).</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Atsakingas (noriai prisiimu atsakomybę už savo darbus ir žodžius, jei kažką pažadu, visada ištesiu).</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Atsargus (nesu linkęs rizikuoti, man labiau patinka „žvirblis rankoje“ nei „jautis lankoje“).</a:t>
            </a:r>
            <a:endParaRPr lang="en-US" sz="7200" dirty="0">
              <a:effectLst/>
              <a:latin typeface="Times New Roman" panose="02020603050405020304" pitchFamily="18" charset="0"/>
              <a:ea typeface="Times New Roman" panose="02020603050405020304" pitchFamily="18" charset="0"/>
            </a:endParaRPr>
          </a:p>
          <a:p>
            <a:pPr algn="just">
              <a:lnSpc>
                <a:spcPts val="1275"/>
              </a:lnSpc>
            </a:pPr>
            <a:r>
              <a:rPr lang="lt-LT" sz="7200" dirty="0">
                <a:effectLst/>
                <a:latin typeface="Times New Roman" panose="02020603050405020304" pitchFamily="18" charset="0"/>
                <a:ea typeface="Times New Roman" panose="02020603050405020304" pitchFamily="18" charset="0"/>
              </a:rPr>
              <a:t>Paklusnus (nesiginčiju ir darau tai, kas man liepiama, nurodoma).</a:t>
            </a:r>
            <a:endParaRPr lang="en-US" sz="7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8211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F92EEB-9B83-4794-950F-FB953FBC9C41}"/>
              </a:ext>
            </a:extLst>
          </p:cNvPr>
          <p:cNvSpPr>
            <a:spLocks noGrp="1"/>
          </p:cNvSpPr>
          <p:nvPr>
            <p:ph type="title"/>
          </p:nvPr>
        </p:nvSpPr>
        <p:spPr>
          <a:xfrm>
            <a:off x="1295402" y="982133"/>
            <a:ext cx="9601196" cy="1006466"/>
          </a:xfrm>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8CFF4DC4-94A7-49AE-B972-A44B34CC3EDC}"/>
              </a:ext>
            </a:extLst>
          </p:cNvPr>
          <p:cNvSpPr>
            <a:spLocks noGrp="1"/>
          </p:cNvSpPr>
          <p:nvPr>
            <p:ph idx="1"/>
          </p:nvPr>
        </p:nvSpPr>
        <p:spPr>
          <a:xfrm>
            <a:off x="1216241" y="2494625"/>
            <a:ext cx="10067277" cy="3701989"/>
          </a:xfrm>
        </p:spPr>
        <p:txBody>
          <a:bodyPr>
            <a:normAutofit/>
          </a:bodyPr>
          <a:lstStyle/>
          <a:p>
            <a:pPr algn="just">
              <a:lnSpc>
                <a:spcPts val="1275"/>
              </a:lnSpc>
            </a:pPr>
            <a:r>
              <a:rPr lang="lt-LT" sz="1800" dirty="0">
                <a:effectLst/>
                <a:latin typeface="Times New Roman" panose="02020603050405020304" pitchFamily="18" charset="0"/>
                <a:ea typeface="Times New Roman" panose="02020603050405020304" pitchFamily="18" charset="0"/>
              </a:rPr>
              <a:t>Smalsus </a:t>
            </a:r>
            <a:r>
              <a:rPr lang="lt-LT" sz="1600" dirty="0">
                <a:effectLst/>
                <a:latin typeface="Times New Roman" panose="02020603050405020304" pitchFamily="18" charset="0"/>
                <a:ea typeface="Times New Roman" panose="02020603050405020304" pitchFamily="18" charset="0"/>
              </a:rPr>
              <a:t>(žingeidus mane domina naujovės, pasaulio atradimai, noriu daug žinoti).</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Nuoseklus </a:t>
            </a:r>
            <a:r>
              <a:rPr lang="lt-LT" sz="1600" dirty="0">
                <a:effectLst/>
                <a:latin typeface="Times New Roman" panose="02020603050405020304" pitchFamily="18" charset="0"/>
                <a:ea typeface="Times New Roman" panose="02020603050405020304" pitchFamily="18" charset="0"/>
              </a:rPr>
              <a:t>(visus darbus atlieku iš eilės, žingsnis po žingsnio, retai keičiu savo nuomonę ar prieštarauju pats sau).</a:t>
            </a:r>
          </a:p>
          <a:p>
            <a:pPr algn="just">
              <a:lnSpc>
                <a:spcPts val="1275"/>
              </a:lnSpc>
            </a:pPr>
            <a:r>
              <a:rPr lang="lt-LT" sz="1800" dirty="0">
                <a:effectLst/>
                <a:latin typeface="Times New Roman" panose="02020603050405020304" pitchFamily="18" charset="0"/>
                <a:ea typeface="Times New Roman" panose="02020603050405020304" pitchFamily="18" charset="0"/>
              </a:rPr>
              <a:t>Visuomeniškas </a:t>
            </a:r>
            <a:r>
              <a:rPr lang="lt-LT" sz="1600" dirty="0">
                <a:effectLst/>
                <a:latin typeface="Times New Roman" panose="02020603050405020304" pitchFamily="18" charset="0"/>
                <a:ea typeface="Times New Roman" panose="02020603050405020304" pitchFamily="18" charset="0"/>
              </a:rPr>
              <a:t>(esu linkęs rūpintis ne tik savimi bei artimaisiais – mielai įsitraukiu ir į mokyklos ar man artimos bendruomenės veiklas).</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Optimistiškas </a:t>
            </a:r>
            <a:r>
              <a:rPr lang="lt-LT" sz="1600" dirty="0">
                <a:effectLst/>
                <a:latin typeface="Times New Roman" panose="02020603050405020304" pitchFamily="18" charset="0"/>
                <a:ea typeface="Times New Roman" panose="02020603050405020304" pitchFamily="18" charset="0"/>
              </a:rPr>
              <a:t>(į gyvenimą žvelgiu pozityviai, bet kurioje situacijoje matau teigiamų pusių, nesu linkęs bambėti ir nusivilti).</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Atviras </a:t>
            </a:r>
            <a:r>
              <a:rPr lang="lt-LT" sz="1600" dirty="0">
                <a:effectLst/>
                <a:latin typeface="Times New Roman" panose="02020603050405020304" pitchFamily="18" charset="0"/>
                <a:ea typeface="Times New Roman" panose="02020603050405020304" pitchFamily="18" charset="0"/>
              </a:rPr>
              <a:t>(nesu linkęs slėpti savo jausmų ir minčių, atvirai jas išsakau žmonėms).</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Bendradarbiaujantis </a:t>
            </a:r>
            <a:r>
              <a:rPr lang="lt-LT" sz="1600" dirty="0">
                <a:effectLst/>
                <a:latin typeface="Times New Roman" panose="02020603050405020304" pitchFamily="18" charset="0"/>
                <a:ea typeface="Times New Roman" panose="02020603050405020304" pitchFamily="18" charset="0"/>
              </a:rPr>
              <a:t>(klasėje ar grupėje visada esu pasirengęs padėti, jei matau, kad mano pagalba reikalinga).</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Darbštus </a:t>
            </a:r>
            <a:r>
              <a:rPr lang="lt-LT" sz="1600" dirty="0">
                <a:effectLst/>
                <a:latin typeface="Times New Roman" panose="02020603050405020304" pitchFamily="18" charset="0"/>
                <a:ea typeface="Times New Roman" panose="02020603050405020304" pitchFamily="18" charset="0"/>
              </a:rPr>
              <a:t>(aš mėgstu dirbti, man nepatinka dykinėti).</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Drąsus </a:t>
            </a:r>
            <a:r>
              <a:rPr lang="lt-LT" sz="1600" dirty="0">
                <a:effectLst/>
                <a:latin typeface="Times New Roman" panose="02020603050405020304" pitchFamily="18" charset="0"/>
                <a:ea typeface="Times New Roman" panose="02020603050405020304" pitchFamily="18" charset="0"/>
              </a:rPr>
              <a:t>(man netrūksta ryžto ir drąsos siekti savo tikslų).</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Iniciatyvus </a:t>
            </a:r>
            <a:r>
              <a:rPr lang="lt-LT" sz="1600" dirty="0">
                <a:effectLst/>
                <a:latin typeface="Times New Roman" panose="02020603050405020304" pitchFamily="18" charset="0"/>
                <a:ea typeface="Times New Roman" panose="02020603050405020304" pitchFamily="18" charset="0"/>
              </a:rPr>
              <a:t>(mano galva pilna idėjų, kurias su entuziazmu imuosi įgyvendinti).</a:t>
            </a:r>
            <a:endParaRPr lang="en-US" sz="1600" dirty="0">
              <a:effectLst/>
              <a:latin typeface="Times New Roman" panose="02020603050405020304" pitchFamily="18" charset="0"/>
              <a:ea typeface="Times New Roman" panose="02020603050405020304" pitchFamily="18" charset="0"/>
            </a:endParaRPr>
          </a:p>
          <a:p>
            <a:pPr algn="just">
              <a:lnSpc>
                <a:spcPts val="1275"/>
              </a:lnSpc>
            </a:pPr>
            <a:r>
              <a:rPr lang="lt-LT" sz="1800" dirty="0">
                <a:effectLst/>
                <a:latin typeface="Times New Roman" panose="02020603050405020304" pitchFamily="18" charset="0"/>
                <a:ea typeface="Times New Roman" panose="02020603050405020304" pitchFamily="18" charset="0"/>
              </a:rPr>
              <a:t>Išradingas </a:t>
            </a:r>
            <a:r>
              <a:rPr lang="lt-LT" sz="1600" dirty="0">
                <a:effectLst/>
                <a:latin typeface="Times New Roman" panose="02020603050405020304" pitchFamily="18" charset="0"/>
                <a:ea typeface="Times New Roman" panose="02020603050405020304" pitchFamily="18" charset="0"/>
              </a:rPr>
              <a:t>(man netrūksta fantazijos, kai reikia spręsti įvairias problemas ar ką nors sukurti).</a:t>
            </a:r>
            <a:endParaRPr lang="en-US" sz="1600" dirty="0">
              <a:effectLst/>
              <a:latin typeface="Times New Roman" panose="02020603050405020304" pitchFamily="18" charset="0"/>
              <a:ea typeface="Times New Roman" panose="02020603050405020304" pitchFamily="18" charset="0"/>
            </a:endParaRPr>
          </a:p>
          <a:p>
            <a:pPr algn="just">
              <a:lnSpc>
                <a:spcPts val="1275"/>
              </a:lnSpc>
            </a:pPr>
            <a:endParaRPr lang="en-US" sz="1800" dirty="0"/>
          </a:p>
        </p:txBody>
      </p:sp>
    </p:spTree>
    <p:extLst>
      <p:ext uri="{BB962C8B-B14F-4D97-AF65-F5344CB8AC3E}">
        <p14:creationId xmlns:p14="http://schemas.microsoft.com/office/powerpoint/2010/main" val="1946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493DD4-6B84-4558-96D3-B8F709FE6AB3}"/>
              </a:ext>
            </a:extLst>
          </p:cNvPr>
          <p:cNvSpPr>
            <a:spLocks noGrp="1"/>
          </p:cNvSpPr>
          <p:nvPr>
            <p:ph type="title"/>
          </p:nvPr>
        </p:nvSpPr>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846C2980-9C20-486F-A3CC-855F5AB5ED54}"/>
              </a:ext>
            </a:extLst>
          </p:cNvPr>
          <p:cNvSpPr>
            <a:spLocks noGrp="1"/>
          </p:cNvSpPr>
          <p:nvPr>
            <p:ph idx="1"/>
          </p:nvPr>
        </p:nvSpPr>
        <p:spPr>
          <a:xfrm>
            <a:off x="1295402" y="2520272"/>
            <a:ext cx="9499845" cy="2584388"/>
          </a:xfrm>
        </p:spPr>
        <p:txBody>
          <a:bodyPr/>
          <a:lstStyle/>
          <a:p>
            <a:pPr marL="0" indent="0">
              <a:buNone/>
            </a:pPr>
            <a:r>
              <a:rPr lang="lt-LT" sz="1800" dirty="0">
                <a:effectLst/>
                <a:latin typeface="Times New Roman" panose="02020603050405020304" pitchFamily="18" charset="0"/>
                <a:ea typeface="Times New Roman" panose="02020603050405020304" pitchFamily="18" charset="0"/>
              </a:rPr>
              <a:t>Kartais būna gana sunku objektyviai pačiam save įvertinti. Mums gali trukdyti nepakankamas arba, atvirkščiai, perdėtas pasitikėjimas savimi, žmogiškas noras pripažinti "norima kaip esama". Mokykloje ar šeimoje įgytos "etiketės" ("pirmūnas", "pokštininkas", "rimtuolis", "gerutis" ir pan.), nors dažnai ir nepagrįstos, verčia mus priskirti sau būtent tas savybes. Kaip sakoma lietuvių liaudies patarlėje, "kito akyje ir krislą pastebi, o ant savęs – nė rąsto nematai". Pasikliaukite senolių išmintimi ir paprašykite klasės draugo pareikšti savo nuomonę apie Jūsų asmenybės savybes. Būtų puiku, jei jie savo nuomonę argumentuotų, pateiktų pavyzdžių, kur atsiskleidžia būtent tokios Jūsų asmenybės savybės.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2242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2763BC-28A6-455F-9650-24A77FE48175}"/>
              </a:ext>
            </a:extLst>
          </p:cNvPr>
          <p:cNvSpPr>
            <a:spLocks noGrp="1"/>
          </p:cNvSpPr>
          <p:nvPr>
            <p:ph type="title"/>
          </p:nvPr>
        </p:nvSpPr>
        <p:spPr>
          <a:xfrm>
            <a:off x="1295402" y="982133"/>
            <a:ext cx="9601196" cy="802280"/>
          </a:xfrm>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2C57670A-1A73-4257-A267-5F9730A68097}"/>
              </a:ext>
            </a:extLst>
          </p:cNvPr>
          <p:cNvSpPr>
            <a:spLocks noGrp="1"/>
          </p:cNvSpPr>
          <p:nvPr>
            <p:ph idx="1"/>
          </p:nvPr>
        </p:nvSpPr>
        <p:spPr>
          <a:xfrm>
            <a:off x="1295401" y="2679906"/>
            <a:ext cx="9601197" cy="3195962"/>
          </a:xfrm>
        </p:spPr>
        <p:txBody>
          <a:bodyPr>
            <a:normAutofit/>
          </a:bodyPr>
          <a:lstStyle/>
          <a:p>
            <a:pPr algn="just">
              <a:lnSpc>
                <a:spcPts val="1275"/>
              </a:lnSpc>
            </a:pPr>
            <a:endParaRPr lang="en-US" sz="5500" dirty="0">
              <a:effectLst/>
              <a:latin typeface="Times New Roman" panose="02020603050405020304" pitchFamily="18" charset="0"/>
              <a:ea typeface="Times New Roman" panose="02020603050405020304" pitchFamily="18" charset="0"/>
            </a:endParaRPr>
          </a:p>
          <a:p>
            <a:endParaRPr lang="en-US" sz="1800" dirty="0"/>
          </a:p>
        </p:txBody>
      </p:sp>
      <p:sp>
        <p:nvSpPr>
          <p:cNvPr id="5" name="TextBox 4">
            <a:extLst>
              <a:ext uri="{FF2B5EF4-FFF2-40B4-BE49-F238E27FC236}">
                <a16:creationId xmlns:a16="http://schemas.microsoft.com/office/drawing/2014/main" id="{068A9CDE-4B52-4250-947C-B8B6A313F0C9}"/>
              </a:ext>
            </a:extLst>
          </p:cNvPr>
          <p:cNvSpPr txBox="1"/>
          <p:nvPr/>
        </p:nvSpPr>
        <p:spPr>
          <a:xfrm>
            <a:off x="1358282" y="2692556"/>
            <a:ext cx="9601197" cy="1200329"/>
          </a:xfrm>
          <a:prstGeom prst="rect">
            <a:avLst/>
          </a:prstGeom>
          <a:noFill/>
        </p:spPr>
        <p:txBody>
          <a:bodyPr wrap="square">
            <a:spAutoFit/>
          </a:bodyPr>
          <a:lstStyle/>
          <a:p>
            <a:r>
              <a:rPr lang="lt-LT" dirty="0">
                <a:solidFill>
                  <a:srgbClr val="1F497D"/>
                </a:solidFill>
                <a:latin typeface="Times New Roman" panose="02020603050405020304" pitchFamily="18" charset="0"/>
                <a:ea typeface="Times New Roman" panose="02020603050405020304" pitchFamily="18" charset="0"/>
              </a:rPr>
              <a:t>2</a:t>
            </a:r>
            <a:r>
              <a:rPr lang="lt-LT" sz="1800" dirty="0">
                <a:solidFill>
                  <a:srgbClr val="1F497D"/>
                </a:solidFill>
                <a:effectLst/>
                <a:latin typeface="Times New Roman" panose="02020603050405020304" pitchFamily="18" charset="0"/>
                <a:ea typeface="Times New Roman" panose="02020603050405020304" pitchFamily="18" charset="0"/>
              </a:rPr>
              <a:t> užduotis</a:t>
            </a:r>
            <a:r>
              <a:rPr lang="lt-LT" sz="1800" dirty="0">
                <a:solidFill>
                  <a:srgbClr val="00AEC9"/>
                </a:solidFill>
                <a:effectLst/>
                <a:latin typeface="Times New Roman" panose="02020603050405020304" pitchFamily="18" charset="0"/>
                <a:ea typeface="Times New Roman" panose="02020603050405020304" pitchFamily="18" charset="0"/>
              </a:rPr>
              <a:t>. </a:t>
            </a:r>
            <a:r>
              <a:rPr lang="lt-LT" sz="1800" dirty="0">
                <a:effectLst/>
                <a:latin typeface="Times New Roman" panose="02020603050405020304" pitchFamily="18" charset="0"/>
                <a:ea typeface="Times New Roman" panose="02020603050405020304" pitchFamily="18" charset="0"/>
              </a:rPr>
              <a:t>Iš visų asmenybės savybių išrinkite penkias pačias svarbiausias, geriausiai apibūdinančias Jūsų savitumą. Pagalvokite, kokiose gyvenimo situacijose sėkmingai pasinaudojote kiekviena iš šių asmenybės savybių. Parašykite.</a:t>
            </a:r>
          </a:p>
          <a:p>
            <a:endParaRPr lang="en-US" sz="1800" dirty="0">
              <a:effectLst/>
              <a:latin typeface="Times New Roman" panose="02020603050405020304" pitchFamily="18" charset="0"/>
              <a:ea typeface="Times New Roman" panose="02020603050405020304" pitchFamily="18" charset="0"/>
            </a:endParaRPr>
          </a:p>
        </p:txBody>
      </p:sp>
      <p:graphicFrame>
        <p:nvGraphicFramePr>
          <p:cNvPr id="6" name="Lentelė 5">
            <a:extLst>
              <a:ext uri="{FF2B5EF4-FFF2-40B4-BE49-F238E27FC236}">
                <a16:creationId xmlns:a16="http://schemas.microsoft.com/office/drawing/2014/main" id="{6FE733AE-8C54-47EC-A685-2C89304A3716}"/>
              </a:ext>
            </a:extLst>
          </p:cNvPr>
          <p:cNvGraphicFramePr>
            <a:graphicFrameLocks noGrp="1"/>
          </p:cNvGraphicFramePr>
          <p:nvPr>
            <p:extLst>
              <p:ext uri="{D42A27DB-BD31-4B8C-83A1-F6EECF244321}">
                <p14:modId xmlns:p14="http://schemas.microsoft.com/office/powerpoint/2010/main" val="2195956548"/>
              </p:ext>
            </p:extLst>
          </p:nvPr>
        </p:nvGraphicFramePr>
        <p:xfrm>
          <a:off x="1491448" y="3682999"/>
          <a:ext cx="9405150" cy="2251410"/>
        </p:xfrm>
        <a:graphic>
          <a:graphicData uri="http://schemas.openxmlformats.org/drawingml/2006/table">
            <a:tbl>
              <a:tblPr firstRow="1" firstCol="1" bandRow="1"/>
              <a:tblGrid>
                <a:gridCol w="4702575">
                  <a:extLst>
                    <a:ext uri="{9D8B030D-6E8A-4147-A177-3AD203B41FA5}">
                      <a16:colId xmlns:a16="http://schemas.microsoft.com/office/drawing/2014/main" val="148719086"/>
                    </a:ext>
                  </a:extLst>
                </a:gridCol>
                <a:gridCol w="4702575">
                  <a:extLst>
                    <a:ext uri="{9D8B030D-6E8A-4147-A177-3AD203B41FA5}">
                      <a16:colId xmlns:a16="http://schemas.microsoft.com/office/drawing/2014/main" val="2496696833"/>
                    </a:ext>
                  </a:extLst>
                </a:gridCol>
              </a:tblGrid>
              <a:tr h="356341">
                <a:tc>
                  <a:txBody>
                    <a:bodyPr/>
                    <a:lstStyle/>
                    <a:p>
                      <a:r>
                        <a:rPr lang="lt-LT" sz="1600" dirty="0">
                          <a:effectLst/>
                          <a:latin typeface="Times New Roman" panose="02020603050405020304" pitchFamily="18" charset="0"/>
                          <a:ea typeface="Times New Roman" panose="02020603050405020304" pitchFamily="18" charset="0"/>
                        </a:rPr>
                        <a:t>Savybės asmeninės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600" dirty="0">
                          <a:effectLst/>
                          <a:latin typeface="Times New Roman" panose="02020603050405020304" pitchFamily="18" charset="0"/>
                          <a:ea typeface="Times New Roman" panose="02020603050405020304" pitchFamily="18" charset="0"/>
                        </a:rPr>
                        <a:t>Konkretus pavyzdys, kaip ši asmeninė savybė pasireiškia tavo gyvenime</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721418"/>
                  </a:ext>
                </a:extLst>
              </a:tr>
              <a:tr h="352746">
                <a:tc>
                  <a:txBody>
                    <a:bodyPr/>
                    <a:lstStyle/>
                    <a:p>
                      <a:r>
                        <a:rPr lang="en-US" sz="1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0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416957"/>
                  </a:ext>
                </a:extLst>
              </a:tr>
              <a:tr h="352746">
                <a:tc>
                  <a:txBody>
                    <a:bodyPr/>
                    <a:lstStyle/>
                    <a:p>
                      <a:r>
                        <a:rPr lang="lt-LT" sz="10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0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587886"/>
                  </a:ext>
                </a:extLst>
              </a:tr>
              <a:tr h="352746">
                <a:tc>
                  <a:txBody>
                    <a:bodyPr/>
                    <a:lstStyle/>
                    <a:p>
                      <a:r>
                        <a:rPr lang="lt-LT" sz="10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0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60623"/>
                  </a:ext>
                </a:extLst>
              </a:tr>
              <a:tr h="352746">
                <a:tc>
                  <a:txBody>
                    <a:bodyPr/>
                    <a:lstStyle/>
                    <a:p>
                      <a:r>
                        <a:rPr lang="lt-LT" sz="10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0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590756"/>
                  </a:ext>
                </a:extLst>
              </a:tr>
              <a:tr h="352746">
                <a:tc>
                  <a:txBody>
                    <a:bodyPr/>
                    <a:lstStyle/>
                    <a:p>
                      <a:r>
                        <a:rPr lang="lt-LT" sz="1000">
                          <a:effectLst/>
                          <a:latin typeface="Times New Roman" panose="02020603050405020304" pitchFamily="18"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t-LT" sz="10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067236"/>
                  </a:ext>
                </a:extLst>
              </a:tr>
            </a:tbl>
          </a:graphicData>
        </a:graphic>
      </p:graphicFrame>
    </p:spTree>
    <p:extLst>
      <p:ext uri="{BB962C8B-B14F-4D97-AF65-F5344CB8AC3E}">
        <p14:creationId xmlns:p14="http://schemas.microsoft.com/office/powerpoint/2010/main" val="51353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26EAEB-E339-4DB3-B76E-3067646BF7DB}"/>
              </a:ext>
            </a:extLst>
          </p:cNvPr>
          <p:cNvSpPr>
            <a:spLocks noGrp="1"/>
          </p:cNvSpPr>
          <p:nvPr>
            <p:ph type="title"/>
          </p:nvPr>
        </p:nvSpPr>
        <p:spPr/>
        <p:txBody>
          <a:bodyPr>
            <a:normAutofit/>
          </a:bodyPr>
          <a:lstStyle/>
          <a:p>
            <a:r>
              <a:rPr lang="lt-LT" sz="3600" dirty="0">
                <a:effectLst/>
                <a:latin typeface="Times New Roman" panose="02020603050405020304" pitchFamily="18" charset="0"/>
                <a:ea typeface="Calibri" panose="020F0502020204030204" pitchFamily="34" charset="0"/>
              </a:rPr>
              <a:t>Asmeninės savybės karjeros kelyje</a:t>
            </a:r>
            <a:endParaRPr lang="en-US" sz="3600" dirty="0"/>
          </a:p>
        </p:txBody>
      </p:sp>
      <p:sp>
        <p:nvSpPr>
          <p:cNvPr id="3" name="Turinio vietos rezervavimo ženklas 2">
            <a:extLst>
              <a:ext uri="{FF2B5EF4-FFF2-40B4-BE49-F238E27FC236}">
                <a16:creationId xmlns:a16="http://schemas.microsoft.com/office/drawing/2014/main" id="{C4AB93F1-7A74-40B7-9E49-4A515403470E}"/>
              </a:ext>
            </a:extLst>
          </p:cNvPr>
          <p:cNvSpPr>
            <a:spLocks noGrp="1"/>
          </p:cNvSpPr>
          <p:nvPr>
            <p:ph idx="1"/>
          </p:nvPr>
        </p:nvSpPr>
        <p:spPr/>
        <p:txBody>
          <a:bodyPr/>
          <a:lstStyle/>
          <a:p>
            <a:pPr marL="0" indent="0">
              <a:buNone/>
            </a:pPr>
            <a:r>
              <a:rPr lang="lt-LT" sz="1800" dirty="0">
                <a:solidFill>
                  <a:srgbClr val="1F497D"/>
                </a:solidFill>
                <a:latin typeface="Times New Roman" panose="02020603050405020304" pitchFamily="18" charset="0"/>
                <a:ea typeface="Times New Roman" panose="02020603050405020304" pitchFamily="18" charset="0"/>
              </a:rPr>
              <a:t>3</a:t>
            </a:r>
            <a:r>
              <a:rPr lang="lt-LT" sz="1800" dirty="0">
                <a:solidFill>
                  <a:srgbClr val="1F497D"/>
                </a:solidFill>
                <a:effectLst/>
                <a:latin typeface="Times New Roman" panose="02020603050405020304" pitchFamily="18" charset="0"/>
                <a:ea typeface="Times New Roman" panose="02020603050405020304" pitchFamily="18" charset="0"/>
              </a:rPr>
              <a:t> užduotis. </a:t>
            </a:r>
            <a:r>
              <a:rPr lang="lt-LT" sz="1800" dirty="0">
                <a:effectLst/>
                <a:latin typeface="Times New Roman" panose="02020603050405020304" pitchFamily="18" charset="0"/>
                <a:ea typeface="Times New Roman" panose="02020603050405020304" pitchFamily="18" charset="0"/>
              </a:rPr>
              <a:t>Parašykite pavyzdžius.</a:t>
            </a:r>
            <a:endParaRPr lang="en-US" sz="1800" dirty="0">
              <a:effectLst/>
              <a:latin typeface="Times New Roman" panose="02020603050405020304" pitchFamily="18" charset="0"/>
              <a:ea typeface="Times New Roman" panose="02020603050405020304" pitchFamily="18" charset="0"/>
            </a:endParaRPr>
          </a:p>
          <a:p>
            <a:pPr marL="457200"/>
            <a:r>
              <a:rPr lang="lt-LT" sz="1800"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pPr marL="457200"/>
            <a:r>
              <a:rPr lang="lt-LT" sz="18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pPr marL="457200"/>
            <a:r>
              <a:rPr lang="lt-LT" sz="1800" dirty="0">
                <a:effectLst/>
                <a:latin typeface="Times New Roman" panose="02020603050405020304" pitchFamily="18" charset="0"/>
                <a:ea typeface="Times New Roman" panose="02020603050405020304" pitchFamily="18" charset="0"/>
              </a:rPr>
              <a:t>3.</a:t>
            </a:r>
          </a:p>
          <a:p>
            <a:pPr marL="457200"/>
            <a:r>
              <a:rPr lang="lt-LT" sz="1800" dirty="0">
                <a:effectLst/>
                <a:latin typeface="Times New Roman" panose="02020603050405020304" pitchFamily="18" charset="0"/>
                <a:ea typeface="Times New Roman" panose="02020603050405020304" pitchFamily="18" charset="0"/>
              </a:rPr>
              <a:t>4.</a:t>
            </a:r>
          </a:p>
          <a:p>
            <a:pPr marL="457200"/>
            <a:r>
              <a:rPr lang="lt-LT" sz="1800" dirty="0">
                <a:latin typeface="Times New Roman" panose="02020603050405020304" pitchFamily="18"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054744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TotalTime>
  <Words>963</Words>
  <Application>Microsoft Office PowerPoint</Application>
  <PresentationFormat>Plačiaekranė</PresentationFormat>
  <Paragraphs>87</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Garamond</vt:lpstr>
      <vt:lpstr>Times New Roman</vt:lpstr>
      <vt:lpstr>Gamtinė</vt:lpstr>
      <vt:lpstr>Asmeninės savybės karjeros kelyje    </vt:lpstr>
      <vt:lpstr>Asmeninės savybės karjeros kelyje</vt:lpstr>
      <vt:lpstr>Asmeninės savybės karjeros kelyje</vt:lpstr>
      <vt:lpstr>Asmeninės savybės karjeros kelyje</vt:lpstr>
      <vt:lpstr>Asmeninės savybės karjeros kelyje</vt:lpstr>
      <vt:lpstr>Asmeninės savybės karjeros kelyje</vt:lpstr>
      <vt:lpstr>Asmeninės savybės karjeros kelyje</vt:lpstr>
      <vt:lpstr>Asmeninės savybės karjeros kelyje</vt:lpstr>
      <vt:lpstr>Asmeninės savybės karjeros kelyje</vt:lpstr>
      <vt:lpstr>Asmeninės savybės karjeros kelyje</vt:lpstr>
      <vt:lpstr>Asmeninės savybės karjeros kelyje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Asmeninės savybės karjeros kelyje</dc:title>
  <dc:creator>Vitalija Medzevičienė</dc:creator>
  <cp:lastModifiedBy>Vitalija Medzevičienė</cp:lastModifiedBy>
  <cp:revision>20</cp:revision>
  <dcterms:created xsi:type="dcterms:W3CDTF">2022-01-12T16:28:34Z</dcterms:created>
  <dcterms:modified xsi:type="dcterms:W3CDTF">2022-01-17T13:02:53Z</dcterms:modified>
</cp:coreProperties>
</file>