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73" r:id="rId4"/>
    <p:sldId id="261" r:id="rId5"/>
    <p:sldId id="262" r:id="rId6"/>
    <p:sldId id="263" r:id="rId7"/>
    <p:sldId id="264" r:id="rId8"/>
    <p:sldId id="265" r:id="rId9"/>
    <p:sldId id="266" r:id="rId10"/>
    <p:sldId id="275" r:id="rId11"/>
    <p:sldId id="274" r:id="rId12"/>
    <p:sldId id="267" r:id="rId13"/>
    <p:sldId id="268" r:id="rId14"/>
    <p:sldId id="269" r:id="rId15"/>
    <p:sldId id="270" r:id="rId16"/>
    <p:sldId id="259" r:id="rId17"/>
    <p:sldId id="271" r:id="rId18"/>
    <p:sldId id="272" r:id="rId19"/>
    <p:sldId id="277" r:id="rId20"/>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685800" y="2130425"/>
            <a:ext cx="7772400" cy="1470025"/>
          </a:xfrm>
        </p:spPr>
        <p:txBody>
          <a:bodyPr/>
          <a:lstStyle/>
          <a:p>
            <a:r>
              <a:rPr lang="lt-LT" smtClean="0"/>
              <a:t>Spustelėję redag. ruoš. pavad. stilių</a:t>
            </a:r>
            <a:endParaRPr lang="lt-LT"/>
          </a:p>
        </p:txBody>
      </p:sp>
      <p:sp>
        <p:nvSpPr>
          <p:cNvPr id="3" name="Antrinis pavadinima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Spustelėję redag. ruoš. paantrš. stilių</a:t>
            </a:r>
            <a:endParaRPr lang="lt-LT"/>
          </a:p>
        </p:txBody>
      </p:sp>
      <p:sp>
        <p:nvSpPr>
          <p:cNvPr id="4" name="Datos vietos rezervavimo ženklas 3"/>
          <p:cNvSpPr>
            <a:spLocks noGrp="1"/>
          </p:cNvSpPr>
          <p:nvPr>
            <p:ph type="dt" sz="half" idx="10"/>
          </p:nvPr>
        </p:nvSpPr>
        <p:spPr/>
        <p:txBody>
          <a:bodyPr/>
          <a:lstStyle/>
          <a:p>
            <a:fld id="{D51B8145-E4A1-45AC-BC3D-7C1675D10DED}" type="datetimeFigureOut">
              <a:rPr lang="lt-LT" smtClean="0"/>
              <a:t>2022-01-10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5682833C-72C5-4FEC-BF86-5C7B4C548EF4}" type="slidenum">
              <a:rPr lang="lt-LT" smtClean="0"/>
              <a:t>‹#›</a:t>
            </a:fld>
            <a:endParaRPr lang="lt-LT"/>
          </a:p>
        </p:txBody>
      </p:sp>
    </p:spTree>
    <p:extLst>
      <p:ext uri="{BB962C8B-B14F-4D97-AF65-F5344CB8AC3E}">
        <p14:creationId xmlns:p14="http://schemas.microsoft.com/office/powerpoint/2010/main" val="1614065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D51B8145-E4A1-45AC-BC3D-7C1675D10DED}" type="datetimeFigureOut">
              <a:rPr lang="lt-LT" smtClean="0"/>
              <a:t>2022-01-10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5682833C-72C5-4FEC-BF86-5C7B4C548EF4}" type="slidenum">
              <a:rPr lang="lt-LT" smtClean="0"/>
              <a:t>‹#›</a:t>
            </a:fld>
            <a:endParaRPr lang="lt-LT"/>
          </a:p>
        </p:txBody>
      </p:sp>
    </p:spTree>
    <p:extLst>
      <p:ext uri="{BB962C8B-B14F-4D97-AF65-F5344CB8AC3E}">
        <p14:creationId xmlns:p14="http://schemas.microsoft.com/office/powerpoint/2010/main" val="230856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6629400" y="274638"/>
            <a:ext cx="2057400" cy="5851525"/>
          </a:xfrm>
        </p:spPr>
        <p:txBody>
          <a:bodyPr vert="eaVert"/>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a:xfrm>
            <a:off x="457200" y="274638"/>
            <a:ext cx="6019800" cy="5851525"/>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D51B8145-E4A1-45AC-BC3D-7C1675D10DED}" type="datetimeFigureOut">
              <a:rPr lang="lt-LT" smtClean="0"/>
              <a:t>2022-01-10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5682833C-72C5-4FEC-BF86-5C7B4C548EF4}" type="slidenum">
              <a:rPr lang="lt-LT" smtClean="0"/>
              <a:t>‹#›</a:t>
            </a:fld>
            <a:endParaRPr lang="lt-LT"/>
          </a:p>
        </p:txBody>
      </p:sp>
    </p:spTree>
    <p:extLst>
      <p:ext uri="{BB962C8B-B14F-4D97-AF65-F5344CB8AC3E}">
        <p14:creationId xmlns:p14="http://schemas.microsoft.com/office/powerpoint/2010/main" val="3652117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D51B8145-E4A1-45AC-BC3D-7C1675D10DED}" type="datetimeFigureOut">
              <a:rPr lang="lt-LT" smtClean="0"/>
              <a:t>2022-01-10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5682833C-72C5-4FEC-BF86-5C7B4C548EF4}" type="slidenum">
              <a:rPr lang="lt-LT" smtClean="0"/>
              <a:t>‹#›</a:t>
            </a:fld>
            <a:endParaRPr lang="lt-LT"/>
          </a:p>
        </p:txBody>
      </p:sp>
    </p:spTree>
    <p:extLst>
      <p:ext uri="{BB962C8B-B14F-4D97-AF65-F5344CB8AC3E}">
        <p14:creationId xmlns:p14="http://schemas.microsoft.com/office/powerpoint/2010/main" val="2459865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722313" y="4406900"/>
            <a:ext cx="7772400" cy="1362075"/>
          </a:xfrm>
        </p:spPr>
        <p:txBody>
          <a:bodyPr anchor="t"/>
          <a:lstStyle>
            <a:lvl1pPr algn="l">
              <a:defRPr sz="4000" b="1" cap="all"/>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os vietos rezervavimo ženklas 3"/>
          <p:cNvSpPr>
            <a:spLocks noGrp="1"/>
          </p:cNvSpPr>
          <p:nvPr>
            <p:ph type="dt" sz="half" idx="10"/>
          </p:nvPr>
        </p:nvSpPr>
        <p:spPr/>
        <p:txBody>
          <a:bodyPr/>
          <a:lstStyle/>
          <a:p>
            <a:fld id="{D51B8145-E4A1-45AC-BC3D-7C1675D10DED}" type="datetimeFigureOut">
              <a:rPr lang="lt-LT" smtClean="0"/>
              <a:t>2022-01-10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5682833C-72C5-4FEC-BF86-5C7B4C548EF4}" type="slidenum">
              <a:rPr lang="lt-LT" smtClean="0"/>
              <a:t>‹#›</a:t>
            </a:fld>
            <a:endParaRPr lang="lt-LT"/>
          </a:p>
        </p:txBody>
      </p:sp>
    </p:spTree>
    <p:extLst>
      <p:ext uri="{BB962C8B-B14F-4D97-AF65-F5344CB8AC3E}">
        <p14:creationId xmlns:p14="http://schemas.microsoft.com/office/powerpoint/2010/main" val="127959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Datos vietos rezervavimo ženklas 4"/>
          <p:cNvSpPr>
            <a:spLocks noGrp="1"/>
          </p:cNvSpPr>
          <p:nvPr>
            <p:ph type="dt" sz="half" idx="10"/>
          </p:nvPr>
        </p:nvSpPr>
        <p:spPr/>
        <p:txBody>
          <a:bodyPr/>
          <a:lstStyle/>
          <a:p>
            <a:fld id="{D51B8145-E4A1-45AC-BC3D-7C1675D10DED}" type="datetimeFigureOut">
              <a:rPr lang="lt-LT" smtClean="0"/>
              <a:t>2022-01-10</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5682833C-72C5-4FEC-BF86-5C7B4C548EF4}" type="slidenum">
              <a:rPr lang="lt-LT" smtClean="0"/>
              <a:t>‹#›</a:t>
            </a:fld>
            <a:endParaRPr lang="lt-LT"/>
          </a:p>
        </p:txBody>
      </p:sp>
    </p:spTree>
    <p:extLst>
      <p:ext uri="{BB962C8B-B14F-4D97-AF65-F5344CB8AC3E}">
        <p14:creationId xmlns:p14="http://schemas.microsoft.com/office/powerpoint/2010/main" val="3564390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Turinio vietos rezervavimo ženklas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ksto vietos rezervavimo ženklas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Turinio vietos rezervavimo ženklas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Datos vietos rezervavimo ženklas 6"/>
          <p:cNvSpPr>
            <a:spLocks noGrp="1"/>
          </p:cNvSpPr>
          <p:nvPr>
            <p:ph type="dt" sz="half" idx="10"/>
          </p:nvPr>
        </p:nvSpPr>
        <p:spPr/>
        <p:txBody>
          <a:bodyPr/>
          <a:lstStyle/>
          <a:p>
            <a:fld id="{D51B8145-E4A1-45AC-BC3D-7C1675D10DED}" type="datetimeFigureOut">
              <a:rPr lang="lt-LT" smtClean="0"/>
              <a:t>2022-01-10</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5682833C-72C5-4FEC-BF86-5C7B4C548EF4}" type="slidenum">
              <a:rPr lang="lt-LT" smtClean="0"/>
              <a:t>‹#›</a:t>
            </a:fld>
            <a:endParaRPr lang="lt-LT"/>
          </a:p>
        </p:txBody>
      </p:sp>
    </p:spTree>
    <p:extLst>
      <p:ext uri="{BB962C8B-B14F-4D97-AF65-F5344CB8AC3E}">
        <p14:creationId xmlns:p14="http://schemas.microsoft.com/office/powerpoint/2010/main" val="754087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Datos vietos rezervavimo ženklas 2"/>
          <p:cNvSpPr>
            <a:spLocks noGrp="1"/>
          </p:cNvSpPr>
          <p:nvPr>
            <p:ph type="dt" sz="half" idx="10"/>
          </p:nvPr>
        </p:nvSpPr>
        <p:spPr/>
        <p:txBody>
          <a:bodyPr/>
          <a:lstStyle/>
          <a:p>
            <a:fld id="{D51B8145-E4A1-45AC-BC3D-7C1675D10DED}" type="datetimeFigureOut">
              <a:rPr lang="lt-LT" smtClean="0"/>
              <a:t>2022-01-10</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5682833C-72C5-4FEC-BF86-5C7B4C548EF4}" type="slidenum">
              <a:rPr lang="lt-LT" smtClean="0"/>
              <a:t>‹#›</a:t>
            </a:fld>
            <a:endParaRPr lang="lt-LT"/>
          </a:p>
        </p:txBody>
      </p:sp>
    </p:spTree>
    <p:extLst>
      <p:ext uri="{BB962C8B-B14F-4D97-AF65-F5344CB8AC3E}">
        <p14:creationId xmlns:p14="http://schemas.microsoft.com/office/powerpoint/2010/main" val="250630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D51B8145-E4A1-45AC-BC3D-7C1675D10DED}" type="datetimeFigureOut">
              <a:rPr lang="lt-LT" smtClean="0"/>
              <a:t>2022-01-10</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5682833C-72C5-4FEC-BF86-5C7B4C548EF4}" type="slidenum">
              <a:rPr lang="lt-LT" smtClean="0"/>
              <a:t>‹#›</a:t>
            </a:fld>
            <a:endParaRPr lang="lt-LT"/>
          </a:p>
        </p:txBody>
      </p:sp>
    </p:spTree>
    <p:extLst>
      <p:ext uri="{BB962C8B-B14F-4D97-AF65-F5344CB8AC3E}">
        <p14:creationId xmlns:p14="http://schemas.microsoft.com/office/powerpoint/2010/main" val="2023910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3050"/>
            <a:ext cx="3008313" cy="1162050"/>
          </a:xfrm>
        </p:spPr>
        <p:txBody>
          <a:bodyPr anchor="b"/>
          <a:lstStyle>
            <a:lvl1pPr algn="l">
              <a:defRPr sz="2000" b="1"/>
            </a:lvl1pPr>
          </a:lstStyle>
          <a:p>
            <a:r>
              <a:rPr lang="lt-LT" smtClean="0"/>
              <a:t>Spustelėję redag. ruoš. pavad. stilių</a:t>
            </a:r>
            <a:endParaRPr lang="lt-LT"/>
          </a:p>
        </p:txBody>
      </p:sp>
      <p:sp>
        <p:nvSpPr>
          <p:cNvPr id="3" name="Turinio vietos rezervavimo ženklas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D51B8145-E4A1-45AC-BC3D-7C1675D10DED}" type="datetimeFigureOut">
              <a:rPr lang="lt-LT" smtClean="0"/>
              <a:t>2022-01-10</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5682833C-72C5-4FEC-BF86-5C7B4C548EF4}" type="slidenum">
              <a:rPr lang="lt-LT" smtClean="0"/>
              <a:t>‹#›</a:t>
            </a:fld>
            <a:endParaRPr lang="lt-LT"/>
          </a:p>
        </p:txBody>
      </p:sp>
    </p:spTree>
    <p:extLst>
      <p:ext uri="{BB962C8B-B14F-4D97-AF65-F5344CB8AC3E}">
        <p14:creationId xmlns:p14="http://schemas.microsoft.com/office/powerpoint/2010/main" val="339546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1792288" y="4800600"/>
            <a:ext cx="5486400" cy="566738"/>
          </a:xfrm>
        </p:spPr>
        <p:txBody>
          <a:bodyPr anchor="b"/>
          <a:lstStyle>
            <a:lvl1pPr algn="l">
              <a:defRPr sz="2000" b="1"/>
            </a:lvl1pPr>
          </a:lstStyle>
          <a:p>
            <a:r>
              <a:rPr lang="lt-LT" smtClean="0"/>
              <a:t>Spustelėję redag. ruoš. pavad. stilių</a:t>
            </a:r>
            <a:endParaRPr lang="lt-LT"/>
          </a:p>
        </p:txBody>
      </p:sp>
      <p:sp>
        <p:nvSpPr>
          <p:cNvPr id="3" name="Paveikslėlio vietos rezervavimo ženklas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D51B8145-E4A1-45AC-BC3D-7C1675D10DED}" type="datetimeFigureOut">
              <a:rPr lang="lt-LT" smtClean="0"/>
              <a:t>2022-01-10</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5682833C-72C5-4FEC-BF86-5C7B4C548EF4}" type="slidenum">
              <a:rPr lang="lt-LT" smtClean="0"/>
              <a:t>‹#›</a:t>
            </a:fld>
            <a:endParaRPr lang="lt-LT"/>
          </a:p>
        </p:txBody>
      </p:sp>
    </p:spTree>
    <p:extLst>
      <p:ext uri="{BB962C8B-B14F-4D97-AF65-F5344CB8AC3E}">
        <p14:creationId xmlns:p14="http://schemas.microsoft.com/office/powerpoint/2010/main" val="2084873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1B8145-E4A1-45AC-BC3D-7C1675D10DED}" type="datetimeFigureOut">
              <a:rPr lang="lt-LT" smtClean="0"/>
              <a:t>2022-01-10</a:t>
            </a:fld>
            <a:endParaRPr lang="lt-LT"/>
          </a:p>
        </p:txBody>
      </p:sp>
      <p:sp>
        <p:nvSpPr>
          <p:cNvPr id="5" name="Poraštės vietos rezervavimo ženklas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82833C-72C5-4FEC-BF86-5C7B4C548EF4}" type="slidenum">
              <a:rPr lang="lt-LT" smtClean="0"/>
              <a:t>‹#›</a:t>
            </a:fld>
            <a:endParaRPr lang="lt-LT"/>
          </a:p>
        </p:txBody>
      </p:sp>
    </p:spTree>
    <p:extLst>
      <p:ext uri="{BB962C8B-B14F-4D97-AF65-F5344CB8AC3E}">
        <p14:creationId xmlns:p14="http://schemas.microsoft.com/office/powerpoint/2010/main" val="3327358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lt.wikipedia.org/wiki/" TargetMode="External"/><Relationship Id="rId2" Type="http://schemas.openxmlformats.org/officeDocument/2006/relationships/hyperlink" Target="https://www.slideshare.net/junonyte/lietuvos-ventspaproiai-ir-tradicijos" TargetMode="External"/><Relationship Id="rId1" Type="http://schemas.openxmlformats.org/officeDocument/2006/relationships/slideLayout" Target="../slideLayouts/slideLayout6.xml"/><Relationship Id="rId5" Type="http://schemas.openxmlformats.org/officeDocument/2006/relationships/hyperlink" Target="https://day.lt/sventes/straipsniai/" TargetMode="External"/><Relationship Id="rId4" Type="http://schemas.openxmlformats.org/officeDocument/2006/relationships/hyperlink" Target="https://www.vle.lt/straipsni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ctrTitle"/>
          </p:nvPr>
        </p:nvSpPr>
        <p:spPr>
          <a:xfrm>
            <a:off x="685800" y="692697"/>
            <a:ext cx="7772400" cy="1944215"/>
          </a:xfrm>
        </p:spPr>
        <p:txBody>
          <a:bodyPr>
            <a:normAutofit/>
          </a:bodyPr>
          <a:lstStyle/>
          <a:p>
            <a:r>
              <a:rPr lang="lt-LT" sz="2000" dirty="0" smtClean="0"/>
              <a:t>Pasaulio pažinimas </a:t>
            </a:r>
            <a:br>
              <a:rPr lang="lt-LT" sz="2000" dirty="0" smtClean="0"/>
            </a:br>
            <a:r>
              <a:rPr lang="lt-LT" sz="2000" dirty="0" smtClean="0"/>
              <a:t>3 klasė </a:t>
            </a:r>
            <a:br>
              <a:rPr lang="lt-LT" sz="2000" dirty="0" smtClean="0"/>
            </a:br>
            <a:r>
              <a:rPr lang="lt-LT" sz="4000" b="1" dirty="0" smtClean="0"/>
              <a:t>Ar žinai senąsias lietuvių šventes?</a:t>
            </a:r>
            <a:endParaRPr lang="lt-LT" sz="4000" b="1" dirty="0"/>
          </a:p>
        </p:txBody>
      </p:sp>
      <p:sp>
        <p:nvSpPr>
          <p:cNvPr id="3" name="Antrinis pavadinimas 2"/>
          <p:cNvSpPr>
            <a:spLocks noGrp="1"/>
          </p:cNvSpPr>
          <p:nvPr>
            <p:ph type="subTitle" idx="1"/>
          </p:nvPr>
        </p:nvSpPr>
        <p:spPr>
          <a:xfrm>
            <a:off x="2987824" y="4725144"/>
            <a:ext cx="3528392" cy="913656"/>
          </a:xfrm>
        </p:spPr>
        <p:txBody>
          <a:bodyPr>
            <a:normAutofit fontScale="55000" lnSpcReduction="20000"/>
          </a:bodyPr>
          <a:lstStyle/>
          <a:p>
            <a:r>
              <a:rPr lang="lt-LT" dirty="0" smtClean="0"/>
              <a:t>Parengė Jūratė </a:t>
            </a:r>
            <a:r>
              <a:rPr lang="lt-LT" dirty="0" err="1" smtClean="0"/>
              <a:t>Šalkauskienė</a:t>
            </a:r>
            <a:endParaRPr lang="lt-LT" dirty="0" smtClean="0"/>
          </a:p>
          <a:p>
            <a:r>
              <a:rPr lang="lt-LT" dirty="0" smtClean="0"/>
              <a:t>Ignalinos r. Vidiškių gimnazijos</a:t>
            </a:r>
          </a:p>
          <a:p>
            <a:r>
              <a:rPr lang="lt-LT" dirty="0"/>
              <a:t>p</a:t>
            </a:r>
            <a:r>
              <a:rPr lang="lt-LT" dirty="0" smtClean="0"/>
              <a:t>radinių klasių vyresnioji mokytoja</a:t>
            </a:r>
            <a:endParaRPr lang="lt-LT"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7550" y="2557463"/>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253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4638"/>
            <a:ext cx="8229600" cy="2074242"/>
          </a:xfrm>
        </p:spPr>
        <p:txBody>
          <a:bodyPr>
            <a:normAutofit fontScale="90000"/>
          </a:bodyPr>
          <a:lstStyle/>
          <a:p>
            <a:pPr algn="just"/>
            <a:r>
              <a:rPr lang="lt-LT" sz="2000" dirty="0" smtClean="0"/>
              <a:t>      Jurginės pirmojo gyvulių išginimo į ganyklą, pavasario darbų pradžios šventė, senovės lietuvių pavasario žalumos, jaunimo, žemdirbių ir arkliaganių šventė. </a:t>
            </a:r>
            <a:br>
              <a:rPr lang="lt-LT" sz="2000" dirty="0" smtClean="0"/>
            </a:br>
            <a:r>
              <a:rPr lang="lt-LT" sz="2000" dirty="0" smtClean="0"/>
              <a:t>     Per Jurgines valstiečiai nedirbo žemės ūkio darbų, nekinkė arklių, nevalgė mėsos, apeidavo laukus nešini duonos kepalėliu, </a:t>
            </a:r>
            <a:r>
              <a:rPr lang="lt-LT" sz="2000" dirty="0" smtClean="0"/>
              <a:t>keleto </a:t>
            </a:r>
            <a:r>
              <a:rPr lang="lt-LT" sz="2000" dirty="0" smtClean="0"/>
              <a:t>margučių lukštais ir kumpio kaulais, juos aukodavo  šventajam Jurgiui, prašydami gero derliaus, apsaugoti gyvulius nuo </a:t>
            </a:r>
            <a:r>
              <a:rPr lang="lt-LT" sz="2000" dirty="0" smtClean="0"/>
              <a:t>vilkų. </a:t>
            </a:r>
            <a:r>
              <a:rPr lang="lt-LT" sz="2200" dirty="0"/>
              <a:t>P</a:t>
            </a:r>
            <a:r>
              <a:rPr lang="lt-LT" sz="2200" dirty="0" smtClean="0"/>
              <a:t>arugėje </a:t>
            </a:r>
            <a:r>
              <a:rPr lang="lt-LT" sz="2200" dirty="0" smtClean="0"/>
              <a:t>vaišindavosi,</a:t>
            </a:r>
            <a:r>
              <a:rPr lang="lt-LT" sz="2000" dirty="0" smtClean="0"/>
              <a:t> žaisdavo, dainuodavo, supdavosi sūpuoklėse.</a:t>
            </a:r>
            <a:br>
              <a:rPr lang="lt-LT" sz="2000" dirty="0" smtClean="0"/>
            </a:br>
            <a:endParaRPr lang="lt-LT" sz="20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492" y="2204864"/>
            <a:ext cx="5903379" cy="3934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307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4638"/>
            <a:ext cx="8229600" cy="2290266"/>
          </a:xfrm>
        </p:spPr>
        <p:txBody>
          <a:bodyPr>
            <a:normAutofit fontScale="90000"/>
          </a:bodyPr>
          <a:lstStyle/>
          <a:p>
            <a:pPr algn="just"/>
            <a:r>
              <a:rPr lang="lt-LT" sz="2000" dirty="0" smtClean="0"/>
              <a:t>      Sekminės </a:t>
            </a:r>
            <a:r>
              <a:rPr lang="lt-LT" sz="2000" dirty="0" smtClean="0"/>
              <a:t>susiję su sėjos pabaigtuvėmis ir vasaros darbų pradžia, siekimu užauginti didesnį derlių. Per Sekmines šventintu vandeniu valstiečiai šlakstydavo namus, gyvulius, sodus, laukus tikėdami taip apsaugosią nuo nelaimių, javus – nuo kenkėjų. Tikėta, kad nuo Sekminių be pavojaus sveikatai galima maudytis upėse ir ežeruose. Sekminių išvakarėse kaimo gale, gražiausioje vietoje, būdavo statomas arba gėlių vainikais puošiamas anksčiau pastatytas kryžius, prie jo rengiamos </a:t>
            </a:r>
            <a:r>
              <a:rPr lang="lt-LT" sz="2000" dirty="0" err="1" smtClean="0"/>
              <a:t>suneštinės</a:t>
            </a:r>
            <a:r>
              <a:rPr lang="lt-LT" sz="2000" dirty="0" smtClean="0"/>
              <a:t> </a:t>
            </a:r>
            <a:r>
              <a:rPr lang="lt-LT" sz="2000" dirty="0" smtClean="0"/>
              <a:t>vaišės</a:t>
            </a:r>
            <a:r>
              <a:rPr lang="lt-LT" sz="2000" dirty="0"/>
              <a:t>.</a:t>
            </a:r>
            <a:r>
              <a:rPr lang="lt-LT" sz="2000" dirty="0" smtClean="0"/>
              <a:t> </a:t>
            </a:r>
            <a:r>
              <a:rPr lang="lt-LT" sz="2000" dirty="0" smtClean="0"/>
              <a:t>Gėlėmis buvo kaišomi pakelėse pastatyti kryžiai, berželiais – trobos.</a:t>
            </a:r>
            <a:endParaRPr lang="lt-LT" sz="2000" dirty="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225" y="2708920"/>
            <a:ext cx="5054600"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4725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pPr algn="just"/>
            <a:r>
              <a:rPr lang="lt-LT" sz="2000" dirty="0" smtClean="0"/>
              <a:t>       Motinos </a:t>
            </a:r>
            <a:r>
              <a:rPr lang="lt-LT" sz="2000" dirty="0" smtClean="0"/>
              <a:t>diena minima </a:t>
            </a:r>
            <a:r>
              <a:rPr lang="lt-LT" sz="2000" dirty="0"/>
              <a:t>pirmąjį </a:t>
            </a:r>
            <a:r>
              <a:rPr lang="lt-LT" sz="2000" dirty="0" smtClean="0"/>
              <a:t>gegužės </a:t>
            </a:r>
            <a:r>
              <a:rPr lang="lt-LT" sz="2000" dirty="0"/>
              <a:t>sekmadienį, kurios metu visos mamos, močiutės ir būsimos mamos sveikinamos su jų diena. Dovanojamos gėlės </a:t>
            </a:r>
            <a:r>
              <a:rPr lang="lt-LT" sz="2000" dirty="0" smtClean="0"/>
              <a:t>. Skamba mamai </a:t>
            </a:r>
            <a:r>
              <a:rPr lang="lt-LT" sz="2000" dirty="0"/>
              <a:t>skirtos dainos, vaikai joms šoka, vaidina, dainuoja ir dėkoja </a:t>
            </a:r>
            <a:r>
              <a:rPr lang="lt-LT" sz="2000" dirty="0" smtClean="0"/>
              <a:t>už vargo </a:t>
            </a:r>
            <a:r>
              <a:rPr lang="lt-LT" sz="2000" dirty="0"/>
              <a:t>dieneles ir nakteles.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988840"/>
            <a:ext cx="6096000" cy="4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2450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67544" y="260648"/>
            <a:ext cx="8229600" cy="1143000"/>
          </a:xfrm>
        </p:spPr>
        <p:txBody>
          <a:bodyPr>
            <a:normAutofit/>
          </a:bodyPr>
          <a:lstStyle/>
          <a:p>
            <a:pPr algn="just"/>
            <a:r>
              <a:rPr lang="lt-LT" sz="2000" dirty="0" smtClean="0"/>
              <a:t>      Neseniai </a:t>
            </a:r>
            <a:r>
              <a:rPr lang="lt-LT" sz="2000" dirty="0"/>
              <a:t>pradėta švęsti Tėvo </a:t>
            </a:r>
            <a:r>
              <a:rPr lang="lt-LT" sz="2000" dirty="0" smtClean="0"/>
              <a:t>diena. </a:t>
            </a:r>
            <a:r>
              <a:rPr lang="lt-LT" sz="2000" dirty="0"/>
              <a:t>Šią dieną tėvams ir seneliams </a:t>
            </a:r>
            <a:r>
              <a:rPr lang="lt-LT" sz="2000" dirty="0" smtClean="0"/>
              <a:t>dovanojamos  gėlės, </a:t>
            </a:r>
            <a:r>
              <a:rPr lang="lt-LT" sz="2000" dirty="0"/>
              <a:t>jie pasveikinami ir pagerbiami. Nors ši šventė dar nėra labai populiari, tačiau vis plačiau ir garsiau švenčiama.</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2060848"/>
            <a:ext cx="3620344" cy="362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4491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67544" y="332656"/>
            <a:ext cx="8229600" cy="1368152"/>
          </a:xfrm>
        </p:spPr>
        <p:txBody>
          <a:bodyPr>
            <a:normAutofit fontScale="90000"/>
          </a:bodyPr>
          <a:lstStyle/>
          <a:p>
            <a:pPr algn="just"/>
            <a:r>
              <a:rPr lang="lt-LT" sz="2000" dirty="0" smtClean="0"/>
              <a:t>     Joninės </a:t>
            </a:r>
            <a:r>
              <a:rPr lang="lt-LT" sz="2000" dirty="0" smtClean="0"/>
              <a:t>- labiausiai </a:t>
            </a:r>
            <a:r>
              <a:rPr lang="lt-LT" sz="2000" dirty="0" err="1"/>
              <a:t>mėgiama</a:t>
            </a:r>
            <a:r>
              <a:rPr lang="lt-LT" sz="2000" dirty="0"/>
              <a:t> lietuvių vasaros šventė. Lietuviai 2004-ais net "iškovojo", kad Joninės būtų laisva nuo darbo diena. </a:t>
            </a:r>
            <a:r>
              <a:rPr lang="lt-LT" sz="2000" dirty="0" smtClean="0"/>
              <a:t>Birželio </a:t>
            </a:r>
            <a:r>
              <a:rPr lang="lt-LT" sz="2000" dirty="0"/>
              <a:t>23-24-iosios naktis - trumpiausia metuose. Šią dieną </a:t>
            </a:r>
            <a:r>
              <a:rPr lang="lt-LT" sz="2000" dirty="0" smtClean="0"/>
              <a:t>žmonės linksminasi, </a:t>
            </a:r>
            <a:r>
              <a:rPr lang="lt-LT" sz="2000" dirty="0"/>
              <a:t>sveikina Jonus ir </a:t>
            </a:r>
            <a:r>
              <a:rPr lang="lt-LT" sz="2000" dirty="0" err="1" smtClean="0"/>
              <a:t>Janinas</a:t>
            </a:r>
            <a:r>
              <a:rPr lang="lt-LT" sz="2000" dirty="0" smtClean="0"/>
              <a:t>, </a:t>
            </a:r>
            <a:r>
              <a:rPr lang="lt-LT" sz="2000" dirty="0" smtClean="0"/>
              <a:t>ieško paparčio žiedo</a:t>
            </a:r>
            <a:r>
              <a:rPr lang="lt-LT" sz="2000" dirty="0" smtClean="0"/>
              <a:t>. Tikima</a:t>
            </a:r>
            <a:r>
              <a:rPr lang="lt-LT" sz="2000" dirty="0"/>
              <a:t>, kad jei Jonines švęsi kartu su Jonu ar Janina, bus sėkmingi metai.</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916832"/>
            <a:ext cx="6158458" cy="4105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7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sz="2200" dirty="0" smtClean="0"/>
              <a:t/>
            </a:r>
            <a:br>
              <a:rPr lang="lt-LT" sz="2200" dirty="0" smtClean="0"/>
            </a:br>
            <a:r>
              <a:rPr lang="lt-LT" sz="2200" dirty="0" smtClean="0"/>
              <a:t>Liepos 6-oji -  </a:t>
            </a:r>
            <a:r>
              <a:rPr lang="lt-LT" sz="2200" dirty="0"/>
              <a:t>pirmojo ir vienintelio Lietuvos karaliaus – kunigaikščio Mindaugo – karūnavimo diena. </a:t>
            </a:r>
            <a:r>
              <a:rPr lang="lt-LT" sz="2200" dirty="0" smtClean="0"/>
              <a:t>Šią </a:t>
            </a:r>
            <a:r>
              <a:rPr lang="lt-LT" sz="2200" dirty="0"/>
              <a:t>dieną rengiamos eisenos, </a:t>
            </a:r>
            <a:r>
              <a:rPr lang="lt-LT" sz="2200" dirty="0" smtClean="0"/>
              <a:t>linksminamasi</a:t>
            </a:r>
            <a:r>
              <a:rPr lang="lt-LT" sz="2200" dirty="0"/>
              <a:t>.</a:t>
            </a:r>
            <a:endParaRPr lang="lt-LT"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700808"/>
            <a:ext cx="4805264" cy="4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7329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4638"/>
            <a:ext cx="8229600" cy="2506290"/>
          </a:xfrm>
        </p:spPr>
        <p:txBody>
          <a:bodyPr>
            <a:noAutofit/>
          </a:bodyPr>
          <a:lstStyle/>
          <a:p>
            <a:pPr algn="just"/>
            <a:r>
              <a:rPr lang="lt-LT" sz="2000" dirty="0" smtClean="0"/>
              <a:t>      Nuo </a:t>
            </a:r>
            <a:r>
              <a:rPr lang="lt-LT" sz="2000" dirty="0" smtClean="0"/>
              <a:t>seno buvo sakoma, kad rugpjūčio vidurys yra vasaros ir rudens sandūra. Žolinės religijoje - </a:t>
            </a:r>
            <a:r>
              <a:rPr lang="lt-LT" sz="2000" dirty="0" err="1" smtClean="0"/>
              <a:t>šv</a:t>
            </a:r>
            <a:r>
              <a:rPr lang="lt-LT" sz="2000" dirty="0" smtClean="0"/>
              <a:t>. Mergelės Marijos dangun ėmimo šventė. Žolinė yra padėkos už derlių šventė. Dėkojama Motinai Žemei, deivei Žemynai už naują derlių, kurio nemaža dalis jau parkeliavusi į namus, atsisveikinama su žolynais, gėlėmis.</a:t>
            </a:r>
            <a:endParaRPr lang="lt-LT" sz="20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3769" y="2497788"/>
            <a:ext cx="5453924" cy="362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3180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pPr algn="just"/>
            <a:r>
              <a:rPr lang="lt-LT" sz="2000" dirty="0"/>
              <a:t>VĖLINĖS </a:t>
            </a:r>
            <a:r>
              <a:rPr lang="lt-LT" sz="2000" dirty="0" smtClean="0"/>
              <a:t>ir </a:t>
            </a:r>
            <a:r>
              <a:rPr lang="lt-LT" sz="2000" dirty="0"/>
              <a:t>VISŲ ŠVENTŲJŲ </a:t>
            </a:r>
            <a:r>
              <a:rPr lang="lt-LT" sz="2000" dirty="0" smtClean="0"/>
              <a:t>DIENA. Tai </a:t>
            </a:r>
            <a:r>
              <a:rPr lang="lt-LT" sz="2000" dirty="0"/>
              <a:t>– rimties, susikaupimo, mirusiųjų prisiminimo ir pagarbos jiems diena. Vėlinės ir Visi Šventieji minimi lapkričio 1-2 dienomis. Lankomi mirusių artimųjų kapai, ant jų </a:t>
            </a:r>
            <a:r>
              <a:rPr lang="lt-LT" sz="2000" dirty="0" smtClean="0"/>
              <a:t>uždegamos žvakelės</a:t>
            </a:r>
            <a:endParaRPr lang="lt-LT" sz="2000"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601772"/>
            <a:ext cx="7380266" cy="4635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728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pPr algn="just"/>
            <a:r>
              <a:rPr lang="lt-LT" sz="2000" dirty="0" smtClean="0"/>
              <a:t>      KALĖDOS </a:t>
            </a:r>
            <a:r>
              <a:rPr lang="lt-LT" sz="2000" dirty="0" smtClean="0"/>
              <a:t>- kūdikėlio </a:t>
            </a:r>
            <a:r>
              <a:rPr lang="lt-LT" sz="2000" dirty="0"/>
              <a:t>Jėzaus gimimo šventė šiais laikais švenčiama dovanojant vieni kitiems dovanas. </a:t>
            </a:r>
            <a:r>
              <a:rPr lang="lt-LT" sz="2000" dirty="0" smtClean="0"/>
              <a:t>Išvakarėse minimos </a:t>
            </a:r>
            <a:r>
              <a:rPr lang="lt-LT" sz="2000" dirty="0" err="1" smtClean="0"/>
              <a:t>kūčios</a:t>
            </a:r>
            <a:r>
              <a:rPr lang="lt-LT" sz="2000" dirty="0" smtClean="0"/>
              <a:t>. </a:t>
            </a:r>
            <a:r>
              <a:rPr lang="lt-LT" sz="2000" dirty="0"/>
              <a:t>A</a:t>
            </a:r>
            <a:r>
              <a:rPr lang="lt-LT" sz="2000" dirty="0" smtClean="0"/>
              <a:t>nkstų </a:t>
            </a:r>
            <a:r>
              <a:rPr lang="lt-LT" sz="2000" dirty="0"/>
              <a:t>Kalėdų </a:t>
            </a:r>
            <a:r>
              <a:rPr lang="lt-LT" sz="2000" dirty="0" smtClean="0"/>
              <a:t>rytą vaikai </a:t>
            </a:r>
            <a:r>
              <a:rPr lang="lt-LT" sz="2000" dirty="0"/>
              <a:t>atsikėlę ieško po eglute </a:t>
            </a:r>
            <a:r>
              <a:rPr lang="lt-LT" sz="2000" dirty="0" smtClean="0"/>
              <a:t>dovanų,  laukia </a:t>
            </a:r>
            <a:r>
              <a:rPr lang="lt-LT" sz="2000" dirty="0"/>
              <a:t>Kalėdų </a:t>
            </a:r>
            <a:r>
              <a:rPr lang="lt-LT" sz="2000" dirty="0" smtClean="0"/>
              <a:t>senelio.</a:t>
            </a:r>
            <a:endParaRPr lang="lt-LT" sz="2000" dirty="0"/>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84972" y="1600200"/>
            <a:ext cx="53740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9031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pPr algn="l"/>
            <a:r>
              <a:rPr lang="lt-LT" dirty="0" smtClean="0"/>
              <a:t/>
            </a:r>
            <a:br>
              <a:rPr lang="lt-LT" dirty="0" smtClean="0"/>
            </a:br>
            <a:r>
              <a:rPr lang="lt-LT" dirty="0"/>
              <a:t/>
            </a:r>
            <a:br>
              <a:rPr lang="lt-LT" dirty="0"/>
            </a:br>
            <a:r>
              <a:rPr lang="lt-LT" dirty="0" smtClean="0"/>
              <a:t/>
            </a:r>
            <a:br>
              <a:rPr lang="lt-LT" dirty="0" smtClean="0"/>
            </a:br>
            <a:r>
              <a:rPr lang="lt-LT" dirty="0"/>
              <a:t/>
            </a:r>
            <a:br>
              <a:rPr lang="lt-LT" dirty="0"/>
            </a:br>
            <a:r>
              <a:rPr lang="lt-LT" dirty="0" smtClean="0"/>
              <a:t/>
            </a:r>
            <a:br>
              <a:rPr lang="lt-LT" dirty="0" smtClean="0"/>
            </a:br>
            <a:r>
              <a:rPr lang="lt-LT" dirty="0"/>
              <a:t/>
            </a:r>
            <a:br>
              <a:rPr lang="lt-LT" dirty="0"/>
            </a:br>
            <a:r>
              <a:rPr lang="lt-LT" dirty="0" smtClean="0"/>
              <a:t/>
            </a:r>
            <a:br>
              <a:rPr lang="lt-LT" dirty="0" smtClean="0"/>
            </a:br>
            <a:r>
              <a:rPr lang="lt-LT" sz="2200" dirty="0" err="1" smtClean="0"/>
              <a:t>Šaltinaiai</a:t>
            </a:r>
            <a:r>
              <a:rPr lang="lt-LT" sz="2200" dirty="0"/>
              <a:t>:</a:t>
            </a:r>
            <a:br>
              <a:rPr lang="lt-LT" sz="2200" dirty="0"/>
            </a:br>
            <a:r>
              <a:rPr lang="lt-LT" sz="2200" u="sng" dirty="0">
                <a:hlinkClick r:id="rId2"/>
              </a:rPr>
              <a:t>https://www.slideshare.net/junonyte/lietuvos-ventspaproiai-ir-tradicijos</a:t>
            </a:r>
            <a:r>
              <a:rPr lang="lt-LT" sz="2200" dirty="0"/>
              <a:t/>
            </a:r>
            <a:br>
              <a:rPr lang="lt-LT" sz="2200" dirty="0"/>
            </a:br>
            <a:r>
              <a:rPr lang="lt-LT" sz="2200" u="sng" dirty="0">
                <a:hlinkClick r:id="rId3"/>
              </a:rPr>
              <a:t>https://lt.wikipedia.org/wiki/</a:t>
            </a:r>
            <a:r>
              <a:rPr lang="lt-LT" sz="2200" dirty="0"/>
              <a:t/>
            </a:r>
            <a:br>
              <a:rPr lang="lt-LT" sz="2200" dirty="0"/>
            </a:br>
            <a:r>
              <a:rPr lang="lt-LT" sz="2200" u="sng" dirty="0">
                <a:hlinkClick r:id="rId4"/>
              </a:rPr>
              <a:t>https://www.vle.lt/straipsnis/</a:t>
            </a:r>
            <a:r>
              <a:rPr lang="lt-LT" sz="2200" dirty="0"/>
              <a:t/>
            </a:r>
            <a:br>
              <a:rPr lang="lt-LT" sz="2200" dirty="0"/>
            </a:br>
            <a:r>
              <a:rPr lang="lt-LT" sz="2200" u="sng" dirty="0">
                <a:hlinkClick r:id="rId5"/>
              </a:rPr>
              <a:t>https://day.lt/sventes/straipsniai/</a:t>
            </a:r>
            <a:r>
              <a:rPr lang="lt-LT" sz="2200" dirty="0"/>
              <a:t/>
            </a:r>
            <a:br>
              <a:rPr lang="lt-LT" sz="2200" dirty="0"/>
            </a:br>
            <a:endParaRPr lang="lt-LT" sz="2200" dirty="0"/>
          </a:p>
        </p:txBody>
      </p:sp>
    </p:spTree>
    <p:extLst>
      <p:ext uri="{BB962C8B-B14F-4D97-AF65-F5344CB8AC3E}">
        <p14:creationId xmlns:p14="http://schemas.microsoft.com/office/powerpoint/2010/main" val="2950182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4638"/>
            <a:ext cx="8229600" cy="4018458"/>
          </a:xfrm>
        </p:spPr>
        <p:txBody>
          <a:bodyPr>
            <a:normAutofit/>
          </a:bodyPr>
          <a:lstStyle/>
          <a:p>
            <a:r>
              <a:rPr lang="lt-LT" sz="2400" dirty="0" smtClean="0"/>
              <a:t>Remdamiesi pateikta informacija ir asmeninėmis žiniomis, dirbdami kartu ir grupėse, atpažins ir įvardys 3-5 senąsias lietuvių šventes</a:t>
            </a:r>
            <a:endParaRPr lang="lt-LT" sz="2400" dirty="0"/>
          </a:p>
        </p:txBody>
      </p:sp>
      <p:pic>
        <p:nvPicPr>
          <p:cNvPr id="204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2914122"/>
            <a:ext cx="4818062" cy="321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810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4638"/>
            <a:ext cx="8229600" cy="2002234"/>
          </a:xfrm>
        </p:spPr>
        <p:txBody>
          <a:bodyPr>
            <a:normAutofit/>
          </a:bodyPr>
          <a:lstStyle/>
          <a:p>
            <a:pPr algn="just"/>
            <a:r>
              <a:rPr lang="lt-LT" sz="2000" dirty="0" smtClean="0"/>
              <a:t> </a:t>
            </a:r>
            <a:r>
              <a:rPr lang="lt-LT" sz="2000" dirty="0" smtClean="0"/>
              <a:t>    Lietuva </a:t>
            </a:r>
            <a:r>
              <a:rPr lang="lt-LT" sz="2000" dirty="0" smtClean="0"/>
              <a:t>pagal Krikščioniškąjį tikėjimą Naujuosius metus švenčia gruodžio 31, Naujųjų išvakarėse. Nors dauguma lietuvių - </a:t>
            </a:r>
            <a:r>
              <a:rPr lang="lt-LT" sz="2000" dirty="0" smtClean="0"/>
              <a:t>krikščionys, </a:t>
            </a:r>
            <a:r>
              <a:rPr lang="lt-LT" sz="2000" dirty="0" smtClean="0"/>
              <a:t>jie tiki horoskopais ir kinų kalendoriumi, kuris kiekvieniems metams priskiria gyvūną. Taip pat ir lietuviai Naujuosius vis dažniau sutinka pasipuošę ateinančių metų gyvūną simbolizuojančiomis spalvomis. Naujuosius lietuviai sutinka artimųjų ir draugų rate, triukšmingai.</a:t>
            </a:r>
            <a:endParaRPr lang="lt-LT" sz="2000"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2492896"/>
            <a:ext cx="6687892" cy="3761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377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4638"/>
            <a:ext cx="8229600" cy="1954076"/>
          </a:xfrm>
        </p:spPr>
        <p:txBody>
          <a:bodyPr>
            <a:noAutofit/>
          </a:bodyPr>
          <a:lstStyle/>
          <a:p>
            <a:pPr algn="just"/>
            <a:r>
              <a:rPr lang="lt-LT" sz="2000" dirty="0" smtClean="0"/>
              <a:t>     Kalėdines </a:t>
            </a:r>
            <a:r>
              <a:rPr lang="lt-LT" sz="2000" dirty="0"/>
              <a:t>ir Naujųjų metų linksmybes </a:t>
            </a:r>
            <a:r>
              <a:rPr lang="lt-LT" sz="2000" dirty="0" smtClean="0"/>
              <a:t>užbaigia </a:t>
            </a:r>
            <a:r>
              <a:rPr lang="lt-LT" sz="2000" dirty="0"/>
              <a:t>Trys Karaliai - šventė, švenčiama sausio 6-ąją. Šią dieną ypatingo šventimo nėra, tik kai kuriuose miestuose surengiamos eisenos su šios šventės simboliu - trimis karaliais iš Biblijos. Per Trijų karalių šventę namuose turi būti nupuošiamos eglutės, atsisveikinama su </a:t>
            </a:r>
            <a:r>
              <a:rPr lang="lt-LT" sz="2000" dirty="0" smtClean="0"/>
              <a:t>praūžusių </a:t>
            </a:r>
            <a:r>
              <a:rPr lang="lt-LT" sz="2000" dirty="0"/>
              <a:t>švenčių linksmybėmis ir susikaupiama ateityje laukiantiems darbams</a:t>
            </a:r>
            <a:r>
              <a:rPr lang="lt-LT" sz="2000" dirty="0" smtClean="0"/>
              <a:t>.</a:t>
            </a:r>
            <a:r>
              <a:rPr lang="lt-LT" sz="2000" dirty="0"/>
              <a:t> Sakoma, kad nuo Kalėdų iki Trijų karalių diena pailgėja per gaidžio žingsnį.</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383340"/>
            <a:ext cx="6624736" cy="441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590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Autofit/>
          </a:bodyPr>
          <a:lstStyle/>
          <a:p>
            <a:pPr algn="just"/>
            <a:r>
              <a:rPr lang="lt-LT" sz="2000" dirty="0" smtClean="0"/>
              <a:t>    VASARIO </a:t>
            </a:r>
            <a:r>
              <a:rPr lang="lt-LT" sz="2000" dirty="0"/>
              <a:t>16 - OJI </a:t>
            </a:r>
            <a:r>
              <a:rPr lang="lt-LT" sz="2000" dirty="0" smtClean="0"/>
              <a:t>. </a:t>
            </a:r>
            <a:r>
              <a:rPr lang="lt-LT" sz="2000" dirty="0"/>
              <a:t>1918 metais vasario 16-ą dieną Lietuvos taryba pasirašė Nepriklausomybės aktą, skelbiantį valstybės suverenumą ir nepriklausomybę nuo kitų valstybių. Šiandien ši diena minima kaip Lietuvos valstybingumo, nepriklausomybės ir laisvės simbolis.</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700808"/>
            <a:ext cx="7811344" cy="39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518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4638"/>
            <a:ext cx="8229600" cy="2434282"/>
          </a:xfrm>
        </p:spPr>
        <p:txBody>
          <a:bodyPr>
            <a:normAutofit/>
          </a:bodyPr>
          <a:lstStyle/>
          <a:p>
            <a:pPr algn="just"/>
            <a:r>
              <a:rPr lang="lt-LT" sz="2000" dirty="0" smtClean="0"/>
              <a:t>     UŽGAVĖNĖS   </a:t>
            </a:r>
            <a:r>
              <a:rPr lang="lt-LT" sz="2000" dirty="0" smtClean="0"/>
              <a:t>linksma  šventė . Ji primena</a:t>
            </a:r>
            <a:r>
              <a:rPr lang="lt-LT" sz="2000" dirty="0"/>
              <a:t>, kad jau ne </a:t>
            </a:r>
            <a:r>
              <a:rPr lang="lt-LT" sz="2000" dirty="0" smtClean="0"/>
              <a:t>už </a:t>
            </a:r>
            <a:r>
              <a:rPr lang="lt-LT" sz="2000" dirty="0"/>
              <a:t>kalnų pavasaris. Ši šventė švenčiama likus </a:t>
            </a:r>
            <a:r>
              <a:rPr lang="lt-LT" sz="2000" dirty="0" smtClean="0"/>
              <a:t>46-ioms </a:t>
            </a:r>
            <a:r>
              <a:rPr lang="lt-LT" sz="2000" dirty="0"/>
              <a:t>dienoms iki Velykų, visuomet antradienį. </a:t>
            </a:r>
            <a:r>
              <a:rPr lang="lt-LT" sz="2000" dirty="0" smtClean="0"/>
              <a:t>Užgavėnių </a:t>
            </a:r>
            <a:r>
              <a:rPr lang="lt-LT" sz="2000" dirty="0"/>
              <a:t>metu </a:t>
            </a:r>
            <a:r>
              <a:rPr lang="lt-LT" sz="2000" dirty="0" smtClean="0"/>
              <a:t>žmonės </a:t>
            </a:r>
            <a:r>
              <a:rPr lang="lt-LT" sz="2000" dirty="0"/>
              <a:t>persirengia įvairiais baubais, raganomis, velniais ar kitais padarais. Susigrumia </a:t>
            </a:r>
            <a:r>
              <a:rPr lang="lt-LT" sz="2000" dirty="0" smtClean="0"/>
              <a:t>Lašininis </a:t>
            </a:r>
            <a:r>
              <a:rPr lang="lt-LT" sz="2000" dirty="0"/>
              <a:t>ir </a:t>
            </a:r>
            <a:r>
              <a:rPr lang="lt-LT" sz="2000" dirty="0" smtClean="0"/>
              <a:t>Kanapinis </a:t>
            </a:r>
            <a:r>
              <a:rPr lang="lt-LT" sz="2000" dirty="0"/>
              <a:t>- </a:t>
            </a:r>
            <a:r>
              <a:rPr lang="lt-LT" sz="2000" dirty="0" smtClean="0"/>
              <a:t>žiemos </a:t>
            </a:r>
            <a:r>
              <a:rPr lang="lt-LT" sz="2000" dirty="0"/>
              <a:t>ir vasaros simboliai. Kepami </a:t>
            </a:r>
            <a:r>
              <a:rPr lang="lt-LT" sz="2000" dirty="0" smtClean="0"/>
              <a:t>blynai. Valgoma 12 kartų, daug triukšmaujama, linksminamasi. Deginama </a:t>
            </a:r>
            <a:r>
              <a:rPr lang="lt-LT" sz="2000" dirty="0" err="1" smtClean="0"/>
              <a:t>Morė</a:t>
            </a:r>
            <a:r>
              <a:rPr lang="lt-LT" sz="2000" dirty="0" smtClean="0"/>
              <a:t> – žiemos simbolis.</a:t>
            </a:r>
            <a:endParaRPr lang="lt-LT" sz="20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2260" y="3717032"/>
            <a:ext cx="4106204" cy="2748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401876"/>
            <a:ext cx="4172802" cy="2486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972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sz="2000" dirty="0" smtClean="0"/>
              <a:t>   KAZIUKO </a:t>
            </a:r>
            <a:r>
              <a:rPr lang="lt-LT" sz="2000" dirty="0"/>
              <a:t>MUGĖ </a:t>
            </a:r>
            <a:r>
              <a:rPr lang="lt-LT" sz="2000" dirty="0" smtClean="0"/>
              <a:t>. Ši </a:t>
            </a:r>
            <a:r>
              <a:rPr lang="lt-LT" sz="2000" dirty="0"/>
              <a:t>šventė - neatsiejama nuo pavasario. Ji švenčiama kovo 4 dieną - per šventą Kazimierą. Šią dieną </a:t>
            </a:r>
            <a:r>
              <a:rPr lang="lt-LT" sz="2000" dirty="0" smtClean="0"/>
              <a:t>žmonės </a:t>
            </a:r>
            <a:r>
              <a:rPr lang="lt-LT" sz="2000" dirty="0"/>
              <a:t>einą į </a:t>
            </a:r>
            <a:r>
              <a:rPr lang="lt-LT" sz="2000" dirty="0" smtClean="0"/>
              <a:t>bažnyčią</a:t>
            </a:r>
            <a:r>
              <a:rPr lang="lt-LT" sz="2000" dirty="0"/>
              <a:t>. Vyksta rankų darbo gaminių, tradicinių patiekalų ir amatų </a:t>
            </a:r>
            <a:r>
              <a:rPr lang="lt-LT" sz="2000" dirty="0" smtClean="0"/>
              <a:t>mugės, </a:t>
            </a:r>
            <a:r>
              <a:rPr lang="lt-LT" sz="2000" dirty="0"/>
              <a:t>pardavinėjamos verbos artėjančioms Velykoms.</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28764"/>
            <a:ext cx="4283676" cy="2856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196" y="2878707"/>
            <a:ext cx="4353370" cy="326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316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Autofit/>
          </a:bodyPr>
          <a:lstStyle/>
          <a:p>
            <a:pPr algn="just"/>
            <a:r>
              <a:rPr lang="lt-LT" sz="2000" dirty="0" smtClean="0"/>
              <a:t>      Kovo </a:t>
            </a:r>
            <a:r>
              <a:rPr lang="lt-LT" sz="2000" dirty="0" smtClean="0"/>
              <a:t>11 – </a:t>
            </a:r>
            <a:r>
              <a:rPr lang="lt-LT" sz="2000" dirty="0"/>
              <a:t>Lietuvos nepriklausomybės atkūrimo diena. 1990 metais kovo 11 dieną Lietuvos atkuriamasis seimas </a:t>
            </a:r>
            <a:r>
              <a:rPr lang="lt-LT" sz="2000" dirty="0" smtClean="0"/>
              <a:t>pasirašė </a:t>
            </a:r>
            <a:r>
              <a:rPr lang="lt-LT" sz="2000" dirty="0"/>
              <a:t>Lietuvos nepriklausomybės atkūrimo aktą ir </a:t>
            </a:r>
            <a:r>
              <a:rPr lang="lt-LT" sz="2000" dirty="0" smtClean="0"/>
              <a:t>paskelbė </a:t>
            </a:r>
            <a:r>
              <a:rPr lang="lt-LT" sz="2000" dirty="0"/>
              <a:t>nepriklausomą nuo Sovietų sąjungos Lietuvą.</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619" y="1772816"/>
            <a:ext cx="606742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228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4638"/>
            <a:ext cx="8229600" cy="2434282"/>
          </a:xfrm>
        </p:spPr>
        <p:txBody>
          <a:bodyPr>
            <a:normAutofit/>
          </a:bodyPr>
          <a:lstStyle/>
          <a:p>
            <a:pPr algn="just"/>
            <a:r>
              <a:rPr lang="lt-LT" sz="2000" dirty="0" smtClean="0"/>
              <a:t>       VELYKOS. </a:t>
            </a:r>
            <a:r>
              <a:rPr lang="lt-LT" sz="2000" dirty="0"/>
              <a:t>Šią dieną kiekvienuose namuose jau turi būti papuoštas stalas </a:t>
            </a:r>
            <a:r>
              <a:rPr lang="lt-LT" sz="2000" dirty="0" smtClean="0"/>
              <a:t>margučiais, </a:t>
            </a:r>
            <a:r>
              <a:rPr lang="lt-LT" sz="2000" dirty="0" smtClean="0"/>
              <a:t>kačiukais, </a:t>
            </a:r>
            <a:r>
              <a:rPr lang="lt-LT" sz="2000" dirty="0" smtClean="0"/>
              <a:t>beržų </a:t>
            </a:r>
            <a:r>
              <a:rPr lang="lt-LT" sz="2000" dirty="0"/>
              <a:t>šakelėmis su išsprogusiais </a:t>
            </a:r>
            <a:r>
              <a:rPr lang="lt-LT" sz="2000" dirty="0" smtClean="0"/>
              <a:t>pumpurais, tradiciniais </a:t>
            </a:r>
            <a:r>
              <a:rPr lang="lt-LT" sz="2000" dirty="0"/>
              <a:t>valgiais: bandelėmis, ragaišiais, kompotais. Ši šventė - vaikų ir moterų šventė, nes jos metu vaikai ridena margučius, rungiasi kieno kiaušinis stipresnis, o moterys - kieno </a:t>
            </a:r>
            <a:r>
              <a:rPr lang="lt-LT" sz="2000" dirty="0" smtClean="0"/>
              <a:t>gražesnis</a:t>
            </a:r>
            <a:r>
              <a:rPr lang="lt-LT" sz="2000" dirty="0"/>
              <a: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636912"/>
            <a:ext cx="5379639" cy="3612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510396"/>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722</Words>
  <Application>Microsoft Office PowerPoint</Application>
  <PresentationFormat>Demonstracija ekrane (4:3)</PresentationFormat>
  <Paragraphs>22</Paragraphs>
  <Slides>19</Slides>
  <Notes>0</Notes>
  <HiddenSlides>0</HiddenSlides>
  <MMClips>0</MMClips>
  <ScaleCrop>false</ScaleCrop>
  <HeadingPairs>
    <vt:vector size="4" baseType="variant">
      <vt:variant>
        <vt:lpstr>Tema</vt:lpstr>
      </vt:variant>
      <vt:variant>
        <vt:i4>1</vt:i4>
      </vt:variant>
      <vt:variant>
        <vt:lpstr>Skaidrių pavadinimai</vt:lpstr>
      </vt:variant>
      <vt:variant>
        <vt:i4>19</vt:i4>
      </vt:variant>
    </vt:vector>
  </HeadingPairs>
  <TitlesOfParts>
    <vt:vector size="20" baseType="lpstr">
      <vt:lpstr>Office tema</vt:lpstr>
      <vt:lpstr>Pasaulio pažinimas  3 klasė  Ar žinai senąsias lietuvių šventes?</vt:lpstr>
      <vt:lpstr>Remdamiesi pateikta informacija ir asmeninėmis žiniomis, dirbdami kartu ir grupėse, atpažins ir įvardys 3-5 senąsias lietuvių šventes</vt:lpstr>
      <vt:lpstr>     Lietuva pagal Krikščioniškąjį tikėjimą Naujuosius metus švenčia gruodžio 31, Naujųjų išvakarėse. Nors dauguma lietuvių - krikščionys, jie tiki horoskopais ir kinų kalendoriumi, kuris kiekvieniems metams priskiria gyvūną. Taip pat ir lietuviai Naujuosius vis dažniau sutinka pasipuošę ateinančių metų gyvūną simbolizuojančiomis spalvomis. Naujuosius lietuviai sutinka artimųjų ir draugų rate, triukšmingai.</vt:lpstr>
      <vt:lpstr>     Kalėdines ir Naujųjų metų linksmybes užbaigia Trys Karaliai - šventė, švenčiama sausio 6-ąją. Šią dieną ypatingo šventimo nėra, tik kai kuriuose miestuose surengiamos eisenos su šios šventės simboliu - trimis karaliais iš Biblijos. Per Trijų karalių šventę namuose turi būti nupuošiamos eglutės, atsisveikinama su praūžusių švenčių linksmybėmis ir susikaupiama ateityje laukiantiems darbams. Sakoma, kad nuo Kalėdų iki Trijų karalių diena pailgėja per gaidžio žingsnį.</vt:lpstr>
      <vt:lpstr>    VASARIO 16 - OJI . 1918 metais vasario 16-ą dieną Lietuvos taryba pasirašė Nepriklausomybės aktą, skelbiantį valstybės suverenumą ir nepriklausomybę nuo kitų valstybių. Šiandien ši diena minima kaip Lietuvos valstybingumo, nepriklausomybės ir laisvės simbolis.</vt:lpstr>
      <vt:lpstr>     UŽGAVĖNĖS   linksma  šventė . Ji primena, kad jau ne už kalnų pavasaris. Ši šventė švenčiama likus 46-ioms dienoms iki Velykų, visuomet antradienį. Užgavėnių metu žmonės persirengia įvairiais baubais, raganomis, velniais ar kitais padarais. Susigrumia Lašininis ir Kanapinis - žiemos ir vasaros simboliai. Kepami blynai. Valgoma 12 kartų, daug triukšmaujama, linksminamasi. Deginama Morė – žiemos simbolis.</vt:lpstr>
      <vt:lpstr>   KAZIUKO MUGĖ . Ši šventė - neatsiejama nuo pavasario. Ji švenčiama kovo 4 dieną - per šventą Kazimierą. Šią dieną žmonės einą į bažnyčią. Vyksta rankų darbo gaminių, tradicinių patiekalų ir amatų mugės, pardavinėjamos verbos artėjančioms Velykoms.</vt:lpstr>
      <vt:lpstr>      Kovo 11 – Lietuvos nepriklausomybės atkūrimo diena. 1990 metais kovo 11 dieną Lietuvos atkuriamasis seimas pasirašė Lietuvos nepriklausomybės atkūrimo aktą ir paskelbė nepriklausomą nuo Sovietų sąjungos Lietuvą.</vt:lpstr>
      <vt:lpstr>       VELYKOS. Šią dieną kiekvienuose namuose jau turi būti papuoštas stalas margučiais, kačiukais, beržų šakelėmis su išsprogusiais pumpurais, tradiciniais valgiais: bandelėmis, ragaišiais, kompotais. Ši šventė - vaikų ir moterų šventė, nes jos metu vaikai ridena margučius, rungiasi kieno kiaušinis stipresnis, o moterys - kieno gražesnis.</vt:lpstr>
      <vt:lpstr>      Jurginės pirmojo gyvulių išginimo į ganyklą, pavasario darbų pradžios šventė, senovės lietuvių pavasario žalumos, jaunimo, žemdirbių ir arkliaganių šventė.       Per Jurgines valstiečiai nedirbo žemės ūkio darbų, nekinkė arklių, nevalgė mėsos, apeidavo laukus nešini duonos kepalėliu, keleto margučių lukštais ir kumpio kaulais, juos aukodavo  šventajam Jurgiui, prašydami gero derliaus, apsaugoti gyvulius nuo vilkų. Parugėje vaišindavosi, žaisdavo, dainuodavo, supdavosi sūpuoklėse. </vt:lpstr>
      <vt:lpstr>      Sekminės susiję su sėjos pabaigtuvėmis ir vasaros darbų pradžia, siekimu užauginti didesnį derlių. Per Sekmines šventintu vandeniu valstiečiai šlakstydavo namus, gyvulius, sodus, laukus tikėdami taip apsaugosią nuo nelaimių, javus – nuo kenkėjų. Tikėta, kad nuo Sekminių be pavojaus sveikatai galima maudytis upėse ir ežeruose. Sekminių išvakarėse kaimo gale, gražiausioje vietoje, būdavo statomas arba gėlių vainikais puošiamas anksčiau pastatytas kryžius, prie jo rengiamos suneštinės vaišės. Gėlėmis buvo kaišomi pakelėse pastatyti kryžiai, berželiais – trobos.</vt:lpstr>
      <vt:lpstr>       Motinos diena minima pirmąjį gegužės sekmadienį, kurios metu visos mamos, močiutės ir būsimos mamos sveikinamos su jų diena. Dovanojamos gėlės . Skamba mamai skirtos dainos, vaikai joms šoka, vaidina, dainuoja ir dėkoja už vargo dieneles ir nakteles.</vt:lpstr>
      <vt:lpstr>      Neseniai pradėta švęsti Tėvo diena. Šią dieną tėvams ir seneliams dovanojamos  gėlės, jie pasveikinami ir pagerbiami. Nors ši šventė dar nėra labai populiari, tačiau vis plačiau ir garsiau švenčiama.</vt:lpstr>
      <vt:lpstr>     Joninės - labiausiai mėgiama lietuvių vasaros šventė. Lietuviai 2004-ais net "iškovojo", kad Joninės būtų laisva nuo darbo diena. Birželio 23-24-iosios naktis - trumpiausia metuose. Šią dieną žmonės linksminasi, sveikina Jonus ir Janinas, ieško paparčio žiedo. Tikima, kad jei Jonines švęsi kartu su Jonu ar Janina, bus sėkmingi metai.</vt:lpstr>
      <vt:lpstr> Liepos 6-oji -  pirmojo ir vienintelio Lietuvos karaliaus – kunigaikščio Mindaugo – karūnavimo diena. Šią dieną rengiamos eisenos, linksminamasi.</vt:lpstr>
      <vt:lpstr>      Nuo seno buvo sakoma, kad rugpjūčio vidurys yra vasaros ir rudens sandūra. Žolinės religijoje - šv. Mergelės Marijos dangun ėmimo šventė. Žolinė yra padėkos už derlių šventė. Dėkojama Motinai Žemei, deivei Žemynai už naują derlių, kurio nemaža dalis jau parkeliavusi į namus, atsisveikinama su žolynais, gėlėmis.</vt:lpstr>
      <vt:lpstr>VĖLINĖS ir VISŲ ŠVENTŲJŲ DIENA. Tai – rimties, susikaupimo, mirusiųjų prisiminimo ir pagarbos jiems diena. Vėlinės ir Visi Šventieji minimi lapkričio 1-2 dienomis. Lankomi mirusių artimųjų kapai, ant jų uždegamos žvakelės</vt:lpstr>
      <vt:lpstr>      KALĖDOS - kūdikėlio Jėzaus gimimo šventė šiais laikais švenčiama dovanojant vieni kitiems dovanas. Išvakarėse minimos kūčios. Ankstų Kalėdų rytą vaikai atsikėlę ieško po eglute dovanų,  laukia Kalėdų senelio.</vt:lpstr>
      <vt:lpstr>       Šaltinaiai: https://www.slideshare.net/junonyte/lietuvos-ventspaproiai-ir-tradicijos https://lt.wikipedia.org/wiki/ https://www.vle.lt/straipsnis/ https://day.lt/sventes/straipsniai/ </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pristatymas</dc:title>
  <dc:creator>Jūratė</dc:creator>
  <cp:lastModifiedBy>Jūratė</cp:lastModifiedBy>
  <cp:revision>11</cp:revision>
  <dcterms:created xsi:type="dcterms:W3CDTF">2022-01-10T14:33:38Z</dcterms:created>
  <dcterms:modified xsi:type="dcterms:W3CDTF">2022-01-10T18:23:28Z</dcterms:modified>
</cp:coreProperties>
</file>