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lt-LT" smtClean="0"/>
              <a:t>Spustelėję redag. ruoš. pavad. stilių</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lt-LT" smtClean="0"/>
              <a:t>Spustelėję redag. ruoš. pavad. stilių</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lt-LT" smtClean="0"/>
              <a:t>Spustelėję redag. ruoš. pavad. stilių</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lt-LT" smtClean="0"/>
              <a:t>Spustelėję redag. ruoš. pavad. stilių</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lt-LT" smtClean="0"/>
              <a:t>Spustelėję redag. ruoš. pavad. stilių</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ncho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lt-LT" smtClean="0"/>
              <a:t>Spustelėję redag. ruoš. pavad. stilių</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lt-LT" smtClean="0"/>
              <a:t>Spustelėję redag. ruoš. pavad. stilių</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lt-LT" smtClean="0"/>
              <a:t>Spustelėję redag. ruoš. pavad. stilių</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12/28/2021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2589213" y="2514600"/>
            <a:ext cx="8915399" cy="896815"/>
          </a:xfrm>
        </p:spPr>
        <p:txBody>
          <a:bodyPr>
            <a:normAutofit fontScale="90000"/>
          </a:bodyPr>
          <a:lstStyle/>
          <a:p>
            <a:r>
              <a:rPr lang="lt-LT" dirty="0" smtClean="0"/>
              <a:t>Frazeologizmai</a:t>
            </a:r>
            <a:endParaRPr lang="lt-LT" dirty="0"/>
          </a:p>
        </p:txBody>
      </p:sp>
      <p:sp>
        <p:nvSpPr>
          <p:cNvPr id="3" name="Antrinis pavadinimas 2"/>
          <p:cNvSpPr>
            <a:spLocks noGrp="1"/>
          </p:cNvSpPr>
          <p:nvPr>
            <p:ph type="subTitle" idx="1"/>
          </p:nvPr>
        </p:nvSpPr>
        <p:spPr>
          <a:xfrm>
            <a:off x="2589213" y="3525715"/>
            <a:ext cx="8915399" cy="2377947"/>
          </a:xfrm>
        </p:spPr>
        <p:txBody>
          <a:bodyPr>
            <a:normAutofit/>
          </a:bodyPr>
          <a:lstStyle/>
          <a:p>
            <a:r>
              <a:rPr lang="lt-LT" sz="2400" dirty="0" smtClean="0">
                <a:latin typeface="Times New Roman" panose="02020603050405020304" pitchFamily="18" charset="0"/>
                <a:cs typeface="Times New Roman" panose="02020603050405020304" pitchFamily="18" charset="0"/>
              </a:rPr>
              <a:t>Mokiniai išsiaiškins frazeologizmo reikšmę, sužinos, kaip sudaromi frazeologizmai, atliks tris užduotis be klaidų ir gaus kaupiamuosius </a:t>
            </a:r>
            <a:r>
              <a:rPr lang="lt-LT" sz="2400" dirty="0" smtClean="0">
                <a:latin typeface="Times New Roman" panose="02020603050405020304" pitchFamily="18" charset="0"/>
                <a:cs typeface="Times New Roman" panose="02020603050405020304" pitchFamily="18" charset="0"/>
              </a:rPr>
              <a:t>balus.</a:t>
            </a:r>
          </a:p>
          <a:p>
            <a:endParaRPr lang="lt-LT" sz="2400" dirty="0" smtClean="0">
              <a:latin typeface="Times New Roman" panose="02020603050405020304" pitchFamily="18" charset="0"/>
              <a:cs typeface="Times New Roman" panose="02020603050405020304" pitchFamily="18" charset="0"/>
            </a:endParaRPr>
          </a:p>
          <a:p>
            <a:r>
              <a:rPr lang="lt-LT" sz="2000" b="1" dirty="0" smtClean="0">
                <a:latin typeface="Times New Roman" panose="02020603050405020304" pitchFamily="18" charset="0"/>
                <a:cs typeface="Times New Roman" panose="02020603050405020304" pitchFamily="18" charset="0"/>
              </a:rPr>
              <a:t>               Skaidres parengė lietuvių kalbos mokytoja Virginija Maskoliūnienė</a:t>
            </a:r>
            <a:endParaRPr lang="lt-LT" sz="2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1920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Autofit/>
          </a:bodyPr>
          <a:lstStyle/>
          <a:p>
            <a:r>
              <a:rPr lang="lt-LT" sz="2800" dirty="0" smtClean="0">
                <a:latin typeface="Times New Roman" panose="02020603050405020304" pitchFamily="18" charset="0"/>
                <a:cs typeface="Times New Roman" panose="02020603050405020304" pitchFamily="18" charset="0"/>
              </a:rPr>
              <a:t>Frazeologizmais vadinami pastovūs, vaizdingi žodžių junginiai, turintys savarankišką perkeltinę reikšmę.</a:t>
            </a:r>
            <a:endParaRPr lang="lt-LT" sz="28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normAutofit/>
          </a:bodyPr>
          <a:lstStyle/>
          <a:p>
            <a:r>
              <a:rPr lang="lt-LT" sz="3600" dirty="0" smtClean="0">
                <a:latin typeface="Times New Roman" panose="02020603050405020304" pitchFamily="18" charset="0"/>
                <a:cs typeface="Times New Roman" panose="02020603050405020304" pitchFamily="18" charset="0"/>
              </a:rPr>
              <a:t>Dantį griežia – pyksta;</a:t>
            </a:r>
          </a:p>
          <a:p>
            <a:r>
              <a:rPr lang="lt-LT" sz="3600" dirty="0" smtClean="0">
                <a:latin typeface="Times New Roman" panose="02020603050405020304" pitchFamily="18" charset="0"/>
                <a:cs typeface="Times New Roman" panose="02020603050405020304" pitchFamily="18" charset="0"/>
              </a:rPr>
              <a:t>Kaip musmirių apsivalgęs – liūdnas;</a:t>
            </a:r>
          </a:p>
          <a:p>
            <a:r>
              <a:rPr lang="lt-LT" sz="3600" dirty="0" smtClean="0">
                <a:latin typeface="Times New Roman" panose="02020603050405020304" pitchFamily="18" charset="0"/>
                <a:cs typeface="Times New Roman" panose="02020603050405020304" pitchFamily="18" charset="0"/>
              </a:rPr>
              <a:t>Kiškį pagauti – pargriūti.</a:t>
            </a:r>
            <a:endParaRPr lang="lt-LT"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274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592925" y="624110"/>
            <a:ext cx="8911687" cy="673467"/>
          </a:xfrm>
        </p:spPr>
        <p:txBody>
          <a:bodyPr>
            <a:normAutofit/>
          </a:bodyPr>
          <a:lstStyle/>
          <a:p>
            <a:r>
              <a:rPr lang="lt-LT" sz="2400" dirty="0" smtClean="0">
                <a:latin typeface="Times New Roman" panose="02020603050405020304" pitchFamily="18" charset="0"/>
                <a:cs typeface="Times New Roman" panose="02020603050405020304" pitchFamily="18" charset="0"/>
              </a:rPr>
              <a:t>Frazeologizmai yra sudaryti:</a:t>
            </a:r>
            <a:endParaRPr lang="lt-LT" sz="24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2589212" y="1567543"/>
            <a:ext cx="8915400" cy="4343679"/>
          </a:xfrm>
        </p:spPr>
        <p:txBody>
          <a:bodyPr>
            <a:noAutofit/>
          </a:bodyPr>
          <a:lstStyle/>
          <a:p>
            <a:r>
              <a:rPr lang="lt-LT" sz="3200" dirty="0" smtClean="0">
                <a:latin typeface="Times New Roman" panose="02020603050405020304" pitchFamily="18" charset="0"/>
                <a:cs typeface="Times New Roman" panose="02020603050405020304" pitchFamily="18" charset="0"/>
              </a:rPr>
              <a:t>Su žmogaus kūno dalių pavadinimais: kaip akis išdegęs ,,labai skubiai ir susijaudinęs“, dantis džiauti ant lentynos ,,neturėti ko valgyti“;</a:t>
            </a:r>
          </a:p>
          <a:p>
            <a:r>
              <a:rPr lang="lt-LT" sz="3200" dirty="0" smtClean="0">
                <a:latin typeface="Times New Roman" panose="02020603050405020304" pitchFamily="18" charset="0"/>
                <a:cs typeface="Times New Roman" panose="02020603050405020304" pitchFamily="18" charset="0"/>
              </a:rPr>
              <a:t>Su drabužių ir jų dalių pavadinimais: po sijonu laikyti ,,lepinti“, pilnos kelnės ,,labai išsigandęs“;</a:t>
            </a:r>
          </a:p>
          <a:p>
            <a:r>
              <a:rPr lang="lt-LT" sz="3200" dirty="0" smtClean="0">
                <a:latin typeface="Times New Roman" panose="02020603050405020304" pitchFamily="18" charset="0"/>
                <a:cs typeface="Times New Roman" panose="02020603050405020304" pitchFamily="18" charset="0"/>
              </a:rPr>
              <a:t>Su naminių ir laukinių gyvūnų pavadinimais: į ožio ragą suriesti ,,nugalėti“, varnas gaudyti ,,žioplinėti“;</a:t>
            </a:r>
          </a:p>
          <a:p>
            <a:endParaRPr lang="lt-LT"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7516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592925" y="624110"/>
            <a:ext cx="8911687" cy="769261"/>
          </a:xfrm>
        </p:spPr>
        <p:txBody>
          <a:bodyPr/>
          <a:lstStyle/>
          <a:p>
            <a:r>
              <a:rPr lang="lt-LT" dirty="0">
                <a:latin typeface="Times New Roman" panose="02020603050405020304" pitchFamily="18" charset="0"/>
                <a:cs typeface="Times New Roman" panose="02020603050405020304" pitchFamily="18" charset="0"/>
              </a:rPr>
              <a:t>Frazeologizmai yra sudaryti:</a:t>
            </a:r>
            <a:endParaRPr lang="lt-LT" dirty="0"/>
          </a:p>
        </p:txBody>
      </p:sp>
      <p:sp>
        <p:nvSpPr>
          <p:cNvPr id="3" name="Turinio vietos rezervavimo ženklas 2"/>
          <p:cNvSpPr>
            <a:spLocks noGrp="1"/>
          </p:cNvSpPr>
          <p:nvPr>
            <p:ph idx="1"/>
          </p:nvPr>
        </p:nvSpPr>
        <p:spPr/>
        <p:txBody>
          <a:bodyPr>
            <a:noAutofit/>
          </a:bodyPr>
          <a:lstStyle/>
          <a:p>
            <a:r>
              <a:rPr lang="lt-LT" sz="2800" dirty="0" smtClean="0">
                <a:latin typeface="Times New Roman" panose="02020603050405020304" pitchFamily="18" charset="0"/>
                <a:cs typeface="Times New Roman" panose="02020603050405020304" pitchFamily="18" charset="0"/>
              </a:rPr>
              <a:t>Su artimos aplinkos daiktų, gamtos reiškinių pavadinimais: už debesį tamsesnis ,,labai susirūpinęs ar piktas“, vėjai galvoje ,,lengvabūdiškas“;</a:t>
            </a:r>
          </a:p>
          <a:p>
            <a:r>
              <a:rPr lang="lt-LT" sz="2800" dirty="0" smtClean="0">
                <a:latin typeface="Times New Roman" panose="02020603050405020304" pitchFamily="18" charset="0"/>
                <a:cs typeface="Times New Roman" panose="02020603050405020304" pitchFamily="18" charset="0"/>
              </a:rPr>
              <a:t>Su antgamtinių būtybių pavadinimais: kaip laumės apmainytas ,,negražus“, kaip iš perkūno rago ,,gausiai“;</a:t>
            </a:r>
          </a:p>
          <a:p>
            <a:r>
              <a:rPr lang="lt-LT" sz="2800" dirty="0" smtClean="0">
                <a:latin typeface="Times New Roman" panose="02020603050405020304" pitchFamily="18" charset="0"/>
                <a:cs typeface="Times New Roman" panose="02020603050405020304" pitchFamily="18" charset="0"/>
              </a:rPr>
              <a:t>Su vardais: Martyno žingsniais ,,labai greitai“, </a:t>
            </a:r>
            <a:r>
              <a:rPr lang="lt-LT" sz="2800" dirty="0">
                <a:latin typeface="Times New Roman" panose="02020603050405020304" pitchFamily="18" charset="0"/>
                <a:cs typeface="Times New Roman" panose="02020603050405020304" pitchFamily="18" charset="0"/>
              </a:rPr>
              <a:t>Jurgio rasa </a:t>
            </a:r>
            <a:r>
              <a:rPr lang="lt-LT" sz="2800" dirty="0" smtClean="0">
                <a:latin typeface="Times New Roman" panose="02020603050405020304" pitchFamily="18" charset="0"/>
                <a:cs typeface="Times New Roman" panose="02020603050405020304" pitchFamily="18" charset="0"/>
              </a:rPr>
              <a:t>,,pavasaris, kai </a:t>
            </a:r>
            <a:r>
              <a:rPr lang="lt-LT" sz="2800" dirty="0">
                <a:latin typeface="Times New Roman" panose="02020603050405020304" pitchFamily="18" charset="0"/>
                <a:cs typeface="Times New Roman" panose="02020603050405020304" pitchFamily="18" charset="0"/>
              </a:rPr>
              <a:t>žolė </a:t>
            </a:r>
            <a:r>
              <a:rPr lang="lt-LT" sz="2800" dirty="0" smtClean="0">
                <a:latin typeface="Times New Roman" panose="02020603050405020304" pitchFamily="18" charset="0"/>
                <a:cs typeface="Times New Roman" panose="02020603050405020304" pitchFamily="18" charset="0"/>
              </a:rPr>
              <a:t>sužaliuoja“ ;</a:t>
            </a:r>
            <a:r>
              <a:rPr lang="lt-LT" sz="2800" dirty="0">
                <a:latin typeface="Times New Roman" panose="02020603050405020304" pitchFamily="18" charset="0"/>
                <a:cs typeface="Times New Roman" panose="02020603050405020304" pitchFamily="18" charset="0"/>
              </a:rPr>
              <a:t> s</a:t>
            </a:r>
            <a:r>
              <a:rPr lang="lt-LT" sz="2800" dirty="0" smtClean="0">
                <a:latin typeface="Times New Roman" panose="02020603050405020304" pitchFamily="18" charset="0"/>
                <a:cs typeface="Times New Roman" panose="02020603050405020304" pitchFamily="18" charset="0"/>
              </a:rPr>
              <a:t>ausas </a:t>
            </a:r>
            <a:r>
              <a:rPr lang="lt-LT" sz="2800" dirty="0">
                <a:latin typeface="Times New Roman" panose="02020603050405020304" pitchFamily="18" charset="0"/>
                <a:cs typeface="Times New Roman" panose="02020603050405020304" pitchFamily="18" charset="0"/>
              </a:rPr>
              <a:t>Jurgis </a:t>
            </a:r>
            <a:r>
              <a:rPr lang="lt-LT" sz="2800" dirty="0" smtClean="0">
                <a:latin typeface="Times New Roman" panose="02020603050405020304" pitchFamily="18" charset="0"/>
                <a:cs typeface="Times New Roman" panose="02020603050405020304" pitchFamily="18" charset="0"/>
              </a:rPr>
              <a:t>,,nevykėlis“.</a:t>
            </a:r>
            <a:endParaRPr lang="lt-LT" sz="2800" dirty="0">
              <a:latin typeface="Times New Roman" panose="02020603050405020304" pitchFamily="18" charset="0"/>
              <a:cs typeface="Times New Roman" panose="02020603050405020304" pitchFamily="18" charset="0"/>
            </a:endParaRPr>
          </a:p>
          <a:p>
            <a:pPr marL="0" indent="0">
              <a:buNone/>
            </a:pPr>
            <a:r>
              <a:rPr lang="lt-LT" sz="2800" dirty="0"/>
              <a:t/>
            </a:r>
            <a:br>
              <a:rPr lang="lt-LT" sz="2800" dirty="0"/>
            </a:br>
            <a:endParaRPr lang="lt-LT"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8749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Parašyk, ką reiškia pateikiami posakiai.</a:t>
            </a:r>
            <a:endParaRPr lang="lt-LT" dirty="0"/>
          </a:p>
        </p:txBody>
      </p:sp>
      <p:sp>
        <p:nvSpPr>
          <p:cNvPr id="3" name="Turinio vietos rezervavimo ženklas 2"/>
          <p:cNvSpPr>
            <a:spLocks noGrp="1"/>
          </p:cNvSpPr>
          <p:nvPr>
            <p:ph idx="1"/>
          </p:nvPr>
        </p:nvSpPr>
        <p:spPr>
          <a:xfrm>
            <a:off x="2589212" y="1619794"/>
            <a:ext cx="8915400" cy="4693920"/>
          </a:xfrm>
        </p:spPr>
        <p:txBody>
          <a:bodyPr>
            <a:normAutofit/>
          </a:bodyPr>
          <a:lstStyle/>
          <a:p>
            <a:r>
              <a:rPr lang="lt-LT" sz="2400" dirty="0" smtClean="0">
                <a:latin typeface="Times New Roman" panose="02020603050405020304" pitchFamily="18" charset="0"/>
                <a:cs typeface="Times New Roman" panose="02020603050405020304" pitchFamily="18" charset="0"/>
              </a:rPr>
              <a:t>Ant širdies guli  (rūpi).</a:t>
            </a:r>
          </a:p>
          <a:p>
            <a:r>
              <a:rPr lang="lt-LT" sz="2400" dirty="0" smtClean="0">
                <a:latin typeface="Times New Roman" panose="02020603050405020304" pitchFamily="18" charset="0"/>
                <a:cs typeface="Times New Roman" panose="02020603050405020304" pitchFamily="18" charset="0"/>
              </a:rPr>
              <a:t>Viską į širdį ima...........</a:t>
            </a:r>
          </a:p>
          <a:p>
            <a:r>
              <a:rPr lang="lt-LT" sz="2400" dirty="0" smtClean="0">
                <a:latin typeface="Times New Roman" panose="02020603050405020304" pitchFamily="18" charset="0"/>
                <a:cs typeface="Times New Roman" panose="02020603050405020304" pitchFamily="18" charset="0"/>
              </a:rPr>
              <a:t>Prie širdies limpa...........</a:t>
            </a:r>
          </a:p>
          <a:p>
            <a:r>
              <a:rPr lang="lt-LT" sz="2400" dirty="0" smtClean="0">
                <a:latin typeface="Times New Roman" panose="02020603050405020304" pitchFamily="18" charset="0"/>
                <a:cs typeface="Times New Roman" panose="02020603050405020304" pitchFamily="18" charset="0"/>
              </a:rPr>
              <a:t>Kietos širdies...............</a:t>
            </a:r>
          </a:p>
          <a:p>
            <a:r>
              <a:rPr lang="lt-LT" sz="2400" dirty="0" smtClean="0">
                <a:latin typeface="Times New Roman" panose="02020603050405020304" pitchFamily="18" charset="0"/>
                <a:cs typeface="Times New Roman" panose="02020603050405020304" pitchFamily="18" charset="0"/>
              </a:rPr>
              <a:t>Į širdį įkrito motutės žodžiai..........</a:t>
            </a:r>
          </a:p>
          <a:p>
            <a:r>
              <a:rPr lang="lt-LT" sz="2400" dirty="0" smtClean="0">
                <a:latin typeface="Times New Roman" panose="02020603050405020304" pitchFamily="18" charset="0"/>
                <a:cs typeface="Times New Roman" panose="02020603050405020304" pitchFamily="18" charset="0"/>
              </a:rPr>
              <a:t>Linksmos širdies..............</a:t>
            </a:r>
          </a:p>
          <a:p>
            <a:r>
              <a:rPr lang="lt-LT" sz="2400" dirty="0" smtClean="0">
                <a:latin typeface="Times New Roman" panose="02020603050405020304" pitchFamily="18" charset="0"/>
                <a:cs typeface="Times New Roman" panose="02020603050405020304" pitchFamily="18" charset="0"/>
              </a:rPr>
              <a:t>Ne prie širdies..............</a:t>
            </a:r>
          </a:p>
          <a:p>
            <a:r>
              <a:rPr lang="lt-LT" sz="2400" dirty="0" smtClean="0">
                <a:latin typeface="Times New Roman" panose="02020603050405020304" pitchFamily="18" charset="0"/>
                <a:cs typeface="Times New Roman" panose="02020603050405020304" pitchFamily="18" charset="0"/>
              </a:rPr>
              <a:t>Širdį atverti...........</a:t>
            </a:r>
          </a:p>
          <a:p>
            <a:endParaRPr lang="lt-LT" dirty="0" smtClean="0"/>
          </a:p>
          <a:p>
            <a:endParaRPr lang="lt-LT" dirty="0"/>
          </a:p>
        </p:txBody>
      </p:sp>
    </p:spTree>
    <p:extLst>
      <p:ext uri="{BB962C8B-B14F-4D97-AF65-F5344CB8AC3E}">
        <p14:creationId xmlns:p14="http://schemas.microsoft.com/office/powerpoint/2010/main" val="4277470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Paaiškinkite nurodytų frazeologizmų reikšmes, parašykite su jais rišlių sakinių.</a:t>
            </a:r>
            <a:endParaRPr lang="lt-LT" dirty="0"/>
          </a:p>
        </p:txBody>
      </p:sp>
      <p:sp>
        <p:nvSpPr>
          <p:cNvPr id="3" name="Turinio vietos rezervavimo ženklas 2"/>
          <p:cNvSpPr>
            <a:spLocks noGrp="1"/>
          </p:cNvSpPr>
          <p:nvPr>
            <p:ph idx="1"/>
          </p:nvPr>
        </p:nvSpPr>
        <p:spPr/>
        <p:txBody>
          <a:bodyPr>
            <a:noAutofit/>
          </a:bodyPr>
          <a:lstStyle/>
          <a:p>
            <a:r>
              <a:rPr lang="lt-LT" sz="4400" dirty="0" smtClean="0">
                <a:latin typeface="Times New Roman" panose="02020603050405020304" pitchFamily="18" charset="0"/>
                <a:cs typeface="Times New Roman" panose="02020603050405020304" pitchFamily="18" charset="0"/>
              </a:rPr>
              <a:t>Kaip per sviestą – </a:t>
            </a:r>
          </a:p>
          <a:p>
            <a:r>
              <a:rPr lang="lt-LT" sz="4400" dirty="0" smtClean="0">
                <a:latin typeface="Times New Roman" panose="02020603050405020304" pitchFamily="18" charset="0"/>
                <a:cs typeface="Times New Roman" panose="02020603050405020304" pitchFamily="18" charset="0"/>
              </a:rPr>
              <a:t>Širdį išlieti – </a:t>
            </a:r>
          </a:p>
          <a:p>
            <a:r>
              <a:rPr lang="lt-LT" sz="4400" dirty="0" smtClean="0">
                <a:latin typeface="Times New Roman" panose="02020603050405020304" pitchFamily="18" charset="0"/>
                <a:cs typeface="Times New Roman" panose="02020603050405020304" pitchFamily="18" charset="0"/>
              </a:rPr>
              <a:t>Kojas pakratyti – </a:t>
            </a:r>
          </a:p>
          <a:p>
            <a:r>
              <a:rPr lang="lt-LT" sz="4400" dirty="0" smtClean="0">
                <a:latin typeface="Times New Roman" panose="02020603050405020304" pitchFamily="18" charset="0"/>
                <a:cs typeface="Times New Roman" panose="02020603050405020304" pitchFamily="18" charset="0"/>
              </a:rPr>
              <a:t>Akį  užmesti – </a:t>
            </a:r>
          </a:p>
          <a:p>
            <a:r>
              <a:rPr lang="lt-LT" sz="4400" dirty="0" smtClean="0">
                <a:latin typeface="Times New Roman" panose="02020603050405020304" pitchFamily="18" charset="0"/>
                <a:cs typeface="Times New Roman" panose="02020603050405020304" pitchFamily="18" charset="0"/>
              </a:rPr>
              <a:t>Kaip šuniui penkta koja – </a:t>
            </a:r>
          </a:p>
          <a:p>
            <a:pPr marL="0" indent="0">
              <a:buNone/>
            </a:pPr>
            <a:endParaRPr lang="lt-LT"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7292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Pabraukite frazeologizmus.</a:t>
            </a:r>
            <a:endParaRPr lang="lt-LT" dirty="0"/>
          </a:p>
        </p:txBody>
      </p:sp>
      <p:sp>
        <p:nvSpPr>
          <p:cNvPr id="3" name="Turinio vietos rezervavimo ženklas 2"/>
          <p:cNvSpPr>
            <a:spLocks noGrp="1"/>
          </p:cNvSpPr>
          <p:nvPr>
            <p:ph idx="1"/>
          </p:nvPr>
        </p:nvSpPr>
        <p:spPr>
          <a:xfrm>
            <a:off x="2589212" y="1724297"/>
            <a:ext cx="8915400" cy="4186925"/>
          </a:xfrm>
        </p:spPr>
        <p:txBody>
          <a:bodyPr>
            <a:noAutofit/>
          </a:bodyPr>
          <a:lstStyle/>
          <a:p>
            <a:r>
              <a:rPr lang="lt-LT" sz="3200" dirty="0" smtClean="0">
                <a:latin typeface="Times New Roman" panose="02020603050405020304" pitchFamily="18" charset="0"/>
                <a:cs typeface="Times New Roman" panose="02020603050405020304" pitchFamily="18" charset="0"/>
              </a:rPr>
              <a:t>Negaliu daugiau skaityti, nes akys limpa. Tai jau ne dalykiškas pasitarimas, o beprasmiškas burnos aušinimas. Tu jam dantų neužkalbėsi, nors ir labai norėtum. Jie visą gyvenimą sunkiai dirba, bet vos galą su galu suduria. Ir pamatė bernelis, kad teks vienam galvelę guldyti. Vaikas ne iš kelmo spirtas, jau viską supranta. Ką padarei jau, kad padus laižai?</a:t>
            </a:r>
            <a:endParaRPr lang="lt-LT"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4550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Ar girdėjote ką nors apie krokodilo ašaras?</a:t>
            </a:r>
            <a:endParaRPr lang="lt-LT" dirty="0"/>
          </a:p>
        </p:txBody>
      </p:sp>
      <p:sp>
        <p:nvSpPr>
          <p:cNvPr id="3" name="Turinio vietos rezervavimo ženklas 2"/>
          <p:cNvSpPr>
            <a:spLocks noGrp="1"/>
          </p:cNvSpPr>
          <p:nvPr>
            <p:ph idx="1"/>
          </p:nvPr>
        </p:nvSpPr>
        <p:spPr/>
        <p:txBody>
          <a:bodyPr/>
          <a:lstStyle/>
          <a:p>
            <a:endParaRPr lang="lt-LT"/>
          </a:p>
        </p:txBody>
      </p:sp>
    </p:spTree>
    <p:extLst>
      <p:ext uri="{BB962C8B-B14F-4D97-AF65-F5344CB8AC3E}">
        <p14:creationId xmlns:p14="http://schemas.microsoft.com/office/powerpoint/2010/main" val="2988686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Refleksija</a:t>
            </a:r>
            <a:endParaRPr lang="lt-LT"/>
          </a:p>
        </p:txBody>
      </p:sp>
      <p:sp>
        <p:nvSpPr>
          <p:cNvPr id="3" name="Turinio vietos rezervavimo ženklas 2"/>
          <p:cNvSpPr>
            <a:spLocks noGrp="1"/>
          </p:cNvSpPr>
          <p:nvPr>
            <p:ph idx="1"/>
          </p:nvPr>
        </p:nvSpPr>
        <p:spPr/>
        <p:txBody>
          <a:bodyPr/>
          <a:lstStyle/>
          <a:p>
            <a:endParaRPr lang="lt-LT"/>
          </a:p>
        </p:txBody>
      </p:sp>
    </p:spTree>
    <p:extLst>
      <p:ext uri="{BB962C8B-B14F-4D97-AF65-F5344CB8AC3E}">
        <p14:creationId xmlns:p14="http://schemas.microsoft.com/office/powerpoint/2010/main" val="2818364980"/>
      </p:ext>
    </p:extLst>
  </p:cSld>
  <p:clrMapOvr>
    <a:masterClrMapping/>
  </p:clrMapOvr>
</p:sld>
</file>

<file path=ppt/theme/theme1.xml><?xml version="1.0" encoding="utf-8"?>
<a:theme xmlns:a="http://schemas.openxmlformats.org/drawingml/2006/main" name="Šnabždesys">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82</TotalTime>
  <Words>341</Words>
  <Application>Microsoft Office PowerPoint</Application>
  <PresentationFormat>Plačiaekranė</PresentationFormat>
  <Paragraphs>36</Paragraphs>
  <Slides>9</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9</vt:i4>
      </vt:variant>
    </vt:vector>
  </HeadingPairs>
  <TitlesOfParts>
    <vt:vector size="14" baseType="lpstr">
      <vt:lpstr>Arial</vt:lpstr>
      <vt:lpstr>Century Gothic</vt:lpstr>
      <vt:lpstr>Times New Roman</vt:lpstr>
      <vt:lpstr>Wingdings 3</vt:lpstr>
      <vt:lpstr>Šnabždesys</vt:lpstr>
      <vt:lpstr>Frazeologizmai</vt:lpstr>
      <vt:lpstr>Frazeologizmais vadinami pastovūs, vaizdingi žodžių junginiai, turintys savarankišką perkeltinę reikšmę.</vt:lpstr>
      <vt:lpstr>Frazeologizmai yra sudaryti:</vt:lpstr>
      <vt:lpstr>Frazeologizmai yra sudaryti:</vt:lpstr>
      <vt:lpstr>Parašyk, ką reiškia pateikiami posakiai.</vt:lpstr>
      <vt:lpstr>Paaiškinkite nurodytų frazeologizmų reikšmes, parašykite su jais rišlių sakinių.</vt:lpstr>
      <vt:lpstr>Pabraukite frazeologizmus.</vt:lpstr>
      <vt:lpstr>Ar girdėjote ką nors apie krokodilo ašaras?</vt:lpstr>
      <vt:lpstr>Refleksija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Frazeologizmai</dc:title>
  <dc:creator>Virginija Maskoliūnienė</dc:creator>
  <cp:lastModifiedBy>Virginija Maskoliūnienė</cp:lastModifiedBy>
  <cp:revision>8</cp:revision>
  <dcterms:created xsi:type="dcterms:W3CDTF">2021-10-21T15:23:47Z</dcterms:created>
  <dcterms:modified xsi:type="dcterms:W3CDTF">2021-12-28T16:49:22Z</dcterms:modified>
</cp:coreProperties>
</file>