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90F10C-28D3-4C71-B6D6-6D9F2F96EDB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t-LT"/>
        </a:p>
      </dgm:t>
    </dgm:pt>
    <dgm:pt modelId="{1CBBEF0A-FEDA-45CD-9F94-1D3FB2D592BC}">
      <dgm:prSet/>
      <dgm:spPr/>
      <dgm:t>
        <a:bodyPr/>
        <a:lstStyle/>
        <a:p>
          <a:pPr rtl="0"/>
          <a:r>
            <a:rPr lang="lt-LT" smtClean="0"/>
            <a:t>Mergaitė priėjo prie vyšnių, ,,ėmė žiūrėti į dideles, raudonas uogas“.</a:t>
          </a:r>
          <a:endParaRPr lang="lt-LT"/>
        </a:p>
      </dgm:t>
    </dgm:pt>
    <dgm:pt modelId="{F0379C92-B871-4744-833F-F976A73A1451}" type="parTrans" cxnId="{2513EB5D-8A2C-4C12-B041-3AD8377ECF1B}">
      <dgm:prSet/>
      <dgm:spPr/>
      <dgm:t>
        <a:bodyPr/>
        <a:lstStyle/>
        <a:p>
          <a:endParaRPr lang="lt-LT"/>
        </a:p>
      </dgm:t>
    </dgm:pt>
    <dgm:pt modelId="{AD704AE7-BCF5-4E0A-8C3C-ED90D83FA620}" type="sibTrans" cxnId="{2513EB5D-8A2C-4C12-B041-3AD8377ECF1B}">
      <dgm:prSet/>
      <dgm:spPr/>
      <dgm:t>
        <a:bodyPr/>
        <a:lstStyle/>
        <a:p>
          <a:endParaRPr lang="lt-LT"/>
        </a:p>
      </dgm:t>
    </dgm:pt>
    <dgm:pt modelId="{EFEB13DE-A56C-424E-80FA-161283CDCE96}">
      <dgm:prSet/>
      <dgm:spPr/>
      <dgm:t>
        <a:bodyPr/>
        <a:lstStyle/>
        <a:p>
          <a:pPr rtl="0"/>
          <a:r>
            <a:rPr lang="lt-LT" smtClean="0"/>
            <a:t>Paėmusi dvi vyšnias mergaitė ,,Dar valandėlę žiūri...“ bet paskui padeda uogas į vietą.</a:t>
          </a:r>
          <a:endParaRPr lang="lt-LT"/>
        </a:p>
      </dgm:t>
    </dgm:pt>
    <dgm:pt modelId="{C175E6C6-9733-4DA2-B7E3-403C42BB4C30}" type="parTrans" cxnId="{7A2D9702-E108-4693-88FA-3D0B4937B4C4}">
      <dgm:prSet/>
      <dgm:spPr/>
      <dgm:t>
        <a:bodyPr/>
        <a:lstStyle/>
        <a:p>
          <a:endParaRPr lang="lt-LT"/>
        </a:p>
      </dgm:t>
    </dgm:pt>
    <dgm:pt modelId="{E7BFF92F-6502-4A23-B1DD-DD6D82461393}" type="sibTrans" cxnId="{7A2D9702-E108-4693-88FA-3D0B4937B4C4}">
      <dgm:prSet/>
      <dgm:spPr/>
      <dgm:t>
        <a:bodyPr/>
        <a:lstStyle/>
        <a:p>
          <a:endParaRPr lang="lt-LT"/>
        </a:p>
      </dgm:t>
    </dgm:pt>
    <dgm:pt modelId="{0DF3CC8D-1054-463D-AEB7-D838F9525571}">
      <dgm:prSet/>
      <dgm:spPr/>
      <dgm:t>
        <a:bodyPr/>
        <a:lstStyle/>
        <a:p>
          <a:pPr rtl="0"/>
          <a:r>
            <a:rPr lang="lt-LT" smtClean="0"/>
            <a:t>Parašykite 1- 2 sakinius apie ką, jūsų manymu, galvoja mergaitė.</a:t>
          </a:r>
          <a:endParaRPr lang="lt-LT"/>
        </a:p>
      </dgm:t>
    </dgm:pt>
    <dgm:pt modelId="{78E559A8-22D6-43E9-9282-8B8DC26BFDA1}" type="parTrans" cxnId="{D6722620-8470-41D5-814B-EB7EE8D9BE9F}">
      <dgm:prSet/>
      <dgm:spPr/>
      <dgm:t>
        <a:bodyPr/>
        <a:lstStyle/>
        <a:p>
          <a:endParaRPr lang="lt-LT"/>
        </a:p>
      </dgm:t>
    </dgm:pt>
    <dgm:pt modelId="{FFD65980-676B-4684-8465-8DEC1005ED15}" type="sibTrans" cxnId="{D6722620-8470-41D5-814B-EB7EE8D9BE9F}">
      <dgm:prSet/>
      <dgm:spPr/>
      <dgm:t>
        <a:bodyPr/>
        <a:lstStyle/>
        <a:p>
          <a:endParaRPr lang="lt-LT"/>
        </a:p>
      </dgm:t>
    </dgm:pt>
    <dgm:pt modelId="{E02C15E1-D9B3-4578-ACBE-9D6BA198B5EF}" type="pres">
      <dgm:prSet presAssocID="{EB90F10C-28D3-4C71-B6D6-6D9F2F96ED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7375BC46-AEA9-4DD8-8FCC-419AF66AF2A2}" type="pres">
      <dgm:prSet presAssocID="{1CBBEF0A-FEDA-45CD-9F94-1D3FB2D592BC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75FCA730-E1D0-45EE-95C8-5ECCC0E8D280}" type="pres">
      <dgm:prSet presAssocID="{AD704AE7-BCF5-4E0A-8C3C-ED90D83FA620}" presName="space" presStyleCnt="0"/>
      <dgm:spPr/>
    </dgm:pt>
    <dgm:pt modelId="{AFE1D85A-6804-490F-A39C-9A4FFB08B443}" type="pres">
      <dgm:prSet presAssocID="{EFEB13DE-A56C-424E-80FA-161283CDCE9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028BD41F-7365-47D7-BE5E-9AF88DB5A088}" type="pres">
      <dgm:prSet presAssocID="{E7BFF92F-6502-4A23-B1DD-DD6D82461393}" presName="space" presStyleCnt="0"/>
      <dgm:spPr/>
    </dgm:pt>
    <dgm:pt modelId="{59F48CF7-D7FF-41B9-B032-CE943126D067}" type="pres">
      <dgm:prSet presAssocID="{0DF3CC8D-1054-463D-AEB7-D838F9525571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12D41614-F902-4DB5-AE6B-BC9BD8DF0157}" type="presOf" srcId="{EFEB13DE-A56C-424E-80FA-161283CDCE96}" destId="{AFE1D85A-6804-490F-A39C-9A4FFB08B443}" srcOrd="0" destOrd="0" presId="urn:microsoft.com/office/officeart/2005/8/layout/venn3"/>
    <dgm:cxn modelId="{9D63330F-EBEB-4ADC-9EC3-BCB504AE8648}" type="presOf" srcId="{0DF3CC8D-1054-463D-AEB7-D838F9525571}" destId="{59F48CF7-D7FF-41B9-B032-CE943126D067}" srcOrd="0" destOrd="0" presId="urn:microsoft.com/office/officeart/2005/8/layout/venn3"/>
    <dgm:cxn modelId="{D6722620-8470-41D5-814B-EB7EE8D9BE9F}" srcId="{EB90F10C-28D3-4C71-B6D6-6D9F2F96EDBF}" destId="{0DF3CC8D-1054-463D-AEB7-D838F9525571}" srcOrd="2" destOrd="0" parTransId="{78E559A8-22D6-43E9-9282-8B8DC26BFDA1}" sibTransId="{FFD65980-676B-4684-8465-8DEC1005ED15}"/>
    <dgm:cxn modelId="{432CC9CD-BA1A-4C91-8F54-44435E237C29}" type="presOf" srcId="{1CBBEF0A-FEDA-45CD-9F94-1D3FB2D592BC}" destId="{7375BC46-AEA9-4DD8-8FCC-419AF66AF2A2}" srcOrd="0" destOrd="0" presId="urn:microsoft.com/office/officeart/2005/8/layout/venn3"/>
    <dgm:cxn modelId="{2513EB5D-8A2C-4C12-B041-3AD8377ECF1B}" srcId="{EB90F10C-28D3-4C71-B6D6-6D9F2F96EDBF}" destId="{1CBBEF0A-FEDA-45CD-9F94-1D3FB2D592BC}" srcOrd="0" destOrd="0" parTransId="{F0379C92-B871-4744-833F-F976A73A1451}" sibTransId="{AD704AE7-BCF5-4E0A-8C3C-ED90D83FA620}"/>
    <dgm:cxn modelId="{86D3BF7E-C04D-454B-BE69-C81AFBAB61C9}" type="presOf" srcId="{EB90F10C-28D3-4C71-B6D6-6D9F2F96EDBF}" destId="{E02C15E1-D9B3-4578-ACBE-9D6BA198B5EF}" srcOrd="0" destOrd="0" presId="urn:microsoft.com/office/officeart/2005/8/layout/venn3"/>
    <dgm:cxn modelId="{7A2D9702-E108-4693-88FA-3D0B4937B4C4}" srcId="{EB90F10C-28D3-4C71-B6D6-6D9F2F96EDBF}" destId="{EFEB13DE-A56C-424E-80FA-161283CDCE96}" srcOrd="1" destOrd="0" parTransId="{C175E6C6-9733-4DA2-B7E3-403C42BB4C30}" sibTransId="{E7BFF92F-6502-4A23-B1DD-DD6D82461393}"/>
    <dgm:cxn modelId="{F4474EAA-9E63-4AFD-91CC-91C6906A6D6F}" type="presParOf" srcId="{E02C15E1-D9B3-4578-ACBE-9D6BA198B5EF}" destId="{7375BC46-AEA9-4DD8-8FCC-419AF66AF2A2}" srcOrd="0" destOrd="0" presId="urn:microsoft.com/office/officeart/2005/8/layout/venn3"/>
    <dgm:cxn modelId="{44AC85FD-B3B9-49AA-BB33-EC3CFAC79D05}" type="presParOf" srcId="{E02C15E1-D9B3-4578-ACBE-9D6BA198B5EF}" destId="{75FCA730-E1D0-45EE-95C8-5ECCC0E8D280}" srcOrd="1" destOrd="0" presId="urn:microsoft.com/office/officeart/2005/8/layout/venn3"/>
    <dgm:cxn modelId="{2ECE152D-C908-47FF-966F-D43BAC071D8F}" type="presParOf" srcId="{E02C15E1-D9B3-4578-ACBE-9D6BA198B5EF}" destId="{AFE1D85A-6804-490F-A39C-9A4FFB08B443}" srcOrd="2" destOrd="0" presId="urn:microsoft.com/office/officeart/2005/8/layout/venn3"/>
    <dgm:cxn modelId="{CBF99714-B485-4B40-AF07-2E04D4B21F5F}" type="presParOf" srcId="{E02C15E1-D9B3-4578-ACBE-9D6BA198B5EF}" destId="{028BD41F-7365-47D7-BE5E-9AF88DB5A088}" srcOrd="3" destOrd="0" presId="urn:microsoft.com/office/officeart/2005/8/layout/venn3"/>
    <dgm:cxn modelId="{31253875-5111-4C26-9615-F5E2FA9AA14E}" type="presParOf" srcId="{E02C15E1-D9B3-4578-ACBE-9D6BA198B5EF}" destId="{59F48CF7-D7FF-41B9-B032-CE943126D067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5BC46-AEA9-4DD8-8FCC-419AF66AF2A2}">
      <dsp:nvSpPr>
        <dsp:cNvPr id="0" name=""/>
        <dsp:cNvSpPr/>
      </dsp:nvSpPr>
      <dsp:spPr>
        <a:xfrm>
          <a:off x="4621" y="155215"/>
          <a:ext cx="4040906" cy="40409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35560" rIns="222385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smtClean="0"/>
            <a:t>Mergaitė priėjo prie vyšnių, ,,ėmė žiūrėti į dideles, raudonas uogas“.</a:t>
          </a:r>
          <a:endParaRPr lang="lt-LT" sz="2800" kern="1200"/>
        </a:p>
      </dsp:txBody>
      <dsp:txXfrm>
        <a:off x="596398" y="746992"/>
        <a:ext cx="2857352" cy="2857352"/>
      </dsp:txXfrm>
    </dsp:sp>
    <dsp:sp modelId="{AFE1D85A-6804-490F-A39C-9A4FFB08B443}">
      <dsp:nvSpPr>
        <dsp:cNvPr id="0" name=""/>
        <dsp:cNvSpPr/>
      </dsp:nvSpPr>
      <dsp:spPr>
        <a:xfrm>
          <a:off x="3237346" y="155215"/>
          <a:ext cx="4040906" cy="40409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35560" rIns="222385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smtClean="0"/>
            <a:t>Paėmusi dvi vyšnias mergaitė ,,Dar valandėlę žiūri...“ bet paskui padeda uogas į vietą.</a:t>
          </a:r>
          <a:endParaRPr lang="lt-LT" sz="2800" kern="1200"/>
        </a:p>
      </dsp:txBody>
      <dsp:txXfrm>
        <a:off x="3829123" y="746992"/>
        <a:ext cx="2857352" cy="2857352"/>
      </dsp:txXfrm>
    </dsp:sp>
    <dsp:sp modelId="{59F48CF7-D7FF-41B9-B032-CE943126D067}">
      <dsp:nvSpPr>
        <dsp:cNvPr id="0" name=""/>
        <dsp:cNvSpPr/>
      </dsp:nvSpPr>
      <dsp:spPr>
        <a:xfrm>
          <a:off x="6470072" y="155215"/>
          <a:ext cx="4040906" cy="40409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2385" tIns="35560" rIns="222385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smtClean="0"/>
            <a:t>Parašykite 1- 2 sakinius apie ką, jūsų manymu, galvoja mergaitė.</a:t>
          </a:r>
          <a:endParaRPr lang="lt-LT" sz="2800" kern="1200"/>
        </a:p>
      </dsp:txBody>
      <dsp:txXfrm>
        <a:off x="7061849" y="746992"/>
        <a:ext cx="2857352" cy="2857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47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0503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1458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4060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4250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370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9607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1639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525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2574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7478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5D22A-F069-40EA-85A5-F3A04F272E85}" type="datetimeFigureOut">
              <a:rPr lang="lt-LT" smtClean="0"/>
              <a:t>2022-01-04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11580-1938-4AD3-B1D7-0C9F6DD8F9F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5510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15229"/>
          </a:xfrm>
        </p:spPr>
        <p:txBody>
          <a:bodyPr>
            <a:normAutofit fontScale="90000"/>
          </a:bodyPr>
          <a:lstStyle/>
          <a:p>
            <a:r>
              <a:rPr lang="lt-LT" sz="4400" dirty="0" smtClean="0">
                <a:latin typeface="Monotype Corsiva" panose="03010101010201010101" pitchFamily="66" charset="0"/>
              </a:rPr>
              <a:t>Šatrijos </a:t>
            </a:r>
            <a:r>
              <a:rPr lang="lt-LT" sz="4400" dirty="0" smtClean="0">
                <a:latin typeface="Monotype Corsiva" panose="03010101010201010101" pitchFamily="66" charset="0"/>
              </a:rPr>
              <a:t>Ragana „Vyšnios“ </a:t>
            </a:r>
            <a:br>
              <a:rPr lang="lt-LT" sz="4400" dirty="0" smtClean="0">
                <a:latin typeface="Monotype Corsiva" panose="03010101010201010101" pitchFamily="66" charset="0"/>
              </a:rPr>
            </a:br>
            <a:endParaRPr lang="lt-LT" sz="2200" dirty="0">
              <a:latin typeface="Monotype Corsiva" panose="03010101010201010101" pitchFamily="66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1943100"/>
            <a:ext cx="9144000" cy="3314700"/>
          </a:xfrm>
        </p:spPr>
        <p:txBody>
          <a:bodyPr>
            <a:normAutofit lnSpcReduction="10000"/>
          </a:bodyPr>
          <a:lstStyle/>
          <a:p>
            <a:endParaRPr lang="lt-LT" sz="2000" dirty="0" smtClean="0">
              <a:latin typeface="Monotype Corsiva" panose="03010101010201010101" pitchFamily="66" charset="0"/>
            </a:endParaRPr>
          </a:p>
          <a:p>
            <a:endParaRPr lang="lt-LT" sz="2000" dirty="0">
              <a:latin typeface="Monotype Corsiva" panose="03010101010201010101" pitchFamily="66" charset="0"/>
            </a:endParaRPr>
          </a:p>
          <a:p>
            <a:endParaRPr lang="lt-LT" sz="2000" dirty="0" smtClean="0">
              <a:latin typeface="Monotype Corsiva" panose="03010101010201010101" pitchFamily="66" charset="0"/>
            </a:endParaRPr>
          </a:p>
          <a:p>
            <a:endParaRPr lang="lt-LT" sz="2000" dirty="0">
              <a:latin typeface="Monotype Corsiva" panose="03010101010201010101" pitchFamily="66" charset="0"/>
            </a:endParaRPr>
          </a:p>
          <a:p>
            <a:endParaRPr lang="lt-LT" sz="2000" dirty="0" smtClean="0">
              <a:latin typeface="Monotype Corsiva" panose="03010101010201010101" pitchFamily="66" charset="0"/>
            </a:endParaRPr>
          </a:p>
          <a:p>
            <a:endParaRPr lang="lt-LT" sz="2000" dirty="0">
              <a:latin typeface="Monotype Corsiva" panose="03010101010201010101" pitchFamily="66" charset="0"/>
            </a:endParaRPr>
          </a:p>
          <a:p>
            <a:endParaRPr lang="lt-LT" sz="2000" dirty="0" smtClean="0">
              <a:latin typeface="Monotype Corsiva" panose="03010101010201010101" pitchFamily="66" charset="0"/>
            </a:endParaRPr>
          </a:p>
          <a:p>
            <a:endParaRPr lang="lt-LT" sz="2000" dirty="0">
              <a:latin typeface="Monotype Corsiva" panose="03010101010201010101" pitchFamily="66" charset="0"/>
            </a:endParaRPr>
          </a:p>
          <a:p>
            <a:r>
              <a:rPr lang="lt-LT" sz="2000" dirty="0" smtClean="0">
                <a:latin typeface="Monotype Corsiva" panose="03010101010201010101" pitchFamily="66" charset="0"/>
              </a:rPr>
              <a:t>Skaidres </a:t>
            </a:r>
            <a:r>
              <a:rPr lang="lt-LT" sz="2000" dirty="0">
                <a:latin typeface="Monotype Corsiva" panose="03010101010201010101" pitchFamily="66" charset="0"/>
              </a:rPr>
              <a:t>parengė lietuvių kalbos mokytoja Virginija Maskoliūnienė</a:t>
            </a:r>
            <a:endParaRPr lang="lt-LT" sz="2000" dirty="0">
              <a:latin typeface="Monotype Corsiva" panose="03010101010201010101" pitchFamily="66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380" y="1661746"/>
            <a:ext cx="6592389" cy="317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11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Pamokos uždavinys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effectLst/>
              </a:rPr>
              <a:t>Perskaitę kūrinį apibūdinsite veikėjos išorę ir bandysite nuspėti mintis;</a:t>
            </a:r>
          </a:p>
          <a:p>
            <a:r>
              <a:rPr lang="lt-LT" dirty="0" smtClean="0">
                <a:effectLst/>
              </a:rPr>
              <a:t> </a:t>
            </a:r>
          </a:p>
          <a:p>
            <a:r>
              <a:rPr lang="lt-LT" dirty="0" smtClean="0">
                <a:effectLst/>
              </a:rPr>
              <a:t>Lavinsite sakytinės kalbos įgūdžius atsakydami į klausimus;</a:t>
            </a:r>
          </a:p>
          <a:p>
            <a:r>
              <a:rPr lang="lt-LT" dirty="0" smtClean="0">
                <a:effectLst/>
              </a:rPr>
              <a:t> </a:t>
            </a:r>
          </a:p>
          <a:p>
            <a:r>
              <a:rPr lang="lt-LT" dirty="0" smtClean="0">
                <a:effectLst/>
              </a:rPr>
              <a:t>Dirbdami grupėmis, papildysite kūrinio mintis savo mintimis.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6349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7435"/>
          </a:xfrm>
        </p:spPr>
        <p:txBody>
          <a:bodyPr>
            <a:normAutofit/>
          </a:bodyPr>
          <a:lstStyle/>
          <a:p>
            <a:r>
              <a:rPr lang="lt-LT" dirty="0" smtClean="0">
                <a:latin typeface="Monotype Corsiva" panose="03010101010201010101" pitchFamily="66" charset="0"/>
              </a:rPr>
              <a:t>Rašytoja Marija </a:t>
            </a:r>
            <a:br>
              <a:rPr lang="lt-LT" dirty="0" smtClean="0">
                <a:latin typeface="Monotype Corsiva" panose="03010101010201010101" pitchFamily="66" charset="0"/>
              </a:rPr>
            </a:br>
            <a:r>
              <a:rPr lang="lt-LT" dirty="0" smtClean="0">
                <a:latin typeface="Monotype Corsiva" panose="03010101010201010101" pitchFamily="66" charset="0"/>
              </a:rPr>
              <a:t>Pečkauskaitė – </a:t>
            </a:r>
            <a:br>
              <a:rPr lang="lt-LT" dirty="0" smtClean="0">
                <a:latin typeface="Monotype Corsiva" panose="03010101010201010101" pitchFamily="66" charset="0"/>
              </a:rPr>
            </a:br>
            <a:r>
              <a:rPr lang="lt-LT" dirty="0" smtClean="0">
                <a:latin typeface="Monotype Corsiva" panose="03010101010201010101" pitchFamily="66" charset="0"/>
              </a:rPr>
              <a:t>Šatrijos Ragana</a:t>
            </a:r>
            <a:endParaRPr lang="lt-LT" dirty="0">
              <a:latin typeface="Monotype Corsiva" panose="03010101010201010101" pitchFamily="66" charset="0"/>
            </a:endParaRPr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20" y="452846"/>
            <a:ext cx="4598126" cy="6061459"/>
          </a:xfrm>
        </p:spPr>
      </p:pic>
    </p:spTree>
    <p:extLst>
      <p:ext uri="{BB962C8B-B14F-4D97-AF65-F5344CB8AC3E}">
        <p14:creationId xmlns:p14="http://schemas.microsoft.com/office/powerpoint/2010/main" val="1122966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0361"/>
          </a:xfrm>
        </p:spPr>
        <p:txBody>
          <a:bodyPr>
            <a:noAutofit/>
          </a:bodyPr>
          <a:lstStyle/>
          <a:p>
            <a:r>
              <a:rPr lang="lt-LT" sz="3200" dirty="0" smtClean="0">
                <a:effectLst/>
                <a:latin typeface="Monotype Corsiva" panose="03010101010201010101" pitchFamily="66" charset="0"/>
              </a:rPr>
              <a:t>1905–1907 metais Šatrijos Ragana Šveicarijos miestuose Ciuriche ir Fribūre studijavo etiką ir pedagogiką.</a:t>
            </a:r>
            <a:br>
              <a:rPr lang="lt-LT" sz="3200" dirty="0" smtClean="0">
                <a:effectLst/>
                <a:latin typeface="Monotype Corsiva" panose="03010101010201010101" pitchFamily="66" charset="0"/>
              </a:rPr>
            </a:br>
            <a:r>
              <a:rPr lang="lt-LT" sz="3200" dirty="0">
                <a:latin typeface="Monotype Corsiva" panose="03010101010201010101" pitchFamily="66" charset="0"/>
              </a:rPr>
              <a:t>Apsakyme „Vyšnios“ pasakojama apie šveicarų mergaitės poelgį.</a:t>
            </a:r>
            <a:r>
              <a:rPr lang="lt-LT" sz="3200" dirty="0" smtClean="0">
                <a:effectLst/>
                <a:latin typeface="Monotype Corsiva" panose="03010101010201010101" pitchFamily="66" charset="0"/>
              </a:rPr>
              <a:t/>
            </a:r>
            <a:br>
              <a:rPr lang="lt-LT" sz="3200" dirty="0" smtClean="0">
                <a:effectLst/>
                <a:latin typeface="Monotype Corsiva" panose="03010101010201010101" pitchFamily="66" charset="0"/>
              </a:rPr>
            </a:br>
            <a:endParaRPr lang="lt-LT" sz="3200" dirty="0">
              <a:latin typeface="Monotype Corsiva" panose="03010101010201010101" pitchFamily="66" charset="0"/>
            </a:endParaRPr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194" y="2020389"/>
            <a:ext cx="7036525" cy="4371702"/>
          </a:xfrm>
        </p:spPr>
      </p:pic>
    </p:spTree>
    <p:extLst>
      <p:ext uri="{BB962C8B-B14F-4D97-AF65-F5344CB8AC3E}">
        <p14:creationId xmlns:p14="http://schemas.microsoft.com/office/powerpoint/2010/main" val="1289986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52201"/>
          </a:xfrm>
        </p:spPr>
        <p:txBody>
          <a:bodyPr>
            <a:normAutofit/>
          </a:bodyPr>
          <a:lstStyle/>
          <a:p>
            <a:r>
              <a:rPr lang="lt-LT" dirty="0" smtClean="0">
                <a:latin typeface="Monotype Corsiva" panose="03010101010201010101" pitchFamily="66" charset="0"/>
              </a:rPr>
              <a:t>Kūrinyje rask ir nurašyk </a:t>
            </a:r>
            <a:br>
              <a:rPr lang="lt-LT" dirty="0" smtClean="0">
                <a:latin typeface="Monotype Corsiva" panose="03010101010201010101" pitchFamily="66" charset="0"/>
              </a:rPr>
            </a:br>
            <a:r>
              <a:rPr lang="lt-LT" dirty="0" smtClean="0">
                <a:latin typeface="Monotype Corsiva" panose="03010101010201010101" pitchFamily="66" charset="0"/>
              </a:rPr>
              <a:t>pasakotojos žodžius apie </a:t>
            </a:r>
            <a:br>
              <a:rPr lang="lt-LT" dirty="0" smtClean="0">
                <a:latin typeface="Monotype Corsiva" panose="03010101010201010101" pitchFamily="66" charset="0"/>
              </a:rPr>
            </a:br>
            <a:r>
              <a:rPr lang="lt-LT" dirty="0" smtClean="0">
                <a:latin typeface="Monotype Corsiva" panose="03010101010201010101" pitchFamily="66" charset="0"/>
              </a:rPr>
              <a:t>mergaitės išvaizdą.</a:t>
            </a:r>
            <a:endParaRPr lang="lt-LT" dirty="0">
              <a:latin typeface="Monotype Corsiva" panose="03010101010201010101" pitchFamily="66" charset="0"/>
            </a:endParaRPr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623" y="740229"/>
            <a:ext cx="5033554" cy="5294811"/>
          </a:xfrm>
        </p:spPr>
      </p:pic>
    </p:spTree>
    <p:extLst>
      <p:ext uri="{BB962C8B-B14F-4D97-AF65-F5344CB8AC3E}">
        <p14:creationId xmlns:p14="http://schemas.microsoft.com/office/powerpoint/2010/main" val="165492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Užduotis grupėms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1453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481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 smtClean="0">
                <a:latin typeface="Monotype Corsiva" panose="03010101010201010101" pitchFamily="66" charset="0"/>
              </a:rPr>
              <a:t>Papildykite savo tekstą atsakydami į klausimus:</a:t>
            </a:r>
            <a:endParaRPr lang="lt-LT" sz="3600" dirty="0">
              <a:latin typeface="Monotype Corsiva" panose="03010101010201010101" pitchFamily="66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2943497"/>
            <a:ext cx="10515600" cy="3233466"/>
          </a:xfrm>
        </p:spPr>
        <p:txBody>
          <a:bodyPr>
            <a:normAutofit/>
          </a:bodyPr>
          <a:lstStyle/>
          <a:p>
            <a:r>
              <a:rPr lang="lt-LT" sz="4800" dirty="0" smtClean="0">
                <a:latin typeface="Monotype Corsiva" panose="03010101010201010101" pitchFamily="66" charset="0"/>
              </a:rPr>
              <a:t>Ar didelis nusikaltimas būtų buvęs, jei mergaitė būtų suvalgiusi tas dvi uogas?</a:t>
            </a:r>
          </a:p>
          <a:p>
            <a:r>
              <a:rPr lang="lt-LT" sz="4800" dirty="0" smtClean="0">
                <a:latin typeface="Monotype Corsiva" panose="03010101010201010101" pitchFamily="66" charset="0"/>
              </a:rPr>
              <a:t>Kas pasikeitė, kad mergaitė vyšnių nepaėmė?</a:t>
            </a:r>
            <a:endParaRPr lang="lt-LT" sz="4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109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lt-LT" sz="2800" dirty="0" smtClean="0">
                <a:latin typeface="Monotype Corsiva" panose="03010101010201010101" pitchFamily="66" charset="0"/>
              </a:rPr>
              <a:t>Įsivertinimas</a:t>
            </a:r>
            <a:endParaRPr lang="lt-LT" sz="2800" dirty="0">
              <a:latin typeface="Monotype Corsiva" panose="03010101010201010101" pitchFamily="66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20000"/>
          </a:bodyPr>
          <a:lstStyle/>
          <a:p>
            <a:r>
              <a:rPr lang="lt-LT" sz="2000" b="1" dirty="0" smtClean="0"/>
              <a:t>Tikrasis rašytojos Šatrijos Raganos vardas ir pavardė.</a:t>
            </a:r>
          </a:p>
          <a:p>
            <a:r>
              <a:rPr lang="lt-LT" sz="2000" dirty="0"/>
              <a:t>a</a:t>
            </a:r>
            <a:r>
              <a:rPr lang="lt-LT" sz="2000" dirty="0" smtClean="0"/>
              <a:t>) Sofija Kymantaitė.</a:t>
            </a:r>
          </a:p>
          <a:p>
            <a:r>
              <a:rPr lang="lt-LT" sz="2000" dirty="0"/>
              <a:t>b</a:t>
            </a:r>
            <a:r>
              <a:rPr lang="lt-LT" sz="2000" dirty="0" smtClean="0"/>
              <a:t>) Julija Žymantienė.</a:t>
            </a:r>
          </a:p>
          <a:p>
            <a:r>
              <a:rPr lang="lt-LT" sz="2000" dirty="0"/>
              <a:t>c</a:t>
            </a:r>
            <a:r>
              <a:rPr lang="lt-LT" sz="2000" dirty="0" smtClean="0"/>
              <a:t>) Marija Pečkauskaitė.</a:t>
            </a:r>
          </a:p>
          <a:p>
            <a:r>
              <a:rPr lang="lt-LT" sz="2000" b="1" dirty="0" smtClean="0"/>
              <a:t>Nurodykite kūrinio temą:</a:t>
            </a:r>
          </a:p>
          <a:p>
            <a:r>
              <a:rPr lang="lt-LT" sz="2000" dirty="0"/>
              <a:t>a</a:t>
            </a:r>
            <a:r>
              <a:rPr lang="lt-LT" sz="2000" dirty="0" smtClean="0"/>
              <a:t>) apie Šveicarijoje gyvenančią pardavėją;</a:t>
            </a:r>
          </a:p>
          <a:p>
            <a:r>
              <a:rPr lang="lt-LT" sz="2000" dirty="0"/>
              <a:t>b</a:t>
            </a:r>
            <a:r>
              <a:rPr lang="lt-LT" sz="2000" dirty="0" smtClean="0"/>
              <a:t>) apie vagystę;</a:t>
            </a:r>
          </a:p>
          <a:p>
            <a:r>
              <a:rPr lang="lt-LT" sz="2000" dirty="0"/>
              <a:t>c</a:t>
            </a:r>
            <a:r>
              <a:rPr lang="lt-LT" sz="2000" dirty="0" smtClean="0"/>
              <a:t>) apie mergaitę, kuri labai norėjo vyšnių, bet nepaėmė, nes jos svetimos.</a:t>
            </a:r>
          </a:p>
          <a:p>
            <a:r>
              <a:rPr lang="lt-LT" sz="2000" b="1" dirty="0" smtClean="0"/>
              <a:t>Kokia kūrinio pagrindinė mintis?</a:t>
            </a:r>
          </a:p>
          <a:p>
            <a:r>
              <a:rPr lang="lt-LT" sz="2000" dirty="0"/>
              <a:t>a</a:t>
            </a:r>
            <a:r>
              <a:rPr lang="lt-LT" sz="2000" dirty="0" smtClean="0"/>
              <a:t>) imti svetima nedora, tėvai turi auklėti vaikus, kad negalima vogti;</a:t>
            </a:r>
          </a:p>
          <a:p>
            <a:r>
              <a:rPr lang="lt-LT" sz="2000" dirty="0"/>
              <a:t>b</a:t>
            </a:r>
            <a:r>
              <a:rPr lang="lt-LT" sz="2000" dirty="0" smtClean="0"/>
              <a:t>) nieko tokio, kad pavogsi nedidelį daiktą, juk niekas nepastebės;</a:t>
            </a:r>
          </a:p>
          <a:p>
            <a:r>
              <a:rPr lang="lt-LT" sz="2000" dirty="0"/>
              <a:t>c</a:t>
            </a:r>
            <a:r>
              <a:rPr lang="lt-LT" sz="2000" dirty="0" smtClean="0"/>
              <a:t>) neskubėk ir būsi pirmas.</a:t>
            </a:r>
          </a:p>
          <a:p>
            <a:r>
              <a:rPr lang="lt-LT" sz="2000" b="1" dirty="0" smtClean="0"/>
              <a:t>Nurodykite kūrinio vertybes:</a:t>
            </a:r>
          </a:p>
          <a:p>
            <a:r>
              <a:rPr lang="lt-LT" sz="2000" dirty="0"/>
              <a:t>a</a:t>
            </a:r>
            <a:r>
              <a:rPr lang="lt-LT" sz="2000" dirty="0" smtClean="0"/>
              <a:t>) atsakomybė, sąžiningumas;</a:t>
            </a:r>
          </a:p>
          <a:p>
            <a:r>
              <a:rPr lang="lt-LT" sz="2000" dirty="0"/>
              <a:t>b</a:t>
            </a:r>
            <a:r>
              <a:rPr lang="lt-LT" sz="2000" dirty="0" smtClean="0"/>
              <a:t>) darbštumas, draugystė;</a:t>
            </a:r>
          </a:p>
          <a:p>
            <a:r>
              <a:rPr lang="lt-LT" sz="2000" dirty="0"/>
              <a:t>c</a:t>
            </a:r>
            <a:r>
              <a:rPr lang="lt-LT" sz="2000" dirty="0" smtClean="0"/>
              <a:t>) pagarba, tolerancija.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527325221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238</Words>
  <Application>Microsoft Office PowerPoint</Application>
  <PresentationFormat>Plačiaekranė</PresentationFormat>
  <Paragraphs>43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Monotype Corsiva</vt:lpstr>
      <vt:lpstr>„Office“ tema</vt:lpstr>
      <vt:lpstr>Šatrijos Ragana „Vyšnios“  </vt:lpstr>
      <vt:lpstr>Pamokos uždavinys</vt:lpstr>
      <vt:lpstr>Rašytoja Marija  Pečkauskaitė –  Šatrijos Ragana</vt:lpstr>
      <vt:lpstr>1905–1907 metais Šatrijos Ragana Šveicarijos miestuose Ciuriche ir Fribūre studijavo etiką ir pedagogiką. Apsakyme „Vyšnios“ pasakojama apie šveicarų mergaitės poelgį. </vt:lpstr>
      <vt:lpstr>Kūrinyje rask ir nurašyk  pasakotojos žodžius apie  mergaitės išvaizdą.</vt:lpstr>
      <vt:lpstr>Užduotis grupėms</vt:lpstr>
      <vt:lpstr>Papildykite savo tekstą atsakydami į klausimus:</vt:lpstr>
      <vt:lpstr>Įsivertinimas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Šatrijos Ragana</dc:title>
  <dc:creator>virginija</dc:creator>
  <cp:lastModifiedBy>Virginija Maskoliūnienė</cp:lastModifiedBy>
  <cp:revision>9</cp:revision>
  <dcterms:created xsi:type="dcterms:W3CDTF">2021-09-26T15:49:48Z</dcterms:created>
  <dcterms:modified xsi:type="dcterms:W3CDTF">2022-01-04T07:57:55Z</dcterms:modified>
</cp:coreProperties>
</file>