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Lst>
  <p:sldIdLst>
    <p:sldId id="259" r:id="rId2"/>
    <p:sldId id="260" r:id="rId3"/>
    <p:sldId id="289" r:id="rId4"/>
    <p:sldId id="290" r:id="rId5"/>
    <p:sldId id="291" r:id="rId6"/>
    <p:sldId id="292" r:id="rId7"/>
    <p:sldId id="293"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4" r:id="rId24"/>
    <p:sldId id="276" r:id="rId25"/>
    <p:sldId id="277" r:id="rId26"/>
    <p:sldId id="283" r:id="rId27"/>
    <p:sldId id="288" r:id="rId28"/>
    <p:sldId id="278" r:id="rId29"/>
    <p:sldId id="279" r:id="rId30"/>
    <p:sldId id="280" r:id="rId31"/>
    <p:sldId id="286" r:id="rId32"/>
    <p:sldId id="281" r:id="rId33"/>
    <p:sldId id="285" r:id="rId34"/>
    <p:sldId id="2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12/29/2021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12/29/2021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fontScale="90000"/>
          </a:bodyPr>
          <a:lstStyle/>
          <a:p>
            <a:r>
              <a:rPr lang="lt-LT" sz="7200" b="1" dirty="0" smtClean="0">
                <a:effectLst/>
                <a:latin typeface="Times New Roman" panose="02020603050405020304" pitchFamily="18" charset="0"/>
                <a:cs typeface="Times New Roman" panose="02020603050405020304" pitchFamily="18" charset="0"/>
              </a:rPr>
              <a:t>AGREGATINĖS MEDŽIAGŲ BŪSENOS</a:t>
            </a:r>
            <a:endParaRPr lang="en-US" sz="7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423" y="235132"/>
            <a:ext cx="11582400" cy="6435634"/>
          </a:xfrm>
        </p:spPr>
        <p:txBody>
          <a:bodyPr>
            <a:normAutofit/>
          </a:bodyPr>
          <a:lstStyle/>
          <a:p>
            <a:pPr marL="36900" indent="0">
              <a:buNone/>
            </a:pPr>
            <a:r>
              <a:rPr lang="lt-LT" sz="5400" b="1" i="1" dirty="0">
                <a:effectLst/>
                <a:latin typeface="Times New Roman" panose="02020603050405020304" pitchFamily="18" charset="0"/>
                <a:cs typeface="Times New Roman" panose="02020603050405020304" pitchFamily="18" charset="0"/>
              </a:rPr>
              <a:t>Skystoji</a:t>
            </a:r>
          </a:p>
          <a:p>
            <a:pPr marL="36900" indent="0">
              <a:buNone/>
            </a:pPr>
            <a:endParaRPr lang="lt-LT" sz="4000" b="1" dirty="0">
              <a:effectLst/>
              <a:latin typeface="Times New Roman" panose="02020603050405020304" pitchFamily="18" charset="0"/>
              <a:cs typeface="Times New Roman" panose="02020603050405020304" pitchFamily="18" charset="0"/>
            </a:endParaRPr>
          </a:p>
          <a:p>
            <a:pPr marL="36900" indent="0">
              <a:buNone/>
            </a:pPr>
            <a:r>
              <a:rPr lang="lt-LT" sz="4000" b="1" dirty="0" smtClean="0">
                <a:effectLst/>
                <a:latin typeface="Times New Roman" panose="02020603050405020304" pitchFamily="18" charset="0"/>
                <a:cs typeface="Times New Roman" panose="02020603050405020304" pitchFamily="18" charset="0"/>
              </a:rPr>
              <a:t>Skystis </a:t>
            </a:r>
            <a:r>
              <a:rPr lang="lt-LT" sz="4000" b="1" dirty="0">
                <a:effectLst/>
                <a:latin typeface="Times New Roman" panose="02020603050405020304" pitchFamily="18" charset="0"/>
                <a:cs typeface="Times New Roman" panose="02020603050405020304" pitchFamily="18" charset="0"/>
              </a:rPr>
              <a:t>yra beveik nespūdus takusis kūnas (išsaugantis beveik pastovų tūrį), turintis formą indo, kuriame jis yra laikomas. Tūris yra apibrėžtas, jeigu temperatūra ir slėgis yra pastovūs. Aukščiausia temperatūra, kurioje skystis dar egzistuoja yra vadinama kritine temperatūra.</a:t>
            </a:r>
            <a:endParaRPr lang="en-US" sz="40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56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34393"/>
            <a:ext cx="12192001" cy="6749584"/>
          </a:xfrm>
          <a:prstGeom prst="rect">
            <a:avLst/>
          </a:prstGeom>
        </p:spPr>
      </p:pic>
    </p:spTree>
    <p:extLst>
      <p:ext uri="{BB962C8B-B14F-4D97-AF65-F5344CB8AC3E}">
        <p14:creationId xmlns:p14="http://schemas.microsoft.com/office/powerpoint/2010/main" val="339331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06" y="182880"/>
            <a:ext cx="11747863" cy="6522720"/>
          </a:xfrm>
        </p:spPr>
        <p:txBody>
          <a:bodyPr>
            <a:normAutofit/>
          </a:bodyPr>
          <a:lstStyle/>
          <a:p>
            <a:pPr marL="36900" indent="0">
              <a:buNone/>
            </a:pPr>
            <a:r>
              <a:rPr lang="lt-LT" sz="4400" b="1" i="1" dirty="0">
                <a:effectLst/>
                <a:latin typeface="Times New Roman" panose="02020603050405020304" pitchFamily="18" charset="0"/>
                <a:cs typeface="Times New Roman" panose="02020603050405020304" pitchFamily="18" charset="0"/>
              </a:rPr>
              <a:t>Dujinė</a:t>
            </a:r>
          </a:p>
          <a:p>
            <a:endParaRPr lang="lt-LT" sz="3200" b="1" dirty="0">
              <a:effectLst/>
              <a:latin typeface="Times New Roman" panose="02020603050405020304" pitchFamily="18" charset="0"/>
              <a:cs typeface="Times New Roman" panose="02020603050405020304" pitchFamily="18" charset="0"/>
            </a:endParaRPr>
          </a:p>
          <a:p>
            <a:pPr marL="36900" indent="0">
              <a:buNone/>
            </a:pPr>
            <a:r>
              <a:rPr lang="lt-LT" sz="3200" b="1" dirty="0">
                <a:effectLst/>
                <a:latin typeface="Times New Roman" panose="02020603050405020304" pitchFamily="18" charset="0"/>
                <a:cs typeface="Times New Roman" panose="02020603050405020304" pitchFamily="18" charset="0"/>
              </a:rPr>
              <a:t>Tarpai tarp dujų molekulių yra labai dideli. Dujų molekulių ryšiai yra labai silpni arba nėra jokių ryšių. Molekulės „dujose“ gali judėti laisvai ir greitai.</a:t>
            </a:r>
          </a:p>
          <a:p>
            <a:pPr marL="36900" indent="0">
              <a:buNone/>
            </a:pPr>
            <a:r>
              <a:rPr lang="lt-LT" sz="3200" b="1" dirty="0" smtClean="0">
                <a:effectLst/>
                <a:latin typeface="Times New Roman" panose="02020603050405020304" pitchFamily="18" charset="0"/>
                <a:cs typeface="Times New Roman" panose="02020603050405020304" pitchFamily="18" charset="0"/>
              </a:rPr>
              <a:t>Dujos </a:t>
            </a:r>
            <a:r>
              <a:rPr lang="lt-LT" sz="3200" b="1" dirty="0">
                <a:effectLst/>
                <a:latin typeface="Times New Roman" panose="02020603050405020304" pitchFamily="18" charset="0"/>
                <a:cs typeface="Times New Roman" panose="02020603050405020304" pitchFamily="18" charset="0"/>
              </a:rPr>
              <a:t>yra spūdus takusis kūnas. Dujos ne tik turės indo, kuriame yra formą, bet taip pat ir užpildys jį visą.</a:t>
            </a:r>
          </a:p>
          <a:p>
            <a:pPr marL="36900" indent="0">
              <a:buNone/>
            </a:pPr>
            <a:r>
              <a:rPr lang="lt-LT" sz="3200" b="1" dirty="0" smtClean="0">
                <a:effectLst/>
                <a:latin typeface="Times New Roman" panose="02020603050405020304" pitchFamily="18" charset="0"/>
                <a:cs typeface="Times New Roman" panose="02020603050405020304" pitchFamily="18" charset="0"/>
              </a:rPr>
              <a:t>Kai </a:t>
            </a:r>
            <a:r>
              <a:rPr lang="lt-LT" sz="3200" b="1" dirty="0">
                <a:effectLst/>
                <a:latin typeface="Times New Roman" panose="02020603050405020304" pitchFamily="18" charset="0"/>
                <a:cs typeface="Times New Roman" panose="02020603050405020304" pitchFamily="18" charset="0"/>
              </a:rPr>
              <a:t>temperatūros yra žemesnės už kritinę, dujos dar yra vadinamos garais ir gali būti suskystintos spaudžiant be </a:t>
            </a:r>
            <a:r>
              <a:rPr lang="lt-LT" sz="3200" b="1" dirty="0" smtClean="0">
                <a:effectLst/>
                <a:latin typeface="Times New Roman" panose="02020603050405020304" pitchFamily="18" charset="0"/>
                <a:cs typeface="Times New Roman" panose="02020603050405020304" pitchFamily="18" charset="0"/>
              </a:rPr>
              <a:t>atšaldymo.</a:t>
            </a:r>
            <a:endParaRPr lang="en-US"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36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8219"/>
            <a:ext cx="12191999" cy="6886219"/>
          </a:xfrm>
          <a:prstGeom prst="rect">
            <a:avLst/>
          </a:prstGeom>
        </p:spPr>
      </p:pic>
    </p:spTree>
    <p:extLst>
      <p:ext uri="{BB962C8B-B14F-4D97-AF65-F5344CB8AC3E}">
        <p14:creationId xmlns:p14="http://schemas.microsoft.com/office/powerpoint/2010/main" val="262109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74" y="165464"/>
            <a:ext cx="11643360" cy="6540136"/>
          </a:xfrm>
        </p:spPr>
        <p:txBody>
          <a:bodyPr>
            <a:normAutofit/>
          </a:bodyPr>
          <a:lstStyle/>
          <a:p>
            <a:pPr marL="36900" indent="0">
              <a:buNone/>
            </a:pPr>
            <a:r>
              <a:rPr lang="lt-LT" sz="4000" b="1" i="1" dirty="0">
                <a:effectLst/>
                <a:latin typeface="Times New Roman" panose="02020603050405020304" pitchFamily="18" charset="0"/>
                <a:cs typeface="Times New Roman" panose="02020603050405020304" pitchFamily="18" charset="0"/>
              </a:rPr>
              <a:t>Plazma</a:t>
            </a:r>
          </a:p>
          <a:p>
            <a:pPr marL="36900" indent="0">
              <a:buNone/>
            </a:pPr>
            <a:endParaRPr lang="lt-LT" sz="2400" b="1" dirty="0">
              <a:effectLst/>
              <a:latin typeface="Times New Roman" panose="02020603050405020304" pitchFamily="18" charset="0"/>
              <a:cs typeface="Times New Roman" panose="02020603050405020304" pitchFamily="18" charset="0"/>
            </a:endParaRPr>
          </a:p>
          <a:p>
            <a:pPr marL="36900" indent="0">
              <a:buNone/>
            </a:pPr>
            <a:r>
              <a:rPr lang="lt-LT" sz="2400" b="1" dirty="0">
                <a:effectLst/>
                <a:latin typeface="Times New Roman" panose="02020603050405020304" pitchFamily="18" charset="0"/>
                <a:cs typeface="Times New Roman" panose="02020603050405020304" pitchFamily="18" charset="0"/>
              </a:rPr>
              <a:t>Plazmoje elektronai yra nutolę nuo branduolio ir sudaro elektronų „jūrą“.</a:t>
            </a:r>
          </a:p>
          <a:p>
            <a:pPr marL="36900" indent="0">
              <a:buNone/>
            </a:pPr>
            <a:r>
              <a:rPr lang="lt-LT" sz="2400" b="1" dirty="0" smtClean="0">
                <a:effectLst/>
                <a:latin typeface="Times New Roman" panose="02020603050405020304" pitchFamily="18" charset="0"/>
                <a:cs typeface="Times New Roman" panose="02020603050405020304" pitchFamily="18" charset="0"/>
              </a:rPr>
              <a:t>Plazma </a:t>
            </a:r>
            <a:r>
              <a:rPr lang="lt-LT" sz="2400" b="1" dirty="0">
                <a:effectLst/>
                <a:latin typeface="Times New Roman" panose="02020603050405020304" pitchFamily="18" charset="0"/>
                <a:cs typeface="Times New Roman" panose="02020603050405020304" pitchFamily="18" charset="0"/>
              </a:rPr>
              <a:t>yra iš dalies, arba visiškai jonizuotos dujos, todėl irgi neturi apibrėžtos formos ar tūrio. Priešingai negu dujos, plazma yra laidi elektrai, kuria magnetinį lauką ir elektrines sroves, stipriai sąveikauja su elektromagnetiniu lauku.</a:t>
            </a:r>
          </a:p>
          <a:p>
            <a:pPr marL="36900" indent="0">
              <a:buNone/>
            </a:pPr>
            <a:r>
              <a:rPr lang="lt-LT" sz="2400" b="1" dirty="0" smtClean="0">
                <a:effectLst/>
                <a:latin typeface="Times New Roman" panose="02020603050405020304" pitchFamily="18" charset="0"/>
                <a:cs typeface="Times New Roman" panose="02020603050405020304" pitchFamily="18" charset="0"/>
              </a:rPr>
              <a:t>Plazmos </a:t>
            </a:r>
            <a:r>
              <a:rPr lang="lt-LT" sz="2400" b="1" dirty="0">
                <a:effectLst/>
                <a:latin typeface="Times New Roman" panose="02020603050405020304" pitchFamily="18" charset="0"/>
                <a:cs typeface="Times New Roman" panose="02020603050405020304" pitchFamily="18" charset="0"/>
              </a:rPr>
              <a:t>būsena neretai laikoma kažkuo egzotišku, nors ji iš tiesų yra gana dažnai sutinkama Žemėje, pvz., žaibas, elektros kibirkštis, keli ugnies tipai, plazma šviečia neoninėse lempose, plazminiuose televizoriuose. Žvaigždės taip pat yra plazmos būsenos pavyzdys.</a:t>
            </a:r>
          </a:p>
          <a:p>
            <a:pPr marL="36900" indent="0">
              <a:buNone/>
            </a:pPr>
            <a:r>
              <a:rPr lang="lt-LT" sz="2400" b="1" dirty="0" smtClean="0">
                <a:effectLst/>
                <a:latin typeface="Times New Roman" panose="02020603050405020304" pitchFamily="18" charset="0"/>
                <a:cs typeface="Times New Roman" panose="02020603050405020304" pitchFamily="18" charset="0"/>
              </a:rPr>
              <a:t>Dujos </a:t>
            </a:r>
            <a:r>
              <a:rPr lang="lt-LT" sz="2400" b="1" dirty="0">
                <a:effectLst/>
                <a:latin typeface="Times New Roman" panose="02020603050405020304" pitchFamily="18" charset="0"/>
                <a:cs typeface="Times New Roman" panose="02020603050405020304" pitchFamily="18" charset="0"/>
              </a:rPr>
              <a:t>verčiamos į plazmą paprastai dviem būdais: naudojant didžiulę įtampą tarp dviejų taškų arba dujas įkaitinant iki ypatingai aukštų temperatūrų.</a:t>
            </a:r>
            <a:endParaRPr lang="en-US" sz="24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28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2192000" cy="6932023"/>
          </a:xfrm>
          <a:prstGeom prst="rect">
            <a:avLst/>
          </a:prstGeom>
        </p:spPr>
      </p:pic>
    </p:spTree>
    <p:extLst>
      <p:ext uri="{BB962C8B-B14F-4D97-AF65-F5344CB8AC3E}">
        <p14:creationId xmlns:p14="http://schemas.microsoft.com/office/powerpoint/2010/main" val="802881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5072"/>
            <a:ext cx="12192000" cy="6832928"/>
          </a:xfrm>
          <a:prstGeom prst="rect">
            <a:avLst/>
          </a:prstGeom>
        </p:spPr>
      </p:pic>
    </p:spTree>
    <p:extLst>
      <p:ext uri="{BB962C8B-B14F-4D97-AF65-F5344CB8AC3E}">
        <p14:creationId xmlns:p14="http://schemas.microsoft.com/office/powerpoint/2010/main" val="92075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94671"/>
            <a:ext cx="12192000" cy="6952671"/>
          </a:xfrm>
          <a:prstGeom prst="rect">
            <a:avLst/>
          </a:prstGeom>
        </p:spPr>
      </p:pic>
    </p:spTree>
    <p:extLst>
      <p:ext uri="{BB962C8B-B14F-4D97-AF65-F5344CB8AC3E}">
        <p14:creationId xmlns:p14="http://schemas.microsoft.com/office/powerpoint/2010/main" val="1253557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7654"/>
            <a:ext cx="12192000" cy="6850346"/>
          </a:xfrm>
          <a:prstGeom prst="rect">
            <a:avLst/>
          </a:prstGeom>
        </p:spPr>
      </p:pic>
    </p:spTree>
    <p:extLst>
      <p:ext uri="{BB962C8B-B14F-4D97-AF65-F5344CB8AC3E}">
        <p14:creationId xmlns:p14="http://schemas.microsoft.com/office/powerpoint/2010/main" val="1030828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83317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209006"/>
            <a:ext cx="10718917" cy="6287588"/>
          </a:xfrm>
        </p:spPr>
        <p:txBody>
          <a:bodyPr>
            <a:noAutofit/>
          </a:bodyPr>
          <a:lstStyle/>
          <a:p>
            <a:pPr marL="36900" indent="0">
              <a:buNone/>
            </a:pPr>
            <a:r>
              <a:rPr lang="lt-LT" sz="8800" b="1" dirty="0">
                <a:effectLst/>
                <a:latin typeface="Times New Roman" panose="02020603050405020304" pitchFamily="18" charset="0"/>
                <a:cs typeface="Times New Roman" panose="02020603050405020304" pitchFamily="18" charset="0"/>
              </a:rPr>
              <a:t>Agregatinė būsena</a:t>
            </a:r>
            <a:r>
              <a:rPr lang="lt-LT" sz="8800" dirty="0">
                <a:effectLst/>
                <a:latin typeface="Times New Roman" panose="02020603050405020304" pitchFamily="18" charset="0"/>
                <a:cs typeface="Times New Roman" panose="02020603050405020304" pitchFamily="18" charset="0"/>
              </a:rPr>
              <a:t> </a:t>
            </a:r>
            <a:r>
              <a:rPr lang="lt-LT" sz="8800" dirty="0" smtClean="0">
                <a:effectLst/>
                <a:latin typeface="Times New Roman" panose="02020603050405020304" pitchFamily="18" charset="0"/>
                <a:cs typeface="Times New Roman" panose="02020603050405020304" pitchFamily="18" charset="0"/>
              </a:rPr>
              <a:t> </a:t>
            </a:r>
            <a:r>
              <a:rPr lang="lt-LT" sz="8800" dirty="0">
                <a:effectLst/>
                <a:latin typeface="Times New Roman" panose="02020603050405020304" pitchFamily="18" charset="0"/>
                <a:cs typeface="Times New Roman" panose="02020603050405020304" pitchFamily="18" charset="0"/>
              </a:rPr>
              <a:t>– fizinis pavidalas, kuriame sutinkamos </a:t>
            </a:r>
            <a:r>
              <a:rPr lang="lt-LT" sz="8800" dirty="0" smtClean="0">
                <a:effectLst/>
                <a:latin typeface="Times New Roman" panose="02020603050405020304" pitchFamily="18" charset="0"/>
                <a:cs typeface="Times New Roman" panose="02020603050405020304" pitchFamily="18" charset="0"/>
              </a:rPr>
              <a:t>medžiagos.</a:t>
            </a:r>
            <a:r>
              <a:rPr lang="lt-LT" sz="8800" dirty="0">
                <a:effectLst/>
                <a:latin typeface="Times New Roman" panose="02020603050405020304" pitchFamily="18" charset="0"/>
                <a:cs typeface="Times New Roman" panose="02020603050405020304" pitchFamily="18" charset="0"/>
              </a:rPr>
              <a:t> </a:t>
            </a:r>
            <a:endParaRPr lang="en-US"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701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5476"/>
            <a:ext cx="12270377" cy="6852524"/>
          </a:xfrm>
          <a:prstGeom prst="rect">
            <a:avLst/>
          </a:prstGeom>
        </p:spPr>
      </p:pic>
    </p:spTree>
    <p:extLst>
      <p:ext uri="{BB962C8B-B14F-4D97-AF65-F5344CB8AC3E}">
        <p14:creationId xmlns:p14="http://schemas.microsoft.com/office/powerpoint/2010/main" val="2883263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5478"/>
            <a:ext cx="12192000" cy="6852522"/>
          </a:xfrm>
          <a:prstGeom prst="rect">
            <a:avLst/>
          </a:prstGeom>
        </p:spPr>
      </p:pic>
    </p:spTree>
    <p:extLst>
      <p:ext uri="{BB962C8B-B14F-4D97-AF65-F5344CB8AC3E}">
        <p14:creationId xmlns:p14="http://schemas.microsoft.com/office/powerpoint/2010/main" val="67016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2009"/>
            <a:ext cx="12192000" cy="6845991"/>
          </a:xfrm>
          <a:prstGeom prst="rect">
            <a:avLst/>
          </a:prstGeom>
        </p:spPr>
      </p:pic>
    </p:spTree>
    <p:extLst>
      <p:ext uri="{BB962C8B-B14F-4D97-AF65-F5344CB8AC3E}">
        <p14:creationId xmlns:p14="http://schemas.microsoft.com/office/powerpoint/2010/main" val="95753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61377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803650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8540"/>
            <a:ext cx="12192000" cy="6839460"/>
          </a:xfrm>
          <a:prstGeom prst="rect">
            <a:avLst/>
          </a:prstGeom>
        </p:spPr>
      </p:pic>
    </p:spTree>
    <p:extLst>
      <p:ext uri="{BB962C8B-B14F-4D97-AF65-F5344CB8AC3E}">
        <p14:creationId xmlns:p14="http://schemas.microsoft.com/office/powerpoint/2010/main" val="810129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5072"/>
            <a:ext cx="12192000" cy="6832928"/>
          </a:xfrm>
          <a:prstGeom prst="rect">
            <a:avLst/>
          </a:prstGeom>
        </p:spPr>
      </p:pic>
    </p:spTree>
    <p:extLst>
      <p:ext uri="{BB962C8B-B14F-4D97-AF65-F5344CB8AC3E}">
        <p14:creationId xmlns:p14="http://schemas.microsoft.com/office/powerpoint/2010/main" val="2641969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4117"/>
            <a:ext cx="12192000" cy="6872117"/>
          </a:xfrm>
          <a:prstGeom prst="rect">
            <a:avLst/>
          </a:prstGeom>
        </p:spPr>
      </p:pic>
    </p:spTree>
    <p:extLst>
      <p:ext uri="{BB962C8B-B14F-4D97-AF65-F5344CB8AC3E}">
        <p14:creationId xmlns:p14="http://schemas.microsoft.com/office/powerpoint/2010/main" val="85631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7654"/>
            <a:ext cx="12192000" cy="6850346"/>
          </a:xfrm>
          <a:prstGeom prst="rect">
            <a:avLst/>
          </a:prstGeom>
        </p:spPr>
      </p:pic>
    </p:spTree>
    <p:extLst>
      <p:ext uri="{BB962C8B-B14F-4D97-AF65-F5344CB8AC3E}">
        <p14:creationId xmlns:p14="http://schemas.microsoft.com/office/powerpoint/2010/main" val="1524479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8471"/>
            <a:ext cx="12192000" cy="6876471"/>
          </a:xfrm>
          <a:prstGeom prst="rect">
            <a:avLst/>
          </a:prstGeom>
        </p:spPr>
      </p:pic>
    </p:spTree>
    <p:extLst>
      <p:ext uri="{BB962C8B-B14F-4D97-AF65-F5344CB8AC3E}">
        <p14:creationId xmlns:p14="http://schemas.microsoft.com/office/powerpoint/2010/main" val="270154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926" y="287383"/>
            <a:ext cx="11486605" cy="6226627"/>
          </a:xfrm>
        </p:spPr>
        <p:txBody>
          <a:bodyPr/>
          <a:lstStyle/>
          <a:p>
            <a:pPr marL="36900" indent="0">
              <a:buNone/>
            </a:pPr>
            <a:r>
              <a:rPr lang="lt-LT" sz="3600" b="1" dirty="0">
                <a:effectLst/>
                <a:latin typeface="Times New Roman" panose="02020603050405020304" pitchFamily="18" charset="0"/>
                <a:cs typeface="Times New Roman" panose="02020603050405020304" pitchFamily="18" charset="0"/>
              </a:rPr>
              <a:t>Kristalas</a:t>
            </a:r>
            <a:r>
              <a:rPr lang="lt-LT" sz="3600" dirty="0">
                <a:effectLst/>
                <a:latin typeface="Times New Roman" panose="02020603050405020304" pitchFamily="18" charset="0"/>
                <a:cs typeface="Times New Roman" panose="02020603050405020304" pitchFamily="18" charset="0"/>
              </a:rPr>
              <a:t> – kietasis kūnas, turintis tvarkingą vidinę struktūrą. Jį sudaro tvarkingai susigrupavusios dalelės: </a:t>
            </a:r>
            <a:r>
              <a:rPr lang="lt-LT" sz="3600" dirty="0" smtClean="0">
                <a:effectLst/>
                <a:latin typeface="Times New Roman" panose="02020603050405020304" pitchFamily="18" charset="0"/>
                <a:cs typeface="Times New Roman" panose="02020603050405020304" pitchFamily="18" charset="0"/>
              </a:rPr>
              <a:t>atomai, jonai </a:t>
            </a:r>
            <a:r>
              <a:rPr lang="lt-LT" sz="3600" dirty="0">
                <a:effectLst/>
                <a:latin typeface="Times New Roman" panose="02020603050405020304" pitchFamily="18" charset="0"/>
                <a:cs typeface="Times New Roman" panose="02020603050405020304" pitchFamily="18" charset="0"/>
              </a:rPr>
              <a:t>arba </a:t>
            </a:r>
            <a:r>
              <a:rPr lang="lt-LT" sz="3600" dirty="0" smtClean="0">
                <a:effectLst/>
                <a:latin typeface="Times New Roman" panose="02020603050405020304" pitchFamily="18" charset="0"/>
                <a:cs typeface="Times New Roman" panose="02020603050405020304" pitchFamily="18" charset="0"/>
              </a:rPr>
              <a:t>molekulės.</a:t>
            </a:r>
            <a:endParaRPr lang="lt-LT" sz="3600" dirty="0">
              <a:effectLst/>
              <a:latin typeface="Times New Roman" panose="02020603050405020304" pitchFamily="18" charset="0"/>
              <a:cs typeface="Times New Roman" panose="02020603050405020304" pitchFamily="18" charset="0"/>
            </a:endParaRPr>
          </a:p>
          <a:p>
            <a:pPr marL="36900" indent="0">
              <a:buNone/>
            </a:pPr>
            <a:r>
              <a:rPr lang="lt-LT" sz="3600" dirty="0">
                <a:effectLst/>
                <a:latin typeface="Times New Roman" panose="02020603050405020304" pitchFamily="18" charset="0"/>
                <a:cs typeface="Times New Roman" panose="02020603050405020304" pitchFamily="18" charset="0"/>
              </a:rPr>
              <a:t>Kristalas susidaro iš </a:t>
            </a:r>
            <a:r>
              <a:rPr lang="lt-LT" sz="3600" dirty="0" smtClean="0">
                <a:effectLst/>
                <a:latin typeface="Times New Roman" panose="02020603050405020304" pitchFamily="18" charset="0"/>
                <a:cs typeface="Times New Roman" panose="02020603050405020304" pitchFamily="18" charset="0"/>
              </a:rPr>
              <a:t>tirpalų, </a:t>
            </a:r>
            <a:r>
              <a:rPr lang="lt-LT" sz="3600" dirty="0">
                <a:effectLst/>
                <a:latin typeface="Times New Roman" panose="02020603050405020304" pitchFamily="18" charset="0"/>
                <a:cs typeface="Times New Roman" panose="02020603050405020304" pitchFamily="18" charset="0"/>
              </a:rPr>
              <a:t>aušinant išlydytą kietąją medžiagą, o šis susidarymo procesas vadinamas </a:t>
            </a:r>
            <a:r>
              <a:rPr lang="lt-LT" sz="3600" dirty="0" smtClean="0">
                <a:effectLst/>
                <a:latin typeface="Times New Roman" panose="02020603050405020304" pitchFamily="18" charset="0"/>
                <a:cs typeface="Times New Roman" panose="02020603050405020304" pitchFamily="18" charset="0"/>
              </a:rPr>
              <a:t>kristalizacija. </a:t>
            </a:r>
            <a:r>
              <a:rPr lang="lt-LT" sz="3600" dirty="0">
                <a:effectLst/>
                <a:latin typeface="Times New Roman" panose="02020603050405020304" pitchFamily="18" charset="0"/>
                <a:cs typeface="Times New Roman" panose="02020603050405020304" pitchFamily="18" charset="0"/>
              </a:rPr>
              <a:t>Susidarant kristalui, jo </a:t>
            </a:r>
            <a:r>
              <a:rPr lang="lt-LT" sz="3600" dirty="0" smtClean="0">
                <a:effectLst/>
                <a:latin typeface="Times New Roman" panose="02020603050405020304" pitchFamily="18" charset="0"/>
                <a:cs typeface="Times New Roman" panose="02020603050405020304" pitchFamily="18" charset="0"/>
              </a:rPr>
              <a:t>atomai,</a:t>
            </a:r>
            <a:r>
              <a:rPr lang="lt-LT" sz="3600" dirty="0">
                <a:effectLst/>
                <a:latin typeface="Times New Roman" panose="02020603050405020304" pitchFamily="18" charset="0"/>
                <a:cs typeface="Times New Roman" panose="02020603050405020304" pitchFamily="18" charset="0"/>
              </a:rPr>
              <a:t> </a:t>
            </a:r>
            <a:r>
              <a:rPr lang="lt-LT" sz="3600" dirty="0" smtClean="0">
                <a:effectLst/>
                <a:latin typeface="Times New Roman" panose="02020603050405020304" pitchFamily="18" charset="0"/>
                <a:cs typeface="Times New Roman" panose="02020603050405020304" pitchFamily="18" charset="0"/>
              </a:rPr>
              <a:t>jonai</a:t>
            </a:r>
            <a:r>
              <a:rPr lang="lt-LT" sz="3600" dirty="0">
                <a:effectLst/>
                <a:latin typeface="Times New Roman" panose="02020603050405020304" pitchFamily="18" charset="0"/>
                <a:cs typeface="Times New Roman" panose="02020603050405020304" pitchFamily="18" charset="0"/>
              </a:rPr>
              <a:t> ar </a:t>
            </a:r>
            <a:r>
              <a:rPr lang="lt-LT" sz="3600" dirty="0" smtClean="0">
                <a:effectLst/>
                <a:latin typeface="Times New Roman" panose="02020603050405020304" pitchFamily="18" charset="0"/>
                <a:cs typeface="Times New Roman" panose="02020603050405020304" pitchFamily="18" charset="0"/>
              </a:rPr>
              <a:t>molekulės</a:t>
            </a:r>
            <a:r>
              <a:rPr lang="lt-LT" sz="3600" dirty="0">
                <a:effectLst/>
                <a:latin typeface="Times New Roman" panose="02020603050405020304" pitchFamily="18" charset="0"/>
                <a:cs typeface="Times New Roman" panose="02020603050405020304" pitchFamily="18" charset="0"/>
              </a:rPr>
              <a:t> tvarkingai išsidėsto lygiagrečiomis eilėmis, kurių grupės sudaro </a:t>
            </a:r>
            <a:r>
              <a:rPr lang="lt-LT" sz="3600" dirty="0" smtClean="0">
                <a:effectLst/>
                <a:latin typeface="Times New Roman" panose="02020603050405020304" pitchFamily="18" charset="0"/>
                <a:cs typeface="Times New Roman" panose="02020603050405020304" pitchFamily="18" charset="0"/>
              </a:rPr>
              <a:t>kristalų gardeles.</a:t>
            </a:r>
            <a:endParaRPr lang="lt-LT" sz="3600" dirty="0">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4578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60960"/>
            <a:ext cx="12192000" cy="6797040"/>
          </a:xfrm>
          <a:prstGeom prst="rect">
            <a:avLst/>
          </a:prstGeom>
        </p:spPr>
      </p:pic>
    </p:spTree>
    <p:extLst>
      <p:ext uri="{BB962C8B-B14F-4D97-AF65-F5344CB8AC3E}">
        <p14:creationId xmlns:p14="http://schemas.microsoft.com/office/powerpoint/2010/main" val="3335815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0716"/>
            <a:ext cx="12192000" cy="6837283"/>
          </a:xfrm>
          <a:prstGeom prst="rect">
            <a:avLst/>
          </a:prstGeom>
        </p:spPr>
      </p:pic>
    </p:spTree>
    <p:extLst>
      <p:ext uri="{BB962C8B-B14F-4D97-AF65-F5344CB8AC3E}">
        <p14:creationId xmlns:p14="http://schemas.microsoft.com/office/powerpoint/2010/main" val="2352737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9356"/>
            <a:ext cx="12191999" cy="6887356"/>
          </a:xfrm>
          <a:prstGeom prst="rect">
            <a:avLst/>
          </a:prstGeom>
        </p:spPr>
      </p:pic>
    </p:spTree>
    <p:extLst>
      <p:ext uri="{BB962C8B-B14F-4D97-AF65-F5344CB8AC3E}">
        <p14:creationId xmlns:p14="http://schemas.microsoft.com/office/powerpoint/2010/main" val="1638194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8540"/>
            <a:ext cx="12191999" cy="6839460"/>
          </a:xfrm>
          <a:prstGeom prst="rect">
            <a:avLst/>
          </a:prstGeom>
        </p:spPr>
      </p:pic>
    </p:spTree>
    <p:extLst>
      <p:ext uri="{BB962C8B-B14F-4D97-AF65-F5344CB8AC3E}">
        <p14:creationId xmlns:p14="http://schemas.microsoft.com/office/powerpoint/2010/main" val="1786714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38134"/>
            <a:ext cx="12192000" cy="6819866"/>
          </a:xfrm>
          <a:prstGeom prst="rect">
            <a:avLst/>
          </a:prstGeom>
        </p:spPr>
      </p:pic>
    </p:spTree>
    <p:extLst>
      <p:ext uri="{BB962C8B-B14F-4D97-AF65-F5344CB8AC3E}">
        <p14:creationId xmlns:p14="http://schemas.microsoft.com/office/powerpoint/2010/main" val="185273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594" y="330926"/>
            <a:ext cx="11225349" cy="5991497"/>
          </a:xfrm>
        </p:spPr>
        <p:txBody>
          <a:bodyPr/>
          <a:lstStyle/>
          <a:p>
            <a:pPr marL="36900" indent="0">
              <a:buNone/>
            </a:pPr>
            <a:r>
              <a:rPr lang="lt-LT" sz="6000" b="1" dirty="0" smtClean="0">
                <a:latin typeface="Times New Roman" panose="02020603050405020304" pitchFamily="18" charset="0"/>
                <a:cs typeface="Times New Roman" panose="02020603050405020304" pitchFamily="18" charset="0"/>
              </a:rPr>
              <a:t>Pagal sruktūrinių dalelių prigimtį kristalai:</a:t>
            </a:r>
          </a:p>
          <a:p>
            <a:r>
              <a:rPr lang="lt-LT" sz="6000" b="1" dirty="0" smtClean="0">
                <a:latin typeface="Times New Roman" panose="02020603050405020304" pitchFamily="18" charset="0"/>
                <a:cs typeface="Times New Roman" panose="02020603050405020304" pitchFamily="18" charset="0"/>
              </a:rPr>
              <a:t>Atominiai</a:t>
            </a:r>
          </a:p>
          <a:p>
            <a:r>
              <a:rPr lang="lt-LT" sz="6000" b="1" dirty="0" smtClean="0">
                <a:latin typeface="Times New Roman" panose="02020603050405020304" pitchFamily="18" charset="0"/>
                <a:cs typeface="Times New Roman" panose="02020603050405020304" pitchFamily="18" charset="0"/>
              </a:rPr>
              <a:t>Joniniai</a:t>
            </a:r>
          </a:p>
          <a:p>
            <a:r>
              <a:rPr lang="lt-LT" sz="6000" b="1" dirty="0" smtClean="0">
                <a:latin typeface="Times New Roman" panose="02020603050405020304" pitchFamily="18" charset="0"/>
                <a:cs typeface="Times New Roman" panose="02020603050405020304" pitchFamily="18" charset="0"/>
              </a:rPr>
              <a:t>Molekuliniai</a:t>
            </a:r>
          </a:p>
          <a:p>
            <a:pPr marL="36900" indent="0">
              <a:buNone/>
            </a:pPr>
            <a:endParaRPr lang="en-US" dirty="0"/>
          </a:p>
        </p:txBody>
      </p:sp>
    </p:spTree>
    <p:extLst>
      <p:ext uri="{BB962C8B-B14F-4D97-AF65-F5344CB8AC3E}">
        <p14:creationId xmlns:p14="http://schemas.microsoft.com/office/powerpoint/2010/main" val="260753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0"/>
            <a:ext cx="12261669" cy="6858000"/>
          </a:xfrm>
          <a:prstGeom prst="rect">
            <a:avLst/>
          </a:prstGeom>
        </p:spPr>
      </p:pic>
    </p:spTree>
    <p:extLst>
      <p:ext uri="{BB962C8B-B14F-4D97-AF65-F5344CB8AC3E}">
        <p14:creationId xmlns:p14="http://schemas.microsoft.com/office/powerpoint/2010/main" val="300878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110" y="0"/>
            <a:ext cx="12178889" cy="6858000"/>
          </a:xfrm>
          <a:prstGeom prst="rect">
            <a:avLst/>
          </a:prstGeom>
        </p:spPr>
      </p:pic>
    </p:spTree>
    <p:extLst>
      <p:ext uri="{BB962C8B-B14F-4D97-AF65-F5344CB8AC3E}">
        <p14:creationId xmlns:p14="http://schemas.microsoft.com/office/powerpoint/2010/main" val="202351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0430"/>
            <a:ext cx="12261669" cy="6937719"/>
          </a:xfrm>
          <a:prstGeom prst="rect">
            <a:avLst/>
          </a:prstGeom>
        </p:spPr>
      </p:pic>
    </p:spTree>
    <p:extLst>
      <p:ext uri="{BB962C8B-B14F-4D97-AF65-F5344CB8AC3E}">
        <p14:creationId xmlns:p14="http://schemas.microsoft.com/office/powerpoint/2010/main" val="384279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66" y="313509"/>
            <a:ext cx="11652068" cy="6374673"/>
          </a:xfrm>
        </p:spPr>
        <p:txBody>
          <a:bodyPr>
            <a:noAutofit/>
          </a:bodyPr>
          <a:lstStyle/>
          <a:p>
            <a:pPr marL="36900" indent="0">
              <a:buNone/>
            </a:pPr>
            <a:r>
              <a:rPr lang="lt-LT" sz="4000" b="1" i="1" dirty="0">
                <a:effectLst/>
                <a:latin typeface="Times New Roman" panose="02020603050405020304" pitchFamily="18" charset="0"/>
                <a:cs typeface="Times New Roman" panose="02020603050405020304" pitchFamily="18" charset="0"/>
              </a:rPr>
              <a:t>Kietoji</a:t>
            </a:r>
          </a:p>
          <a:p>
            <a:pPr marL="36900" indent="0">
              <a:buNone/>
            </a:pPr>
            <a:r>
              <a:rPr lang="lt-LT" sz="2800" b="1" dirty="0" smtClean="0">
                <a:effectLst/>
                <a:latin typeface="Times New Roman" panose="02020603050405020304" pitchFamily="18" charset="0"/>
                <a:cs typeface="Times New Roman" panose="02020603050405020304" pitchFamily="18" charset="0"/>
              </a:rPr>
              <a:t>Kietuose </a:t>
            </a:r>
            <a:r>
              <a:rPr lang="lt-LT" sz="2800" b="1" dirty="0">
                <a:effectLst/>
                <a:latin typeface="Times New Roman" panose="02020603050405020304" pitchFamily="18" charset="0"/>
                <a:cs typeface="Times New Roman" panose="02020603050405020304" pitchFamily="18" charset="0"/>
              </a:rPr>
              <a:t>kūnuose dalelės (jonai, atomai arba molekulės) yra arti viena kitos. Ryšys tarp dalelių yra stiprus, todėl dalelės negali laisvai judėti, o tik vibruoja. Dėl šios priežasties kietas kūnas turi stabilią, apibrėžtą formą ir tūrį. Kieti kūnai keičia savo formą tik naudojant jėgą, deformuojant juos.</a:t>
            </a:r>
          </a:p>
          <a:p>
            <a:endParaRPr lang="lt-LT" sz="2800" b="1" dirty="0">
              <a:effectLst/>
              <a:latin typeface="Times New Roman" panose="02020603050405020304" pitchFamily="18" charset="0"/>
              <a:cs typeface="Times New Roman" panose="02020603050405020304" pitchFamily="18" charset="0"/>
            </a:endParaRPr>
          </a:p>
          <a:p>
            <a:pPr marL="36900" indent="0">
              <a:buNone/>
            </a:pPr>
            <a:r>
              <a:rPr lang="lt-LT" sz="2800" b="1" dirty="0" smtClean="0">
                <a:effectLst/>
                <a:latin typeface="Times New Roman" panose="02020603050405020304" pitchFamily="18" charset="0"/>
                <a:cs typeface="Times New Roman" panose="02020603050405020304" pitchFamily="18" charset="0"/>
              </a:rPr>
              <a:t>Kietieji </a:t>
            </a:r>
            <a:r>
              <a:rPr lang="lt-LT" sz="2800" b="1" dirty="0">
                <a:effectLst/>
                <a:latin typeface="Times New Roman" panose="02020603050405020304" pitchFamily="18" charset="0"/>
                <a:cs typeface="Times New Roman" panose="02020603050405020304" pitchFamily="18" charset="0"/>
              </a:rPr>
              <a:t>kūnai yra transformuojami į skysčius kaitinant, o skysčiai verčiami į kietus kūnus atgal šaldant. Kietieji kūnai gali būti verčiami tiesiogiai dujomis, šis procesas yra vadinamas sublimacija, o dujos į kietus kūnus yra verčiamos depozicijos metu.</a:t>
            </a:r>
            <a:endParaRPr lang="en-US" sz="28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708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665150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Earthy inspiration</Template>
  <TotalTime>0</TotalTime>
  <Words>351</Words>
  <Application>Microsoft Office PowerPoint</Application>
  <PresentationFormat>Widescreen</PresentationFormat>
  <Paragraphs>26</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Goudy Old Style</vt:lpstr>
      <vt:lpstr>Times New Roman</vt:lpstr>
      <vt:lpstr>Trebuchet MS</vt:lpstr>
      <vt:lpstr>Wingdings 2</vt:lpstr>
      <vt:lpstr>SlateVTI</vt:lpstr>
      <vt:lpstr>AGREGATINĖS MEDŽIAGŲ BŪSENOS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2021-10-21T11:21:42Z</dcterms:created>
  <dcterms:modified xsi:type="dcterms:W3CDTF">2021-12-29T08:25:55Z</dcterms:modified>
</cp:coreProperties>
</file>