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79" r:id="rId3"/>
    <p:sldId id="280" r:id="rId4"/>
    <p:sldId id="281" r:id="rId5"/>
    <p:sldId id="282" r:id="rId6"/>
    <p:sldId id="283" r:id="rId7"/>
    <p:sldId id="257" r:id="rId8"/>
    <p:sldId id="275" r:id="rId9"/>
    <p:sldId id="258" r:id="rId10"/>
    <p:sldId id="262" r:id="rId11"/>
    <p:sldId id="259" r:id="rId12"/>
    <p:sldId id="260" r:id="rId13"/>
    <p:sldId id="261"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7"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selonija.lt/wp-content/uploads/2011/03/ppkraicb.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prienumuziejus.lt/public/images/skriaudziai_4_640_480.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lt/url?sa=i&amp;rct=j&amp;q=&amp;esrc=s&amp;frm=1&amp;source=images&amp;cd=&amp;cad=rja&amp;docid=tr7tMONJPXaEsM&amp;tbnid=kHwiHD_0yglGnM:&amp;ved=0CAUQjRw&amp;url=http://www.glogster.com/giedreerminaite/gyvybes-medis/g-6ksr639sefrtm2su5sk19a0&amp;ei=KymTUpW8DcTmswa57IGYDw&amp;bvm=bv.56643336,d.bGQ&amp;psig=AFQjCNGkfxDGgBhh1I7SyazNQJW4GT_5nw&amp;ust=1385462332154865"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lt/url?sa=i&amp;rct=j&amp;q=&amp;esrc=s&amp;frm=1&amp;source=images&amp;cd=&amp;cad=rja&amp;docid=RauKBN5oblF-lM&amp;tbnid=CtKfDdMnRdsCIM:&amp;ved=0CAUQjRw&amp;url=http://www.delfi.lt/temos/raktazoles&amp;ei=wS6TUqOjBYLStQbxxYDQDQ&amp;psig=AFQjCNGfA9YdVTv16ueBLX4bFLkVQqFEEQ&amp;ust=1385463761776206"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lt/url?sa=i&amp;rct=j&amp;q=&amp;esrc=s&amp;frm=1&amp;source=images&amp;cd=&amp;cad=rja&amp;docid=nNgqkkJSV0aiXM&amp;tbnid=XAJb71syUm8PsM:&amp;ved=0CAUQjRw&amp;url=http://www.devetibaldai.lt/lt/baldai/baldai-is-balio-salos/skrynia-mo11.html&amp;ei=_TGTUvL2FsWmtAa4zIGYBQ&amp;bvm=bv.56643336,d.bGQ&amp;psig=AFQjCNH8rEaQDWOv8I_QcxrW5fE9oEfP_A&amp;ust=1385464672349874"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www.google.lt/url?sa=i&amp;rct=j&amp;q=&amp;esrc=s&amp;frm=1&amp;source=images&amp;cd=&amp;cad=rja&amp;docid=4bkIC9k7CYw4BM&amp;tbnid=UMlDhwalbph6cM:&amp;ved=0CAUQjRw&amp;url=http://www.muziejuedukacija.lt/lt/skrynia_sugrizta&amp;ei=YDKTUq-1LcGStQaU_4DIDQ&amp;bvm=bv.56643336,d.bGQ&amp;psig=AFQjCNH8rEaQDWOv8I_QcxrW5fE9oEfP_A&amp;ust=138546467234987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grokiskis.lt/temos/medinis-rokiskio-krasto-paveldas-/2013/08/14/medines-skrynios-kuparai-kupareliai-rokiskio-krasto-muziejuje" TargetMode="External"/><Relationship Id="rId2" Type="http://schemas.openxmlformats.org/officeDocument/2006/relationships/hyperlink" Target="http://www.wood-craft.eu/lt-247-rokiskio_krasto_namu_apyvokos_daiktai.html" TargetMode="External"/><Relationship Id="rId1" Type="http://schemas.openxmlformats.org/officeDocument/2006/relationships/slideLayout" Target="../slideLayouts/slideLayout7.xml"/><Relationship Id="rId6" Type="http://schemas.openxmlformats.org/officeDocument/2006/relationships/hyperlink" Target="http://www.prienumuziejus.lt/lt/struktura-ir-kontaktai/padaliniai/skriaudziu-muziejus/" TargetMode="External"/><Relationship Id="rId5" Type="http://schemas.openxmlformats.org/officeDocument/2006/relationships/hyperlink" Target="http://www.kaisiadoriumuziejus.lt/enciklopedija/index.php?title=Kraitlovis" TargetMode="External"/><Relationship Id="rId4" Type="http://schemas.openxmlformats.org/officeDocument/2006/relationships/hyperlink" Target="http://ktkc.lt/galerija/v/baldu_puosyba_2012/IMG_7841.jpg.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baltu.lt/Kuo_mes_idomus_pasauliui/baldai.htm" TargetMode="External"/><Relationship Id="rId2" Type="http://schemas.openxmlformats.org/officeDocument/2006/relationships/hyperlink" Target="http://www.selonija.lt/2011/03/21/daiktas-praeities-atspindys-iii-dali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lt/url?sa=i&amp;rct=j&amp;q=&amp;esrc=s&amp;frm=1&amp;source=images&amp;cd=&amp;cad=rja&amp;docid=2b3N2LeLr1wNsM&amp;tbnid=WYnueT0aYh_p9M:&amp;ved=0CAUQjRw&amp;url=http://alkas.lt/category/kultura/kulturos-politika-kultura/&amp;ei=TzaTUvnRN4LUtAbRloCoBQ&amp;psig=AFQjCNE_rqyBRBKCStZBYlqrv1DBhXnWCA&amp;ust=1385465651209372"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838200" y="1981200"/>
            <a:ext cx="7772400" cy="1470025"/>
          </a:xfrm>
        </p:spPr>
        <p:txBody>
          <a:bodyPr>
            <a:normAutofit fontScale="90000"/>
          </a:bodyPr>
          <a:lstStyle/>
          <a:p>
            <a:pPr lvl="0"/>
            <a:r>
              <a:rPr lang="en-US" b="1" dirty="0">
                <a:solidFill>
                  <a:srgbClr val="7030A0"/>
                </a:solidFill>
                <a:latin typeface="Times New Roman" pitchFamily="18" charset="0"/>
                <a:ea typeface="Times New Roman" pitchFamily="18" charset="0"/>
                <a:cs typeface="Times New Roman" pitchFamily="18" charset="0"/>
              </a:rPr>
              <a:t>DAIKTAS – PRAEITIES </a:t>
            </a:r>
            <a:r>
              <a:rPr lang="en-US" b="1" dirty="0" smtClean="0">
                <a:solidFill>
                  <a:srgbClr val="7030A0"/>
                </a:solidFill>
                <a:latin typeface="Times New Roman" pitchFamily="18" charset="0"/>
                <a:ea typeface="Times New Roman" pitchFamily="18" charset="0"/>
                <a:cs typeface="Times New Roman" pitchFamily="18" charset="0"/>
              </a:rPr>
              <a:t>ATSPINDYS</a:t>
            </a:r>
            <a:r>
              <a:rPr lang="lt-LT" b="1" dirty="0" smtClean="0">
                <a:solidFill>
                  <a:srgbClr val="7030A0"/>
                </a:solidFill>
                <a:latin typeface="Times New Roman" pitchFamily="18" charset="0"/>
                <a:ea typeface="Times New Roman" pitchFamily="18" charset="0"/>
                <a:cs typeface="Times New Roman" pitchFamily="18" charset="0"/>
              </a:rPr>
              <a:t/>
            </a:r>
            <a:br>
              <a:rPr lang="lt-LT" b="1" dirty="0" smtClean="0">
                <a:solidFill>
                  <a:srgbClr val="7030A0"/>
                </a:solidFill>
                <a:latin typeface="Times New Roman" pitchFamily="18" charset="0"/>
                <a:ea typeface="Times New Roman" pitchFamily="18" charset="0"/>
                <a:cs typeface="Times New Roman" pitchFamily="18" charset="0"/>
              </a:rPr>
            </a:br>
            <a:r>
              <a:rPr lang="lt-LT" sz="2700" dirty="0" smtClean="0">
                <a:latin typeface="Times New Roman" pitchFamily="18" charset="0"/>
                <a:ea typeface="Times New Roman" pitchFamily="18" charset="0"/>
                <a:cs typeface="Times New Roman" pitchFamily="18" charset="0"/>
              </a:rPr>
              <a:t>Vizualinė </a:t>
            </a:r>
            <a:r>
              <a:rPr lang="lt-LT" sz="2700" dirty="0">
                <a:latin typeface="Times New Roman" pitchFamily="18" charset="0"/>
                <a:ea typeface="Times New Roman" pitchFamily="18" charset="0"/>
                <a:cs typeface="Times New Roman" pitchFamily="18" charset="0"/>
              </a:rPr>
              <a:t>medžiaga </a:t>
            </a:r>
            <a:r>
              <a:rPr lang="lt-LT" sz="2700" dirty="0" smtClean="0">
                <a:latin typeface="Times New Roman" pitchFamily="18" charset="0"/>
                <a:ea typeface="Times New Roman" pitchFamily="18" charset="0"/>
                <a:cs typeface="Times New Roman" pitchFamily="18" charset="0"/>
              </a:rPr>
              <a:t>pamokai</a:t>
            </a:r>
            <a:r>
              <a:rPr lang="lt-LT" b="1" dirty="0">
                <a:latin typeface="Times New Roman" pitchFamily="18" charset="0"/>
                <a:ea typeface="Times New Roman" pitchFamily="18" charset="0"/>
                <a:cs typeface="Times New Roman" pitchFamily="18" charset="0"/>
              </a:rPr>
              <a:t/>
            </a:r>
            <a:br>
              <a:rPr lang="lt-LT" b="1" dirty="0">
                <a:latin typeface="Times New Roman" pitchFamily="18" charset="0"/>
                <a:ea typeface="Times New Roman" pitchFamily="18" charset="0"/>
                <a:cs typeface="Times New Roman" pitchFamily="18" charset="0"/>
              </a:rPr>
            </a:br>
            <a:endParaRPr lang="lt-LT" dirty="0"/>
          </a:p>
        </p:txBody>
      </p:sp>
      <p:sp>
        <p:nvSpPr>
          <p:cNvPr id="3" name="Antrinis pavadinimas 2"/>
          <p:cNvSpPr>
            <a:spLocks noGrp="1"/>
          </p:cNvSpPr>
          <p:nvPr>
            <p:ph type="subTitle" idx="1"/>
          </p:nvPr>
        </p:nvSpPr>
        <p:spPr>
          <a:xfrm>
            <a:off x="381000" y="4246418"/>
            <a:ext cx="8458200" cy="2590800"/>
          </a:xfrm>
        </p:spPr>
        <p:txBody>
          <a:bodyPr>
            <a:normAutofit/>
          </a:bodyPr>
          <a:lstStyle/>
          <a:p>
            <a:r>
              <a:rPr lang="lt-LT" sz="2000" dirty="0" smtClean="0">
                <a:solidFill>
                  <a:schemeClr val="tx1"/>
                </a:solidFill>
                <a:latin typeface="Times New Roman" panose="02020603050405020304" pitchFamily="18" charset="0"/>
                <a:cs typeface="Times New Roman" panose="02020603050405020304" pitchFamily="18" charset="0"/>
              </a:rPr>
              <a:t>                                                                               Parengė Diana </a:t>
            </a:r>
            <a:r>
              <a:rPr lang="lt-LT" sz="2000" dirty="0" err="1" smtClean="0">
                <a:solidFill>
                  <a:schemeClr val="tx1"/>
                </a:solidFill>
                <a:latin typeface="Times New Roman" panose="02020603050405020304" pitchFamily="18" charset="0"/>
                <a:cs typeface="Times New Roman" panose="02020603050405020304" pitchFamily="18" charset="0"/>
              </a:rPr>
              <a:t>Gabrilavičienė</a:t>
            </a:r>
            <a:r>
              <a:rPr lang="lt-LT" sz="2000" dirty="0" smtClean="0">
                <a:solidFill>
                  <a:schemeClr val="tx1"/>
                </a:solidFill>
                <a:latin typeface="Times New Roman" panose="02020603050405020304" pitchFamily="18" charset="0"/>
                <a:cs typeface="Times New Roman" panose="02020603050405020304" pitchFamily="18" charset="0"/>
              </a:rPr>
              <a:t>, </a:t>
            </a:r>
          </a:p>
          <a:p>
            <a:r>
              <a:rPr lang="lt-LT" sz="2000" dirty="0" smtClean="0">
                <a:solidFill>
                  <a:schemeClr val="tx1"/>
                </a:solidFill>
                <a:latin typeface="Times New Roman" panose="02020603050405020304" pitchFamily="18" charset="0"/>
                <a:cs typeface="Times New Roman" panose="02020603050405020304" pitchFamily="18" charset="0"/>
              </a:rPr>
              <a:t>                                                                    technologijų mokytoja</a:t>
            </a:r>
          </a:p>
          <a:p>
            <a:endParaRPr lang="lt-LT" sz="2000" dirty="0" smtClean="0">
              <a:solidFill>
                <a:schemeClr val="tx1"/>
              </a:solidFill>
              <a:latin typeface="Times New Roman" panose="02020603050405020304" pitchFamily="18" charset="0"/>
              <a:cs typeface="Times New Roman" panose="02020603050405020304" pitchFamily="18" charset="0"/>
            </a:endParaRPr>
          </a:p>
          <a:p>
            <a:endParaRPr lang="lt-LT" sz="2000" dirty="0">
              <a:solidFill>
                <a:schemeClr val="tx1"/>
              </a:solidFill>
              <a:latin typeface="Times New Roman" panose="02020603050405020304" pitchFamily="18" charset="0"/>
              <a:cs typeface="Times New Roman" panose="02020603050405020304" pitchFamily="18" charset="0"/>
            </a:endParaRPr>
          </a:p>
          <a:p>
            <a:r>
              <a:rPr lang="lt-LT" sz="2000" dirty="0" smtClean="0">
                <a:solidFill>
                  <a:schemeClr val="tx1"/>
                </a:solidFill>
                <a:latin typeface="Times New Roman" panose="02020603050405020304" pitchFamily="18" charset="0"/>
                <a:cs typeface="Times New Roman" panose="02020603050405020304" pitchFamily="18" charset="0"/>
              </a:rPr>
              <a:t>Vidiškių gimnazija</a:t>
            </a:r>
          </a:p>
          <a:p>
            <a:r>
              <a:rPr lang="lt-LT" sz="2000" dirty="0" smtClean="0">
                <a:solidFill>
                  <a:schemeClr val="tx1"/>
                </a:solidFill>
                <a:latin typeface="Times New Roman" panose="02020603050405020304" pitchFamily="18" charset="0"/>
                <a:cs typeface="Times New Roman" panose="02020603050405020304" pitchFamily="18" charset="0"/>
              </a:rPr>
              <a:t>2022</a:t>
            </a:r>
            <a:endParaRPr lang="lt-LT"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51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228600"/>
            <a:ext cx="2800767" cy="646331"/>
          </a:xfrm>
          <a:prstGeom prst="rect">
            <a:avLst/>
          </a:prstGeom>
          <a:noFill/>
        </p:spPr>
        <p:txBody>
          <a:bodyPr wrap="none" rtlCol="0">
            <a:spAutoFit/>
          </a:bodyPr>
          <a:lstStyle/>
          <a:p>
            <a:r>
              <a:rPr lang="lt-LT" sz="3600" b="1" dirty="0" err="1" smtClean="0">
                <a:solidFill>
                  <a:schemeClr val="bg2">
                    <a:lumMod val="25000"/>
                  </a:schemeClr>
                </a:solidFill>
                <a:latin typeface="Times New Roman" pitchFamily="18" charset="0"/>
                <a:cs typeface="Times New Roman" pitchFamily="18" charset="0"/>
              </a:rPr>
              <a:t>Kraičbumble</a:t>
            </a:r>
            <a:endParaRPr lang="en-US" sz="3600" b="1" dirty="0">
              <a:solidFill>
                <a:schemeClr val="bg2">
                  <a:lumMod val="25000"/>
                </a:schemeClr>
              </a:solidFill>
              <a:latin typeface="Times New Roman" pitchFamily="18" charset="0"/>
              <a:cs typeface="Times New Roman" pitchFamily="18" charset="0"/>
            </a:endParaRPr>
          </a:p>
        </p:txBody>
      </p:sp>
      <p:sp>
        <p:nvSpPr>
          <p:cNvPr id="3" name="TextBox 2"/>
          <p:cNvSpPr txBox="1"/>
          <p:nvPr/>
        </p:nvSpPr>
        <p:spPr>
          <a:xfrm>
            <a:off x="762000" y="990600"/>
            <a:ext cx="7467600" cy="830997"/>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Taip vadinamas skrynios pirmtakas, pati archajiškiausia  pinta kraitė, skirta audiniams saugoti.</a:t>
            </a:r>
            <a:endParaRPr lang="en-US" sz="2400" dirty="0">
              <a:latin typeface="Times New Roman" pitchFamily="18" charset="0"/>
              <a:cs typeface="Times New Roman" pitchFamily="18" charset="0"/>
            </a:endParaRPr>
          </a:p>
        </p:txBody>
      </p:sp>
      <p:pic>
        <p:nvPicPr>
          <p:cNvPr id="1026" name="Picture 2" descr="http://www.selonija.lt/wp-content/uploads/2011/03/ppkraicb-235x300.jpg">
            <a:hlinkClick r:id="rId2"/>
          </p:cNvPr>
          <p:cNvPicPr>
            <a:picLocks noChangeAspect="1" noChangeArrowheads="1"/>
          </p:cNvPicPr>
          <p:nvPr/>
        </p:nvPicPr>
        <p:blipFill>
          <a:blip r:embed="rId3"/>
          <a:srcRect/>
          <a:stretch>
            <a:fillRect/>
          </a:stretch>
        </p:blipFill>
        <p:spPr bwMode="auto">
          <a:xfrm>
            <a:off x="2514600" y="2057400"/>
            <a:ext cx="3733800" cy="428017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04800"/>
            <a:ext cx="2390398" cy="646331"/>
          </a:xfrm>
          <a:prstGeom prst="rect">
            <a:avLst/>
          </a:prstGeom>
          <a:noFill/>
        </p:spPr>
        <p:txBody>
          <a:bodyPr wrap="none" rtlCol="0">
            <a:spAutoFit/>
          </a:bodyPr>
          <a:lstStyle/>
          <a:p>
            <a:r>
              <a:rPr lang="lt-LT" sz="3600" b="1" dirty="0" err="1" smtClean="0">
                <a:solidFill>
                  <a:schemeClr val="bg2">
                    <a:lumMod val="25000"/>
                  </a:schemeClr>
                </a:solidFill>
                <a:latin typeface="Times New Roman" pitchFamily="18" charset="0"/>
                <a:cs typeface="Times New Roman" pitchFamily="18" charset="0"/>
              </a:rPr>
              <a:t>Kraičloviai</a:t>
            </a:r>
            <a:endParaRPr lang="en-US" sz="3600" b="1" dirty="0">
              <a:solidFill>
                <a:schemeClr val="bg2">
                  <a:lumMod val="25000"/>
                </a:schemeClr>
              </a:solidFill>
              <a:latin typeface="Times New Roman" pitchFamily="18" charset="0"/>
              <a:cs typeface="Times New Roman" pitchFamily="18" charset="0"/>
            </a:endParaRPr>
          </a:p>
        </p:txBody>
      </p:sp>
      <p:sp>
        <p:nvSpPr>
          <p:cNvPr id="3" name="TextBox 2"/>
          <p:cNvSpPr txBox="1"/>
          <p:nvPr/>
        </p:nvSpPr>
        <p:spPr>
          <a:xfrm>
            <a:off x="304800" y="1219200"/>
            <a:ext cx="8458200" cy="1261884"/>
          </a:xfrm>
          <a:prstGeom prst="rect">
            <a:avLst/>
          </a:prstGeom>
          <a:noFill/>
        </p:spPr>
        <p:txBody>
          <a:bodyPr wrap="square" rtlCol="0">
            <a:spAutoFit/>
          </a:bodyPr>
          <a:lstStyle/>
          <a:p>
            <a:pPr algn="just"/>
            <a:r>
              <a:rPr lang="lt-LT" sz="28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Avilio pavidalo kratiniai loviai buvo dirbami iš storo tuščiavidurio arba išskobto medžio kaladės su išilgai pritaisytomis durelėmis.</a:t>
            </a:r>
            <a:endParaRPr lang="en-US" sz="2400" dirty="0">
              <a:latin typeface="Times New Roman" pitchFamily="18" charset="0"/>
              <a:cs typeface="Times New Roman" pitchFamily="18" charset="0"/>
            </a:endParaRPr>
          </a:p>
        </p:txBody>
      </p:sp>
      <p:pic>
        <p:nvPicPr>
          <p:cNvPr id="4" name="Picture 3" descr="DSC02469.JPG"/>
          <p:cNvPicPr>
            <a:picLocks noChangeAspect="1"/>
          </p:cNvPicPr>
          <p:nvPr/>
        </p:nvPicPr>
        <p:blipFill>
          <a:blip r:embed="rId2" cstate="print"/>
          <a:srcRect l="7177" t="7655" r="9330" b="6379"/>
          <a:stretch>
            <a:fillRect/>
          </a:stretch>
        </p:blipFill>
        <p:spPr>
          <a:xfrm>
            <a:off x="1676400" y="2971800"/>
            <a:ext cx="5507361" cy="29844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971800" y="228600"/>
            <a:ext cx="3962399" cy="646331"/>
          </a:xfrm>
          <a:prstGeom prst="rect">
            <a:avLst/>
          </a:prstGeom>
          <a:noFill/>
        </p:spPr>
        <p:txBody>
          <a:bodyPr wrap="square" rtlCol="0">
            <a:spAutoFit/>
          </a:bodyPr>
          <a:lstStyle/>
          <a:p>
            <a:r>
              <a:rPr lang="lt-LT" sz="3600" b="1" dirty="0" err="1" smtClean="0">
                <a:solidFill>
                  <a:schemeClr val="bg2">
                    <a:lumMod val="25000"/>
                  </a:schemeClr>
                </a:solidFill>
                <a:latin typeface="Times New Roman" pitchFamily="18" charset="0"/>
                <a:cs typeface="Times New Roman" pitchFamily="18" charset="0"/>
              </a:rPr>
              <a:t>Kraičkubiliai</a:t>
            </a:r>
            <a:endParaRPr lang="en-US" sz="3600" b="1" dirty="0">
              <a:solidFill>
                <a:schemeClr val="bg2">
                  <a:lumMod val="25000"/>
                </a:schemeClr>
              </a:solidFill>
              <a:latin typeface="Times New Roman" pitchFamily="18" charset="0"/>
              <a:cs typeface="Times New Roman" pitchFamily="18" charset="0"/>
            </a:endParaRPr>
          </a:p>
        </p:txBody>
      </p:sp>
      <p:sp>
        <p:nvSpPr>
          <p:cNvPr id="3" name="TextBox 2"/>
          <p:cNvSpPr txBox="1"/>
          <p:nvPr/>
        </p:nvSpPr>
        <p:spPr>
          <a:xfrm>
            <a:off x="457200" y="1143000"/>
            <a:ext cx="8229600" cy="1938992"/>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Be </a:t>
            </a:r>
            <a:r>
              <a:rPr lang="lt-LT" sz="2400" dirty="0" err="1" smtClean="0">
                <a:latin typeface="Times New Roman" pitchFamily="18" charset="0"/>
                <a:cs typeface="Times New Roman" pitchFamily="18" charset="0"/>
              </a:rPr>
              <a:t>kraičlovių</a:t>
            </a:r>
            <a:r>
              <a:rPr lang="lt-LT" sz="2400" dirty="0" smtClean="0">
                <a:latin typeface="Times New Roman" pitchFamily="18" charset="0"/>
                <a:cs typeface="Times New Roman" pitchFamily="18" charset="0"/>
              </a:rPr>
              <a:t>, Lietuvoje  iki XV a. gana plačiai buvo naudojami </a:t>
            </a:r>
            <a:r>
              <a:rPr lang="lt-LT" sz="2400" dirty="0" err="1" smtClean="0">
                <a:latin typeface="Times New Roman" pitchFamily="18" charset="0"/>
                <a:cs typeface="Times New Roman" pitchFamily="18" charset="0"/>
              </a:rPr>
              <a:t>kraičkubiliai</a:t>
            </a:r>
            <a:r>
              <a:rPr lang="lt-LT" sz="2400" dirty="0" smtClean="0">
                <a:latin typeface="Times New Roman" pitchFamily="18" charset="0"/>
                <a:cs typeface="Times New Roman" pitchFamily="18" charset="0"/>
              </a:rPr>
              <a:t>, padirbti iš tuščiavidurio, vėliau išskobto medžio vertikalios kaladės, siaurėjančios į viršų, o viršuje dviejose priešingose išskobtomis ąselėmis, per kurias, uždėjus dangtį, perkišama lazda, vadinama perkiša.</a:t>
            </a:r>
            <a:endParaRPr lang="en-US" sz="2400" dirty="0">
              <a:latin typeface="Times New Roman" pitchFamily="18" charset="0"/>
              <a:cs typeface="Times New Roman" pitchFamily="18" charset="0"/>
            </a:endParaRPr>
          </a:p>
        </p:txBody>
      </p:sp>
      <p:pic>
        <p:nvPicPr>
          <p:cNvPr id="3074" name="Picture 2" descr="skriaudziai_4_640_480.JPG">
            <a:hlinkClick r:id="rId2" tooltip="Mergaičių klėtelė"/>
          </p:cNvPr>
          <p:cNvPicPr>
            <a:picLocks noChangeAspect="1" noChangeArrowheads="1"/>
          </p:cNvPicPr>
          <p:nvPr/>
        </p:nvPicPr>
        <p:blipFill>
          <a:blip r:embed="rId3"/>
          <a:srcRect/>
          <a:stretch>
            <a:fillRect/>
          </a:stretch>
        </p:blipFill>
        <p:spPr bwMode="auto">
          <a:xfrm>
            <a:off x="4876800" y="3200400"/>
            <a:ext cx="3657600" cy="2971800"/>
          </a:xfrm>
          <a:prstGeom prst="rect">
            <a:avLst/>
          </a:prstGeom>
          <a:noFill/>
        </p:spPr>
      </p:pic>
      <p:sp>
        <p:nvSpPr>
          <p:cNvPr id="5" name="Rectangle 4"/>
          <p:cNvSpPr/>
          <p:nvPr/>
        </p:nvSpPr>
        <p:spPr>
          <a:xfrm>
            <a:off x="381000" y="5410200"/>
            <a:ext cx="4572000" cy="830997"/>
          </a:xfrm>
          <a:prstGeom prst="rect">
            <a:avLst/>
          </a:prstGeom>
        </p:spPr>
        <p:txBody>
          <a:bodyPr>
            <a:spAutoFit/>
          </a:bodyPr>
          <a:lstStyle/>
          <a:p>
            <a:r>
              <a:rPr lang="lt-LT" dirty="0" smtClean="0"/>
              <a:t> </a:t>
            </a:r>
            <a:r>
              <a:rPr lang="lt-LT" sz="2400" dirty="0" smtClean="0">
                <a:latin typeface="Times New Roman" pitchFamily="18" charset="0"/>
                <a:cs typeface="Times New Roman" pitchFamily="18" charset="0"/>
              </a:rPr>
              <a:t>XVII-XVIII a. </a:t>
            </a:r>
            <a:r>
              <a:rPr lang="lt-LT" sz="2400" dirty="0" err="1" smtClean="0">
                <a:latin typeface="Times New Roman" pitchFamily="18" charset="0"/>
                <a:cs typeface="Times New Roman" pitchFamily="18" charset="0"/>
              </a:rPr>
              <a:t>kraičkubilis</a:t>
            </a:r>
            <a:r>
              <a:rPr lang="lt-LT"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parsivežtas iš Amerikos (1910 m.)</a:t>
            </a:r>
            <a:endParaRPr lang="en-US"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28600"/>
            <a:ext cx="3813865" cy="646331"/>
          </a:xfrm>
          <a:prstGeom prst="rect">
            <a:avLst/>
          </a:prstGeom>
          <a:noFill/>
        </p:spPr>
        <p:txBody>
          <a:bodyPr wrap="none" rtlCol="0">
            <a:spAutoFit/>
          </a:bodyPr>
          <a:lstStyle/>
          <a:p>
            <a:r>
              <a:rPr lang="lt-LT" sz="3600" b="1" dirty="0" smtClean="0">
                <a:solidFill>
                  <a:schemeClr val="bg2">
                    <a:lumMod val="25000"/>
                  </a:schemeClr>
                </a:solidFill>
                <a:latin typeface="Times New Roman" pitchFamily="18" charset="0"/>
                <a:cs typeface="Times New Roman" pitchFamily="18" charset="0"/>
              </a:rPr>
              <a:t>Kraitinės skrynios</a:t>
            </a:r>
            <a:endParaRPr lang="en-US" sz="3600" b="1" dirty="0">
              <a:solidFill>
                <a:schemeClr val="bg2">
                  <a:lumMod val="25000"/>
                </a:schemeClr>
              </a:solidFill>
              <a:latin typeface="Times New Roman" pitchFamily="18" charset="0"/>
              <a:cs typeface="Times New Roman" pitchFamily="18" charset="0"/>
            </a:endParaRPr>
          </a:p>
        </p:txBody>
      </p:sp>
      <p:sp>
        <p:nvSpPr>
          <p:cNvPr id="3" name="TextBox 2"/>
          <p:cNvSpPr txBox="1"/>
          <p:nvPr/>
        </p:nvSpPr>
        <p:spPr>
          <a:xfrm>
            <a:off x="381000" y="990600"/>
            <a:ext cx="8077200" cy="1569660"/>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Kraičio skrynia tai ne tik baldas, bet kartu ir vestuvinių apeigų atributas. Skrynia užimdavo ypatingą vietą tiek vestuvių rituale, tiek merginos gyvenime. Kraičio skrynias moterys labai brangindavo, nes jos būdavo tam tikras ryšys su tėvų namais.</a:t>
            </a:r>
            <a:endParaRPr lang="en-US" sz="2400" dirty="0">
              <a:latin typeface="Times New Roman" pitchFamily="18" charset="0"/>
              <a:cs typeface="Times New Roman" pitchFamily="18" charset="0"/>
            </a:endParaRPr>
          </a:p>
        </p:txBody>
      </p:sp>
      <p:pic>
        <p:nvPicPr>
          <p:cNvPr id="4" name="Picture 3" descr="1295279499 - Copy.jpg"/>
          <p:cNvPicPr>
            <a:picLocks noChangeAspect="1"/>
          </p:cNvPicPr>
          <p:nvPr/>
        </p:nvPicPr>
        <p:blipFill>
          <a:blip r:embed="rId2"/>
          <a:stretch>
            <a:fillRect/>
          </a:stretch>
        </p:blipFill>
        <p:spPr>
          <a:xfrm>
            <a:off x="838200" y="3200400"/>
            <a:ext cx="3466126" cy="2307450"/>
          </a:xfrm>
          <a:prstGeom prst="rect">
            <a:avLst/>
          </a:prstGeom>
        </p:spPr>
      </p:pic>
      <p:pic>
        <p:nvPicPr>
          <p:cNvPr id="5" name="Picture 4" descr="1295279583 - Copy.jpg"/>
          <p:cNvPicPr>
            <a:picLocks noChangeAspect="1"/>
          </p:cNvPicPr>
          <p:nvPr/>
        </p:nvPicPr>
        <p:blipFill>
          <a:blip r:embed="rId3"/>
          <a:stretch>
            <a:fillRect/>
          </a:stretch>
        </p:blipFill>
        <p:spPr>
          <a:xfrm>
            <a:off x="4876800" y="3276600"/>
            <a:ext cx="3348058" cy="2228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66800"/>
            <a:ext cx="7848600" cy="1200329"/>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Skrynių darymas paplito atsiradus pjūklui. Jos buvo daromos dažniausiai iš lengvo medžio: drebulės, eglės, pušies, uosio, rečiau iš ąžuolo.</a:t>
            </a:r>
            <a:endParaRPr lang="en-US" sz="2400" dirty="0">
              <a:latin typeface="Times New Roman" pitchFamily="18" charset="0"/>
              <a:cs typeface="Times New Roman" pitchFamily="18" charset="0"/>
            </a:endParaRPr>
          </a:p>
        </p:txBody>
      </p:sp>
      <p:pic>
        <p:nvPicPr>
          <p:cNvPr id="3" name="Picture 2" descr="kraicio skrynia.jpg"/>
          <p:cNvPicPr>
            <a:picLocks noChangeAspect="1"/>
          </p:cNvPicPr>
          <p:nvPr/>
        </p:nvPicPr>
        <p:blipFill>
          <a:blip r:embed="rId2"/>
          <a:stretch>
            <a:fillRect/>
          </a:stretch>
        </p:blipFill>
        <p:spPr>
          <a:xfrm>
            <a:off x="762000" y="2819400"/>
            <a:ext cx="3429000" cy="2526274"/>
          </a:xfrm>
          <a:prstGeom prst="rect">
            <a:avLst/>
          </a:prstGeom>
        </p:spPr>
      </p:pic>
      <p:sp>
        <p:nvSpPr>
          <p:cNvPr id="4" name="TextBox 3"/>
          <p:cNvSpPr txBox="1"/>
          <p:nvPr/>
        </p:nvSpPr>
        <p:spPr>
          <a:xfrm>
            <a:off x="2743200" y="228600"/>
            <a:ext cx="3454792" cy="646331"/>
          </a:xfrm>
          <a:prstGeom prst="rect">
            <a:avLst/>
          </a:prstGeom>
          <a:noFill/>
        </p:spPr>
        <p:txBody>
          <a:bodyPr wrap="none" rtlCol="0">
            <a:spAutoFit/>
          </a:bodyPr>
          <a:lstStyle/>
          <a:p>
            <a:r>
              <a:rPr lang="lt-LT" sz="3600" b="1" dirty="0" smtClean="0">
                <a:solidFill>
                  <a:schemeClr val="bg2">
                    <a:lumMod val="25000"/>
                  </a:schemeClr>
                </a:solidFill>
                <a:latin typeface="Times New Roman" pitchFamily="18" charset="0"/>
                <a:cs typeface="Times New Roman" pitchFamily="18" charset="0"/>
              </a:rPr>
              <a:t>Skrynių gamyba</a:t>
            </a:r>
            <a:endParaRPr lang="en-US" sz="3600" b="1" dirty="0">
              <a:solidFill>
                <a:schemeClr val="bg2">
                  <a:lumMod val="25000"/>
                </a:schemeClr>
              </a:solidFill>
              <a:latin typeface="Times New Roman" pitchFamily="18" charset="0"/>
              <a:cs typeface="Times New Roman" pitchFamily="18" charset="0"/>
            </a:endParaRPr>
          </a:p>
        </p:txBody>
      </p:sp>
      <p:pic>
        <p:nvPicPr>
          <p:cNvPr id="5" name="Picture 4" descr="kuparelis-mieliauskiene-1.jpg"/>
          <p:cNvPicPr>
            <a:picLocks noChangeAspect="1"/>
          </p:cNvPicPr>
          <p:nvPr/>
        </p:nvPicPr>
        <p:blipFill>
          <a:blip r:embed="rId3"/>
          <a:stretch>
            <a:fillRect/>
          </a:stretch>
        </p:blipFill>
        <p:spPr>
          <a:xfrm>
            <a:off x="4876800" y="2819400"/>
            <a:ext cx="3619055" cy="24145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696199" cy="1569660"/>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Skrynia susidėjo iš dėžės, </a:t>
            </a:r>
            <a:r>
              <a:rPr lang="lt-LT" sz="2400" dirty="0" err="1" smtClean="0">
                <a:latin typeface="Times New Roman" pitchFamily="18" charset="0"/>
                <a:cs typeface="Times New Roman" pitchFamily="18" charset="0"/>
              </a:rPr>
              <a:t>prieskrynio</a:t>
            </a:r>
            <a:r>
              <a:rPr lang="lt-LT" sz="2400" dirty="0" smtClean="0">
                <a:latin typeface="Times New Roman" pitchFamily="18" charset="0"/>
                <a:cs typeface="Times New Roman" pitchFamily="18" charset="0"/>
              </a:rPr>
              <a:t>, antvožo ir pakojų. Dažnai skrynios būdavo apkaustomos dailiais meniškais apkaustais, apkaustomi kampai, </a:t>
            </a:r>
            <a:r>
              <a:rPr lang="lt-LT" sz="2400" dirty="0" err="1" smtClean="0">
                <a:latin typeface="Times New Roman" pitchFamily="18" charset="0"/>
                <a:cs typeface="Times New Roman" pitchFamily="18" charset="0"/>
              </a:rPr>
              <a:t>apyraktės</a:t>
            </a:r>
            <a:r>
              <a:rPr lang="lt-LT" sz="2400" dirty="0" smtClean="0">
                <a:latin typeface="Times New Roman" pitchFamily="18" charset="0"/>
                <a:cs typeface="Times New Roman" pitchFamily="18" charset="0"/>
              </a:rPr>
              <a:t> ir šonines juostos. Kartais skrynios būdavo be pakojų.</a:t>
            </a:r>
            <a:endParaRPr lang="en-US" sz="2400" dirty="0">
              <a:latin typeface="Times New Roman" pitchFamily="18" charset="0"/>
              <a:cs typeface="Times New Roman" pitchFamily="18" charset="0"/>
            </a:endParaRPr>
          </a:p>
        </p:txBody>
      </p:sp>
      <p:pic>
        <p:nvPicPr>
          <p:cNvPr id="3" name="Picture 2" descr="DSC02474.JPG"/>
          <p:cNvPicPr>
            <a:picLocks noChangeAspect="1"/>
          </p:cNvPicPr>
          <p:nvPr/>
        </p:nvPicPr>
        <p:blipFill>
          <a:blip r:embed="rId2"/>
          <a:srcRect l="15789" t="2552" r="7895" b="12759"/>
          <a:stretch>
            <a:fillRect/>
          </a:stretch>
        </p:blipFill>
        <p:spPr>
          <a:xfrm>
            <a:off x="1371600" y="2362200"/>
            <a:ext cx="6370789" cy="3962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28600"/>
            <a:ext cx="3275256" cy="646331"/>
          </a:xfrm>
          <a:prstGeom prst="rect">
            <a:avLst/>
          </a:prstGeom>
          <a:noFill/>
        </p:spPr>
        <p:txBody>
          <a:bodyPr wrap="none" rtlCol="0">
            <a:spAutoFit/>
          </a:bodyPr>
          <a:lstStyle/>
          <a:p>
            <a:r>
              <a:rPr lang="lt-LT" sz="3600" b="1" dirty="0" smtClean="0">
                <a:solidFill>
                  <a:schemeClr val="bg2">
                    <a:lumMod val="25000"/>
                  </a:schemeClr>
                </a:solidFill>
                <a:latin typeface="Times New Roman" pitchFamily="18" charset="0"/>
                <a:cs typeface="Times New Roman" pitchFamily="18" charset="0"/>
              </a:rPr>
              <a:t>Skrynių formos</a:t>
            </a:r>
            <a:endParaRPr lang="en-US" sz="3600" b="1" dirty="0">
              <a:solidFill>
                <a:schemeClr val="bg2">
                  <a:lumMod val="25000"/>
                </a:schemeClr>
              </a:solidFill>
              <a:latin typeface="Times New Roman" pitchFamily="18" charset="0"/>
              <a:cs typeface="Times New Roman" pitchFamily="18" charset="0"/>
            </a:endParaRPr>
          </a:p>
        </p:txBody>
      </p:sp>
      <p:sp>
        <p:nvSpPr>
          <p:cNvPr id="3" name="TextBox 2"/>
          <p:cNvSpPr txBox="1"/>
          <p:nvPr/>
        </p:nvSpPr>
        <p:spPr>
          <a:xfrm>
            <a:off x="914400" y="990600"/>
            <a:ext cx="7127272" cy="461665"/>
          </a:xfrm>
          <a:prstGeom prst="rect">
            <a:avLst/>
          </a:prstGeom>
          <a:noFill/>
        </p:spPr>
        <p:txBody>
          <a:bodyPr wrap="none" rtlCol="0">
            <a:spAutoFit/>
          </a:bodyPr>
          <a:lstStyle/>
          <a:p>
            <a:r>
              <a:rPr lang="lt-LT" sz="2400" dirty="0" smtClean="0">
                <a:latin typeface="Times New Roman" pitchFamily="18" charset="0"/>
                <a:cs typeface="Times New Roman" pitchFamily="18" charset="0"/>
              </a:rPr>
              <a:t>Skrynių forma įvairiose Lietuvos vietose buvo skirtinga.</a:t>
            </a:r>
            <a:endParaRPr lang="en-US" sz="2400" dirty="0">
              <a:latin typeface="Times New Roman" pitchFamily="18" charset="0"/>
              <a:cs typeface="Times New Roman" pitchFamily="18" charset="0"/>
            </a:endParaRPr>
          </a:p>
        </p:txBody>
      </p:sp>
      <p:pic>
        <p:nvPicPr>
          <p:cNvPr id="5" name="Picture 4" descr="DSC02485.JPG"/>
          <p:cNvPicPr>
            <a:picLocks noChangeAspect="1"/>
          </p:cNvPicPr>
          <p:nvPr/>
        </p:nvPicPr>
        <p:blipFill>
          <a:blip r:embed="rId2" cstate="print"/>
          <a:srcRect l="10765" t="1276" r="5024" b="7655"/>
          <a:stretch>
            <a:fillRect/>
          </a:stretch>
        </p:blipFill>
        <p:spPr>
          <a:xfrm>
            <a:off x="2057400" y="1981200"/>
            <a:ext cx="4876800" cy="2966535"/>
          </a:xfrm>
          <a:prstGeom prst="rect">
            <a:avLst/>
          </a:prstGeom>
        </p:spPr>
      </p:pic>
      <p:sp>
        <p:nvSpPr>
          <p:cNvPr id="6" name="TextBox 5"/>
          <p:cNvSpPr txBox="1"/>
          <p:nvPr/>
        </p:nvSpPr>
        <p:spPr>
          <a:xfrm>
            <a:off x="762000" y="5562600"/>
            <a:ext cx="7391400" cy="830997"/>
          </a:xfrm>
          <a:prstGeom prst="rect">
            <a:avLst/>
          </a:prstGeom>
          <a:noFill/>
        </p:spPr>
        <p:txBody>
          <a:bodyPr wrap="square" rtlCol="0">
            <a:spAutoFit/>
          </a:bodyPr>
          <a:lstStyle/>
          <a:p>
            <a:r>
              <a:rPr lang="lt-LT" sz="2400" dirty="0" smtClean="0">
                <a:latin typeface="Times New Roman" pitchFamily="18" charset="0"/>
                <a:cs typeface="Times New Roman" pitchFamily="18" charset="0"/>
              </a:rPr>
              <a:t>      Suvalkijos skrynių viršus pailgas, dažnai ir platus, lygus apačios ilgiui ir pločiui.</a:t>
            </a:r>
            <a:endParaRPr 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7127272" cy="461665"/>
          </a:xfrm>
          <a:prstGeom prst="rect">
            <a:avLst/>
          </a:prstGeom>
          <a:noFill/>
        </p:spPr>
        <p:txBody>
          <a:bodyPr wrap="none" rtlCol="0">
            <a:spAutoFit/>
          </a:bodyPr>
          <a:lstStyle/>
          <a:p>
            <a:r>
              <a:rPr lang="lt-LT" sz="2400" dirty="0" smtClean="0">
                <a:latin typeface="Times New Roman" pitchFamily="18" charset="0"/>
                <a:cs typeface="Times New Roman" pitchFamily="18" charset="0"/>
              </a:rPr>
              <a:t>Aukštaitijos skrynių viršus dažnai platesnis negu apačia.</a:t>
            </a:r>
            <a:endParaRPr lang="en-US" sz="2400" dirty="0">
              <a:latin typeface="Times New Roman" pitchFamily="18" charset="0"/>
              <a:cs typeface="Times New Roman" pitchFamily="18" charset="0"/>
            </a:endParaRPr>
          </a:p>
        </p:txBody>
      </p:sp>
      <p:pic>
        <p:nvPicPr>
          <p:cNvPr id="3" name="Picture 2" descr="DSC02477.JPG"/>
          <p:cNvPicPr>
            <a:picLocks noChangeAspect="1"/>
          </p:cNvPicPr>
          <p:nvPr/>
        </p:nvPicPr>
        <p:blipFill>
          <a:blip r:embed="rId2"/>
          <a:srcRect l="2871" t="15311" r="6459" b="12759"/>
          <a:stretch>
            <a:fillRect/>
          </a:stretch>
        </p:blipFill>
        <p:spPr>
          <a:xfrm>
            <a:off x="1219200" y="1600200"/>
            <a:ext cx="7010400" cy="381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239000" cy="830997"/>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Žemaitijos skrynių forma turi daugiau bendrų bruožų su Suvalkijos, mažiau – su Aukštaitijos skryniomis.</a:t>
            </a:r>
            <a:endParaRPr lang="en-US" sz="2400" dirty="0">
              <a:latin typeface="Times New Roman" pitchFamily="18" charset="0"/>
              <a:cs typeface="Times New Roman" pitchFamily="18" charset="0"/>
            </a:endParaRPr>
          </a:p>
        </p:txBody>
      </p:sp>
      <p:pic>
        <p:nvPicPr>
          <p:cNvPr id="3" name="Picture 2" descr="DSC02480.JPG"/>
          <p:cNvPicPr>
            <a:picLocks noChangeAspect="1"/>
          </p:cNvPicPr>
          <p:nvPr/>
        </p:nvPicPr>
        <p:blipFill>
          <a:blip r:embed="rId2" cstate="print"/>
          <a:srcRect l="17224" r="11483" b="10207"/>
          <a:stretch>
            <a:fillRect/>
          </a:stretch>
        </p:blipFill>
        <p:spPr>
          <a:xfrm>
            <a:off x="1905000" y="1905000"/>
            <a:ext cx="5225474" cy="37020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391400" cy="1200329"/>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Kitas kraitinių baldų tipas -  </a:t>
            </a:r>
            <a:r>
              <a:rPr lang="lt-LT" sz="2400" dirty="0" err="1" smtClean="0">
                <a:latin typeface="Times New Roman" pitchFamily="18" charset="0"/>
                <a:cs typeface="Times New Roman" pitchFamily="18" charset="0"/>
              </a:rPr>
              <a:t>kuparai</a:t>
            </a:r>
            <a:r>
              <a:rPr lang="lt-LT" sz="2400" dirty="0" smtClean="0">
                <a:latin typeface="Times New Roman" pitchFamily="18" charset="0"/>
                <a:cs typeface="Times New Roman" pitchFamily="18" charset="0"/>
              </a:rPr>
              <a:t>, nuo skrynių </a:t>
            </a:r>
            <a:r>
              <a:rPr lang="lt-LT" sz="2400" dirty="0" err="1" smtClean="0">
                <a:latin typeface="Times New Roman" pitchFamily="18" charset="0"/>
                <a:cs typeface="Times New Roman" pitchFamily="18" charset="0"/>
              </a:rPr>
              <a:t>kuparai</a:t>
            </a:r>
            <a:r>
              <a:rPr lang="lt-LT" sz="2400" dirty="0" smtClean="0">
                <a:latin typeface="Times New Roman" pitchFamily="18" charset="0"/>
                <a:cs typeface="Times New Roman" pitchFamily="18" charset="0"/>
              </a:rPr>
              <a:t> skiriasi išgaubtu antvožu. </a:t>
            </a:r>
            <a:r>
              <a:rPr lang="lt-LT" sz="2400" dirty="0" err="1" smtClean="0">
                <a:latin typeface="Times New Roman" pitchFamily="18" charset="0"/>
                <a:cs typeface="Times New Roman" pitchFamily="18" charset="0"/>
              </a:rPr>
              <a:t>Kuparai</a:t>
            </a:r>
            <a:r>
              <a:rPr lang="lt-LT" sz="2400" dirty="0" smtClean="0">
                <a:latin typeface="Times New Roman" pitchFamily="18" charset="0"/>
                <a:cs typeface="Times New Roman" pitchFamily="18" charset="0"/>
              </a:rPr>
              <a:t> dažnesni Pietryčių ir Rytų Lietuvoje.</a:t>
            </a:r>
            <a:endParaRPr lang="en-US" sz="2400" dirty="0">
              <a:latin typeface="Times New Roman" pitchFamily="18" charset="0"/>
              <a:cs typeface="Times New Roman" pitchFamily="18" charset="0"/>
            </a:endParaRPr>
          </a:p>
        </p:txBody>
      </p:sp>
      <p:pic>
        <p:nvPicPr>
          <p:cNvPr id="3" name="Picture 2" descr="būtinai_levasdopovas.jpg"/>
          <p:cNvPicPr>
            <a:picLocks noChangeAspect="1"/>
          </p:cNvPicPr>
          <p:nvPr/>
        </p:nvPicPr>
        <p:blipFill>
          <a:blip r:embed="rId2" cstate="print"/>
          <a:stretch>
            <a:fillRect/>
          </a:stretch>
        </p:blipFill>
        <p:spPr>
          <a:xfrm>
            <a:off x="1752600" y="2286000"/>
            <a:ext cx="5519091" cy="3657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6001643"/>
          </a:xfrm>
          <a:prstGeom prst="rect">
            <a:avLst/>
          </a:prstGeom>
          <a:noFill/>
        </p:spPr>
        <p:txBody>
          <a:bodyPr wrap="square" rtlCol="0">
            <a:spAutoFit/>
          </a:bodyPr>
          <a:lstStyle/>
          <a:p>
            <a:pPr algn="just"/>
            <a:r>
              <a:rPr lang="lt-LT" sz="2400" b="1" dirty="0" smtClean="0">
                <a:latin typeface="Times New Roman" pitchFamily="18" charset="0"/>
                <a:cs typeface="Times New Roman" pitchFamily="18" charset="0"/>
              </a:rPr>
              <a:t>Pamokos tema: </a:t>
            </a:r>
          </a:p>
          <a:p>
            <a:pPr algn="just">
              <a:buFont typeface="Arial" pitchFamily="34" charset="0"/>
              <a:buChar char="•"/>
            </a:pPr>
            <a:r>
              <a:rPr lang="lt-LT" sz="2400" dirty="0" smtClean="0">
                <a:latin typeface="Times New Roman" pitchFamily="18" charset="0"/>
                <a:cs typeface="Times New Roman" pitchFamily="18" charset="0"/>
              </a:rPr>
              <a:t>  Lietuvių liaudies kraičio skrynios ornamento ar jo detalės pritaikymas atliekant kūrybinį darbą, naudojant </a:t>
            </a:r>
            <a:r>
              <a:rPr lang="lt-LT" sz="2400" dirty="0" smtClean="0">
                <a:latin typeface="Times New Roman" pitchFamily="18" charset="0"/>
                <a:cs typeface="Times New Roman" pitchFamily="18" charset="0"/>
              </a:rPr>
              <a:t>medžio deginimo, graviravimo, piešimo technologijas.</a:t>
            </a:r>
            <a:endParaRPr lang="lt-LT" sz="2400" dirty="0" smtClean="0">
              <a:latin typeface="Times New Roman" pitchFamily="18" charset="0"/>
              <a:cs typeface="Times New Roman" pitchFamily="18" charset="0"/>
            </a:endParaRPr>
          </a:p>
          <a:p>
            <a:pPr algn="just"/>
            <a:endParaRPr lang="lt-LT" sz="2400" dirty="0" smtClean="0">
              <a:latin typeface="Times New Roman" pitchFamily="18" charset="0"/>
              <a:cs typeface="Times New Roman" pitchFamily="18" charset="0"/>
            </a:endParaRPr>
          </a:p>
          <a:p>
            <a:pPr algn="just"/>
            <a:endParaRPr lang="lt-LT" sz="2400" b="1" dirty="0" smtClean="0">
              <a:latin typeface="Times New Roman" pitchFamily="18" charset="0"/>
              <a:cs typeface="Times New Roman" pitchFamily="18" charset="0"/>
            </a:endParaRPr>
          </a:p>
          <a:p>
            <a:pPr algn="just"/>
            <a:r>
              <a:rPr lang="lt-LT" sz="2400" b="1" dirty="0" smtClean="0">
                <a:latin typeface="Times New Roman" pitchFamily="18" charset="0"/>
                <a:cs typeface="Times New Roman" pitchFamily="18" charset="0"/>
              </a:rPr>
              <a:t>Mokymo(si) uždaviniai:</a:t>
            </a:r>
          </a:p>
          <a:p>
            <a:pPr algn="just">
              <a:buFont typeface="Arial" pitchFamily="34" charset="0"/>
              <a:buChar char="•"/>
            </a:pPr>
            <a:r>
              <a:rPr lang="lt-LT" sz="2400" dirty="0" smtClean="0">
                <a:latin typeface="Times New Roman" pitchFamily="18" charset="0"/>
                <a:cs typeface="Times New Roman" pitchFamily="18" charset="0"/>
              </a:rPr>
              <a:t>  Mokiniai susipažinę ir išanalizavę lietuvių liaudies kraičio skrynių įvairovę, ornamentiką, tradicijas bei papročius susijusius su kraičio skryniomis gebės atlikti kūrybinį darbą. </a:t>
            </a:r>
          </a:p>
          <a:p>
            <a:pPr algn="just">
              <a:buFont typeface="Arial" pitchFamily="34" charset="0"/>
              <a:buChar char="•"/>
            </a:pPr>
            <a:endParaRPr lang="lt-LT" sz="2400" dirty="0" smtClean="0">
              <a:latin typeface="Times New Roman" pitchFamily="18" charset="0"/>
              <a:cs typeface="Times New Roman" pitchFamily="18" charset="0"/>
            </a:endParaRPr>
          </a:p>
          <a:p>
            <a:pPr algn="just"/>
            <a:endParaRPr lang="lt-LT" sz="2400" b="1" dirty="0" smtClean="0">
              <a:latin typeface="Times New Roman" pitchFamily="18" charset="0"/>
              <a:cs typeface="Times New Roman" pitchFamily="18" charset="0"/>
            </a:endParaRPr>
          </a:p>
          <a:p>
            <a:pPr algn="just"/>
            <a:r>
              <a:rPr lang="lt-LT" sz="2400" b="1" dirty="0" smtClean="0">
                <a:latin typeface="Times New Roman" pitchFamily="18" charset="0"/>
                <a:cs typeface="Times New Roman" pitchFamily="18" charset="0"/>
              </a:rPr>
              <a:t>Mokymo(si) būdai, metodai:</a:t>
            </a:r>
          </a:p>
          <a:p>
            <a:pPr algn="just">
              <a:buFont typeface="Arial" pitchFamily="34" charset="0"/>
              <a:buChar char="•"/>
            </a:pPr>
            <a:r>
              <a:rPr lang="lt-LT" sz="2400" dirty="0" smtClean="0">
                <a:latin typeface="Times New Roman" pitchFamily="18" charset="0"/>
                <a:cs typeface="Times New Roman" pitchFamily="18" charset="0"/>
              </a:rPr>
              <a:t>  Paskaita (medžiagos pateikimas).</a:t>
            </a:r>
          </a:p>
          <a:p>
            <a:pPr algn="just">
              <a:buFont typeface="Arial" pitchFamily="34" charset="0"/>
              <a:buChar char="•"/>
            </a:pPr>
            <a:r>
              <a:rPr lang="lt-LT" sz="2400" dirty="0" smtClean="0">
                <a:latin typeface="Times New Roman" pitchFamily="18" charset="0"/>
                <a:cs typeface="Times New Roman" pitchFamily="18" charset="0"/>
              </a:rPr>
              <a:t>  Savarankiškas mokymasis (informacijos paieška).</a:t>
            </a:r>
          </a:p>
          <a:p>
            <a:pPr algn="just">
              <a:buFont typeface="Arial" pitchFamily="34" charset="0"/>
              <a:buChar char="•"/>
            </a:pPr>
            <a:r>
              <a:rPr lang="lt-LT" sz="2400" dirty="0" smtClean="0">
                <a:latin typeface="Times New Roman" pitchFamily="18" charset="0"/>
                <a:cs typeface="Times New Roman" pitchFamily="18" charset="0"/>
              </a:rPr>
              <a:t>  Diskusijos organizavimas (refleksija).</a:t>
            </a:r>
            <a:endParaRPr lang="en-US"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28600"/>
            <a:ext cx="3531736" cy="646331"/>
          </a:xfrm>
          <a:prstGeom prst="rect">
            <a:avLst/>
          </a:prstGeom>
          <a:noFill/>
        </p:spPr>
        <p:txBody>
          <a:bodyPr wrap="none" rtlCol="0">
            <a:spAutoFit/>
          </a:bodyPr>
          <a:lstStyle/>
          <a:p>
            <a:r>
              <a:rPr lang="lt-LT" sz="3600" b="1" dirty="0" smtClean="0">
                <a:solidFill>
                  <a:schemeClr val="bg2">
                    <a:lumMod val="25000"/>
                  </a:schemeClr>
                </a:solidFill>
                <a:latin typeface="Times New Roman" pitchFamily="18" charset="0"/>
                <a:cs typeface="Times New Roman" pitchFamily="18" charset="0"/>
              </a:rPr>
              <a:t>Skrynių puošyba</a:t>
            </a:r>
            <a:endParaRPr lang="en-US" sz="3600" b="1" dirty="0">
              <a:solidFill>
                <a:schemeClr val="bg2">
                  <a:lumMod val="25000"/>
                </a:schemeClr>
              </a:solidFill>
              <a:latin typeface="Times New Roman" pitchFamily="18" charset="0"/>
              <a:cs typeface="Times New Roman" pitchFamily="18" charset="0"/>
            </a:endParaRPr>
          </a:p>
        </p:txBody>
      </p:sp>
      <p:sp>
        <p:nvSpPr>
          <p:cNvPr id="3" name="TextBox 2"/>
          <p:cNvSpPr txBox="1"/>
          <p:nvPr/>
        </p:nvSpPr>
        <p:spPr>
          <a:xfrm>
            <a:off x="381000" y="1066800"/>
            <a:ext cx="8534400" cy="830997"/>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Skrynių, </a:t>
            </a:r>
            <a:r>
              <a:rPr lang="lt-LT" sz="2400" dirty="0" err="1" smtClean="0">
                <a:latin typeface="Times New Roman" pitchFamily="18" charset="0"/>
                <a:cs typeface="Times New Roman" pitchFamily="18" charset="0"/>
              </a:rPr>
              <a:t>kuparų</a:t>
            </a:r>
            <a:r>
              <a:rPr lang="lt-LT" sz="2400" dirty="0" smtClean="0">
                <a:latin typeface="Times New Roman" pitchFamily="18" charset="0"/>
                <a:cs typeface="Times New Roman" pitchFamily="18" charset="0"/>
              </a:rPr>
              <a:t> puošybos technika trejopa: tapymas, štampavimas, mišri – tapymas ir štampavimas.</a:t>
            </a:r>
            <a:endParaRPr lang="en-US" sz="2400" dirty="0">
              <a:latin typeface="Times New Roman" pitchFamily="18" charset="0"/>
              <a:cs typeface="Times New Roman" pitchFamily="18" charset="0"/>
            </a:endParaRPr>
          </a:p>
        </p:txBody>
      </p:sp>
      <p:pic>
        <p:nvPicPr>
          <p:cNvPr id="2052" name="Picture 4" descr="http://e08595.medialib.glogster.com/giedreerminaite/media/1a/1a9cfe71dbdea0cb6b6f4c6ce7751bc1761837e9/1221499220skrynia.jpg">
            <a:hlinkClick r:id="rId2"/>
          </p:cNvPr>
          <p:cNvPicPr>
            <a:picLocks noChangeAspect="1" noChangeArrowheads="1"/>
          </p:cNvPicPr>
          <p:nvPr/>
        </p:nvPicPr>
        <p:blipFill>
          <a:blip r:embed="rId3"/>
          <a:srcRect/>
          <a:stretch>
            <a:fillRect/>
          </a:stretch>
        </p:blipFill>
        <p:spPr bwMode="auto">
          <a:xfrm>
            <a:off x="1676400" y="2362200"/>
            <a:ext cx="5943600" cy="37711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304800"/>
            <a:ext cx="7696200" cy="2308324"/>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Dažus skrynioms tapyti gamindavo iš augalų lapų, žiedų, samanų, akmenų kerpių, medžių žievės, kalkinės kilmės spalvotų akmenų.</a:t>
            </a:r>
          </a:p>
          <a:p>
            <a:pPr algn="just"/>
            <a:r>
              <a:rPr lang="lt-LT" sz="2400" dirty="0" smtClean="0">
                <a:latin typeface="Times New Roman" pitchFamily="18" charset="0"/>
                <a:cs typeface="Times New Roman" pitchFamily="18" charset="0"/>
              </a:rPr>
              <a:t>      Teptukus meistrai gamindavo iš gyvulių plaukų. Didesnius – iš kiaulės šerių, arklio ašutų, smulkesnius – iš kumeliuko karčių.</a:t>
            </a:r>
            <a:endParaRPr lang="en-US" sz="2400" dirty="0">
              <a:latin typeface="Times New Roman" pitchFamily="18" charset="0"/>
              <a:cs typeface="Times New Roman" pitchFamily="18" charset="0"/>
            </a:endParaRPr>
          </a:p>
        </p:txBody>
      </p:sp>
      <p:pic>
        <p:nvPicPr>
          <p:cNvPr id="28674" name="Picture 2" descr="http://g3.dcdn.lt/images/pix/vaistazoles-61551900.jpg">
            <a:hlinkClick r:id="rId2"/>
          </p:cNvPr>
          <p:cNvPicPr>
            <a:picLocks noChangeAspect="1" noChangeArrowheads="1"/>
          </p:cNvPicPr>
          <p:nvPr/>
        </p:nvPicPr>
        <p:blipFill>
          <a:blip r:embed="rId3"/>
          <a:srcRect/>
          <a:stretch>
            <a:fillRect/>
          </a:stretch>
        </p:blipFill>
        <p:spPr bwMode="auto">
          <a:xfrm>
            <a:off x="2362200" y="2971800"/>
            <a:ext cx="4572000" cy="335071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620000" cy="830997"/>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Skrynios buvo ne tik puošnios, bet ir spalvingos: žalios, mėlynos, rusvos, rudos, tamsiai mėlynos, juodos.</a:t>
            </a:r>
            <a:endParaRPr lang="en-US" sz="2400" dirty="0">
              <a:latin typeface="Times New Roman" pitchFamily="18" charset="0"/>
              <a:cs typeface="Times New Roman" pitchFamily="18" charset="0"/>
            </a:endParaRPr>
          </a:p>
        </p:txBody>
      </p:sp>
      <p:pic>
        <p:nvPicPr>
          <p:cNvPr id="3" name="Picture 2" descr="medzio-dirbiniai-kraicio-skrynia-50728.jpg"/>
          <p:cNvPicPr>
            <a:picLocks noChangeAspect="1"/>
          </p:cNvPicPr>
          <p:nvPr/>
        </p:nvPicPr>
        <p:blipFill>
          <a:blip r:embed="rId2"/>
          <a:stretch>
            <a:fillRect/>
          </a:stretch>
        </p:blipFill>
        <p:spPr>
          <a:xfrm>
            <a:off x="1676400" y="1600200"/>
            <a:ext cx="5715000" cy="43910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315200" cy="1200329"/>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Dažniausiai skrynių tapyboje pasitaiko gėlių kompozicijos, aprėmintos kvadratais, vazonėliai su gėlėmis, dažnai su paukščiais, žalčiais ir kitais gyvūnais.</a:t>
            </a:r>
            <a:endParaRPr lang="en-US" sz="2400" dirty="0">
              <a:latin typeface="Times New Roman" pitchFamily="18" charset="0"/>
              <a:cs typeface="Times New Roman" pitchFamily="18" charset="0"/>
            </a:endParaRPr>
          </a:p>
        </p:txBody>
      </p:sp>
      <p:pic>
        <p:nvPicPr>
          <p:cNvPr id="29698" name="Picture 2" descr="http://www.devetibaldai.lt/media/dynamic/img/3314/8332_zoomed_7a.mo111290lt0.71x0.4mh-0.53m.jpg">
            <a:hlinkClick r:id="rId2"/>
          </p:cNvPr>
          <p:cNvPicPr>
            <a:picLocks noChangeAspect="1" noChangeArrowheads="1"/>
          </p:cNvPicPr>
          <p:nvPr/>
        </p:nvPicPr>
        <p:blipFill>
          <a:blip r:embed="rId3" cstate="print"/>
          <a:srcRect/>
          <a:stretch>
            <a:fillRect/>
          </a:stretch>
        </p:blipFill>
        <p:spPr bwMode="auto">
          <a:xfrm>
            <a:off x="762000" y="2133600"/>
            <a:ext cx="3657599" cy="2438400"/>
          </a:xfrm>
          <a:prstGeom prst="rect">
            <a:avLst/>
          </a:prstGeom>
          <a:noFill/>
        </p:spPr>
      </p:pic>
      <p:pic>
        <p:nvPicPr>
          <p:cNvPr id="29700" name="Picture 4" descr="http://www.muziejuedukacija.lt/upload/1122/image/04_skrynia_sugrizta1.jpg">
            <a:hlinkClick r:id="rId4"/>
          </p:cNvPr>
          <p:cNvPicPr>
            <a:picLocks noChangeAspect="1" noChangeArrowheads="1"/>
          </p:cNvPicPr>
          <p:nvPr/>
        </p:nvPicPr>
        <p:blipFill>
          <a:blip r:embed="rId5"/>
          <a:srcRect/>
          <a:stretch>
            <a:fillRect/>
          </a:stretch>
        </p:blipFill>
        <p:spPr bwMode="auto">
          <a:xfrm>
            <a:off x="5029200" y="3657600"/>
            <a:ext cx="3537395" cy="2362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0"/>
            <a:ext cx="2189702" cy="646331"/>
          </a:xfrm>
          <a:prstGeom prst="rect">
            <a:avLst/>
          </a:prstGeom>
          <a:noFill/>
        </p:spPr>
        <p:txBody>
          <a:bodyPr wrap="none" rtlCol="0">
            <a:spAutoFit/>
          </a:bodyPr>
          <a:lstStyle/>
          <a:p>
            <a:r>
              <a:rPr lang="lt-LT" sz="3600" b="1" dirty="0" smtClean="0">
                <a:solidFill>
                  <a:schemeClr val="bg2">
                    <a:lumMod val="25000"/>
                  </a:schemeClr>
                </a:solidFill>
                <a:latin typeface="Times New Roman" pitchFamily="18" charset="0"/>
                <a:cs typeface="Times New Roman" pitchFamily="18" charset="0"/>
              </a:rPr>
              <a:t>Papročiai </a:t>
            </a:r>
            <a:endParaRPr lang="en-US" sz="3600" b="1" dirty="0">
              <a:solidFill>
                <a:schemeClr val="bg2">
                  <a:lumMod val="25000"/>
                </a:schemeClr>
              </a:solidFill>
              <a:latin typeface="Times New Roman" pitchFamily="18" charset="0"/>
              <a:cs typeface="Times New Roman" pitchFamily="18" charset="0"/>
            </a:endParaRPr>
          </a:p>
        </p:txBody>
      </p:sp>
      <p:sp>
        <p:nvSpPr>
          <p:cNvPr id="3" name="TextBox 2"/>
          <p:cNvSpPr txBox="1"/>
          <p:nvPr/>
        </p:nvSpPr>
        <p:spPr>
          <a:xfrm>
            <a:off x="685800" y="990600"/>
            <a:ext cx="7848600" cy="1569660"/>
          </a:xfrm>
          <a:prstGeom prst="rect">
            <a:avLst/>
          </a:prstGeom>
          <a:noFill/>
        </p:spPr>
        <p:txBody>
          <a:bodyPr wrap="square" rtlCol="0">
            <a:spAutoFit/>
          </a:bodyPr>
          <a:lstStyle/>
          <a:p>
            <a:pPr algn="just"/>
            <a:r>
              <a:rPr lang="lt-LT" dirty="0" smtClean="0"/>
              <a:t>     </a:t>
            </a:r>
            <a:r>
              <a:rPr lang="lt-LT" sz="2400" dirty="0" smtClean="0">
                <a:latin typeface="Times New Roman" pitchFamily="18" charset="0"/>
                <a:cs typeface="Times New Roman" pitchFamily="18" charset="0"/>
              </a:rPr>
              <a:t>Per vestuves beveik visoje Lietuvoje buvo žinomas paprotys apie kraičio didumą spręsti iš jo sunkumo. Jei skrynia sunki, jaunosios giminės didžiuodavosi, ,,kad </a:t>
            </a:r>
            <a:r>
              <a:rPr lang="lt-LT" sz="2400" dirty="0" err="1" smtClean="0">
                <a:latin typeface="Times New Roman" pitchFamily="18" charset="0"/>
                <a:cs typeface="Times New Roman" pitchFamily="18" charset="0"/>
              </a:rPr>
              <a:t>yr</a:t>
            </a:r>
            <a:r>
              <a:rPr lang="lt-LT" sz="2400" dirty="0" smtClean="0">
                <a:latin typeface="Times New Roman" pitchFamily="18" charset="0"/>
                <a:cs typeface="Times New Roman" pitchFamily="18" charset="0"/>
              </a:rPr>
              <a:t> kas kelt, nėr kam nešt</a:t>
            </a:r>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32772" name="Picture 4" descr="http://www.etnovestuves.lt/images/uploaded/4305025793e54cddaafa85f5c740bc2f_133x194.png"/>
          <p:cNvPicPr>
            <a:picLocks noChangeAspect="1" noChangeArrowheads="1"/>
          </p:cNvPicPr>
          <p:nvPr/>
        </p:nvPicPr>
        <p:blipFill>
          <a:blip r:embed="rId2"/>
          <a:srcRect/>
          <a:stretch>
            <a:fillRect/>
          </a:stretch>
        </p:blipFill>
        <p:spPr bwMode="auto">
          <a:xfrm>
            <a:off x="1447800" y="2895600"/>
            <a:ext cx="2458039" cy="3585413"/>
          </a:xfrm>
          <a:prstGeom prst="rect">
            <a:avLst/>
          </a:prstGeom>
          <a:noFill/>
        </p:spPr>
      </p:pic>
      <p:pic>
        <p:nvPicPr>
          <p:cNvPr id="32774" name="Picture 6" descr="http://www.etnovestuves.lt/images/uploaded/e32c9f0ea2a54d1daf4b991eb7fdfa63_133x194.png"/>
          <p:cNvPicPr>
            <a:picLocks noChangeAspect="1" noChangeArrowheads="1"/>
          </p:cNvPicPr>
          <p:nvPr/>
        </p:nvPicPr>
        <p:blipFill>
          <a:blip r:embed="rId3"/>
          <a:srcRect/>
          <a:stretch>
            <a:fillRect/>
          </a:stretch>
        </p:blipFill>
        <p:spPr bwMode="auto">
          <a:xfrm>
            <a:off x="5181600" y="2930548"/>
            <a:ext cx="2438400" cy="355676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467599" cy="1569660"/>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a:t>
            </a:r>
            <a:r>
              <a:rPr lang="lt-LT" sz="2400" dirty="0" err="1" smtClean="0">
                <a:latin typeface="Times New Roman" pitchFamily="18" charset="0"/>
                <a:cs typeface="Times New Roman" pitchFamily="18" charset="0"/>
              </a:rPr>
              <a:t>Kraitvežiai</a:t>
            </a:r>
            <a:r>
              <a:rPr lang="lt-LT" sz="2400" dirty="0" smtClean="0">
                <a:latin typeface="Times New Roman" pitchFamily="18" charset="0"/>
                <a:cs typeface="Times New Roman" pitchFamily="18" charset="0"/>
              </a:rPr>
              <a:t> būdavo suaugę, iškalbingi,  padorūs ir teisingi, mokantys pokštauti vyrai. Tai būdavo kaimynai ar vedę jaunosios arba jaunojo broliai. Jų vežimai ir arkliai būdavo išpuošiami kuo juokingiau ir prašmatniau.</a:t>
            </a:r>
            <a:endParaRPr lang="en-US" sz="2400" dirty="0">
              <a:latin typeface="Times New Roman" pitchFamily="18" charset="0"/>
              <a:cs typeface="Times New Roman" pitchFamily="18" charset="0"/>
            </a:endParaRPr>
          </a:p>
        </p:txBody>
      </p:sp>
      <p:pic>
        <p:nvPicPr>
          <p:cNvPr id="31746" name="Picture 2" descr="http://www.etnovestuves.lt/images/uploaded/044ab45cfb39431393bba47888a10e51_133x194.png"/>
          <p:cNvPicPr>
            <a:picLocks noChangeAspect="1" noChangeArrowheads="1"/>
          </p:cNvPicPr>
          <p:nvPr/>
        </p:nvPicPr>
        <p:blipFill>
          <a:blip r:embed="rId2"/>
          <a:srcRect/>
          <a:stretch>
            <a:fillRect/>
          </a:stretch>
        </p:blipFill>
        <p:spPr bwMode="auto">
          <a:xfrm>
            <a:off x="5029200" y="2590800"/>
            <a:ext cx="2449399" cy="3572808"/>
          </a:xfrm>
          <a:prstGeom prst="rect">
            <a:avLst/>
          </a:prstGeom>
          <a:noFill/>
        </p:spPr>
      </p:pic>
      <p:pic>
        <p:nvPicPr>
          <p:cNvPr id="31748" name="Picture 4" descr="http://www.etnovestuves.lt/images/uploaded/6523e64888854db8a6f42951893f5990_133x194.png"/>
          <p:cNvPicPr>
            <a:picLocks noChangeAspect="1" noChangeArrowheads="1"/>
          </p:cNvPicPr>
          <p:nvPr/>
        </p:nvPicPr>
        <p:blipFill>
          <a:blip r:embed="rId3"/>
          <a:srcRect/>
          <a:stretch>
            <a:fillRect/>
          </a:stretch>
        </p:blipFill>
        <p:spPr bwMode="auto">
          <a:xfrm>
            <a:off x="1524000" y="2590800"/>
            <a:ext cx="2438400" cy="355676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2359"/>
            <a:ext cx="8077200" cy="6555641"/>
          </a:xfrm>
          <a:prstGeom prst="rect">
            <a:avLst/>
          </a:prstGeom>
          <a:noFill/>
        </p:spPr>
        <p:txBody>
          <a:bodyPr wrap="square" rtlCol="0">
            <a:spAutoFit/>
          </a:bodyPr>
          <a:lstStyle/>
          <a:p>
            <a:r>
              <a:rPr lang="lt-LT" sz="2800" dirty="0" smtClean="0">
                <a:latin typeface="Times New Roman" pitchFamily="18" charset="0"/>
                <a:cs typeface="Times New Roman" pitchFamily="18" charset="0"/>
              </a:rPr>
              <a:t>Siūlomi elektroniniai šaltiniai:</a:t>
            </a:r>
          </a:p>
          <a:p>
            <a:endParaRPr lang="lt-LT" sz="2800" dirty="0" smtClean="0">
              <a:latin typeface="Times New Roman" pitchFamily="18" charset="0"/>
              <a:cs typeface="Times New Roman" pitchFamily="18" charset="0"/>
            </a:endParaRPr>
          </a:p>
          <a:p>
            <a:pPr marL="457200" indent="-457200">
              <a:buAutoNum type="arabicPeriod"/>
            </a:pPr>
            <a:r>
              <a:rPr lang="en-US" sz="2000" dirty="0" smtClean="0">
                <a:latin typeface="Times New Roman" pitchFamily="18" charset="0"/>
                <a:cs typeface="Times New Roman" pitchFamily="18" charset="0"/>
                <a:hlinkClick r:id="rId2"/>
              </a:rPr>
              <a:t>http://www.wood-craft.eu/lt-247-rokiskio_krasto_namu_apyvokos_daiktai.html</a:t>
            </a:r>
            <a:endParaRPr lang="lt-LT" sz="2000" dirty="0" smtClean="0">
              <a:latin typeface="Times New Roman" pitchFamily="18" charset="0"/>
              <a:cs typeface="Times New Roman" pitchFamily="18" charset="0"/>
            </a:endParaRPr>
          </a:p>
          <a:p>
            <a:pPr marL="457200" indent="-457200">
              <a:buAutoNum type="arabicPeriod"/>
            </a:pPr>
            <a:endParaRPr lang="en-US" sz="2000" dirty="0" smtClean="0">
              <a:latin typeface="Times New Roman" pitchFamily="18" charset="0"/>
              <a:cs typeface="Times New Roman" pitchFamily="18" charset="0"/>
            </a:endParaRPr>
          </a:p>
          <a:p>
            <a:pPr marL="457200" indent="-457200">
              <a:buAutoNum type="arabicPeriod" startAt="2"/>
            </a:pPr>
            <a:r>
              <a:rPr lang="en-US" sz="2000" dirty="0" smtClean="0">
                <a:latin typeface="Times New Roman" pitchFamily="18" charset="0"/>
                <a:cs typeface="Times New Roman" pitchFamily="18" charset="0"/>
                <a:hlinkClick r:id="rId3"/>
              </a:rPr>
              <a:t>http://www.grokiskis.lt/temos/medinis-rokiskio-krasto-paveldas-/2013/08/14/medines-skrynios-kuparai-kupareliai-rokiskio-krasto-muziejuje</a:t>
            </a:r>
            <a:endParaRPr lang="lt-LT" sz="2000" dirty="0" smtClean="0">
              <a:latin typeface="Times New Roman" pitchFamily="18" charset="0"/>
              <a:cs typeface="Times New Roman" pitchFamily="18" charset="0"/>
            </a:endParaRPr>
          </a:p>
          <a:p>
            <a:pPr marL="457200" indent="-457200">
              <a:buAutoNum type="arabicPeriod" startAt="2"/>
            </a:pPr>
            <a:endParaRPr lang="en-US" sz="2000" dirty="0" smtClean="0">
              <a:latin typeface="Times New Roman" pitchFamily="18" charset="0"/>
              <a:cs typeface="Times New Roman" pitchFamily="18" charset="0"/>
            </a:endParaRPr>
          </a:p>
          <a:p>
            <a:r>
              <a:rPr lang="lt-LT" sz="2000" dirty="0" smtClean="0">
                <a:latin typeface="Times New Roman" pitchFamily="18" charset="0"/>
                <a:cs typeface="Times New Roman" pitchFamily="18" charset="0"/>
              </a:rPr>
              <a:t>3. </a:t>
            </a:r>
            <a:r>
              <a:rPr lang="en-US" sz="2000" dirty="0" smtClean="0">
                <a:latin typeface="Times New Roman" pitchFamily="18" charset="0"/>
                <a:cs typeface="Times New Roman" pitchFamily="18" charset="0"/>
                <a:hlinkClick r:id="rId4"/>
              </a:rPr>
              <a:t>http://ktkc.lt/galerija/v/baldu_puosyba_2012/IMG_7841.jpg.html</a:t>
            </a:r>
            <a:endParaRPr lang="lt-LT" sz="2000" dirty="0" smtClean="0">
              <a:latin typeface="Times New Roman" pitchFamily="18" charset="0"/>
              <a:cs typeface="Times New Roman" pitchFamily="18" charset="0"/>
            </a:endParaRPr>
          </a:p>
          <a:p>
            <a:endParaRPr lang="lt-LT" sz="2000" dirty="0" smtClean="0">
              <a:latin typeface="Times New Roman" pitchFamily="18" charset="0"/>
              <a:cs typeface="Times New Roman" pitchFamily="18" charset="0"/>
            </a:endParaRPr>
          </a:p>
          <a:p>
            <a:r>
              <a:rPr lang="lt-LT" sz="2000" dirty="0" smtClean="0">
                <a:latin typeface="Times New Roman" pitchFamily="18" charset="0"/>
                <a:cs typeface="Times New Roman" pitchFamily="18" charset="0"/>
              </a:rPr>
              <a:t>4. </a:t>
            </a:r>
            <a:r>
              <a:rPr lang="en-US" sz="2000" dirty="0" smtClean="0">
                <a:latin typeface="Times New Roman" pitchFamily="18" charset="0"/>
                <a:cs typeface="Times New Roman" pitchFamily="18" charset="0"/>
                <a:hlinkClick r:id="rId5"/>
              </a:rPr>
              <a:t>http://www.kaisiadoriumuziejus.lt/enciklopedija/index.php?title=Kraitlovis</a:t>
            </a:r>
            <a:endParaRPr lang="lt-LT" sz="2000" dirty="0" smtClean="0">
              <a:latin typeface="Times New Roman" pitchFamily="18" charset="0"/>
              <a:cs typeface="Times New Roman" pitchFamily="18" charset="0"/>
            </a:endParaRPr>
          </a:p>
          <a:p>
            <a:endParaRPr lang="lt-LT" sz="2000" dirty="0" smtClean="0">
              <a:latin typeface="Times New Roman" pitchFamily="18" charset="0"/>
              <a:cs typeface="Times New Roman" pitchFamily="18" charset="0"/>
            </a:endParaRPr>
          </a:p>
          <a:p>
            <a:pPr marL="457200" indent="-457200">
              <a:buAutoNum type="arabicPeriod" startAt="5"/>
            </a:pPr>
            <a:r>
              <a:rPr lang="en-US" sz="2000" dirty="0" smtClean="0">
                <a:latin typeface="Times New Roman" pitchFamily="18" charset="0"/>
                <a:cs typeface="Times New Roman" pitchFamily="18" charset="0"/>
                <a:hlinkClick r:id="rId6"/>
              </a:rPr>
              <a:t>http://www.prienumuziejus.lt/lt/struktura-ir-kontaktai/padaliniai/skriaudziu-muziejus/</a:t>
            </a:r>
            <a:endParaRPr lang="lt-LT" sz="2000" dirty="0" smtClean="0">
              <a:latin typeface="Times New Roman" pitchFamily="18" charset="0"/>
              <a:cs typeface="Times New Roman" pitchFamily="18" charset="0"/>
            </a:endParaRPr>
          </a:p>
          <a:p>
            <a:pPr marL="457200" indent="-457200">
              <a:buAutoNum type="arabicPeriod" startAt="5"/>
            </a:pPr>
            <a:endParaRPr lang="en-US" sz="2000" dirty="0" smtClean="0">
              <a:latin typeface="Times New Roman" pitchFamily="18" charset="0"/>
              <a:cs typeface="Times New Roman" pitchFamily="18" charset="0"/>
            </a:endParaRPr>
          </a:p>
          <a:p>
            <a:endParaRPr lang="en-US" sz="2800" dirty="0" smtClean="0"/>
          </a:p>
          <a:p>
            <a:endParaRPr lang="en-US" sz="2800" dirty="0" smtClean="0"/>
          </a:p>
          <a:p>
            <a:endParaRPr lang="lt-LT" sz="2800"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81000"/>
            <a:ext cx="3634328" cy="646331"/>
          </a:xfrm>
          <a:prstGeom prst="rect">
            <a:avLst/>
          </a:prstGeom>
          <a:noFill/>
        </p:spPr>
        <p:txBody>
          <a:bodyPr wrap="none" rtlCol="0">
            <a:spAutoFit/>
          </a:bodyPr>
          <a:lstStyle/>
          <a:p>
            <a:r>
              <a:rPr lang="lt-LT" sz="3600" dirty="0" smtClean="0">
                <a:latin typeface="Times New Roman" pitchFamily="18" charset="0"/>
                <a:cs typeface="Times New Roman" pitchFamily="18" charset="0"/>
              </a:rPr>
              <a:t>Literatūros sąrašas</a:t>
            </a:r>
            <a:endParaRPr lang="en-US" sz="3600" dirty="0">
              <a:latin typeface="Times New Roman" pitchFamily="18" charset="0"/>
              <a:cs typeface="Times New Roman" pitchFamily="18" charset="0"/>
            </a:endParaRPr>
          </a:p>
        </p:txBody>
      </p:sp>
      <p:sp>
        <p:nvSpPr>
          <p:cNvPr id="4" name="TextBox 3"/>
          <p:cNvSpPr txBox="1"/>
          <p:nvPr/>
        </p:nvSpPr>
        <p:spPr>
          <a:xfrm>
            <a:off x="990600" y="1219200"/>
            <a:ext cx="6615889" cy="4247317"/>
          </a:xfrm>
          <a:prstGeom prst="rect">
            <a:avLst/>
          </a:prstGeom>
          <a:noFill/>
        </p:spPr>
        <p:txBody>
          <a:bodyPr wrap="square" rtlCol="0">
            <a:spAutoFit/>
          </a:bodyPr>
          <a:lstStyle/>
          <a:p>
            <a:pPr marL="342900" indent="-342900">
              <a:buFontTx/>
              <a:buAutoNum type="arabicPeriod"/>
            </a:pPr>
            <a:r>
              <a:rPr lang="lt-LT" dirty="0" err="1" smtClean="0">
                <a:latin typeface="Times New Roman" pitchFamily="18" charset="0"/>
                <a:cs typeface="Times New Roman" pitchFamily="18" charset="0"/>
              </a:rPr>
              <a:t>Bertašiūnaitė</a:t>
            </a:r>
            <a:r>
              <a:rPr lang="lt-LT" dirty="0" smtClean="0">
                <a:latin typeface="Times New Roman" pitchFamily="18" charset="0"/>
                <a:cs typeface="Times New Roman" pitchFamily="18" charset="0"/>
              </a:rPr>
              <a:t> R., Baltrušaitis V.,  </a:t>
            </a:r>
            <a:r>
              <a:rPr lang="lt-LT" dirty="0" err="1" smtClean="0">
                <a:latin typeface="Times New Roman" pitchFamily="18" charset="0"/>
                <a:cs typeface="Times New Roman" pitchFamily="18" charset="0"/>
              </a:rPr>
              <a:t>Burinskaitė</a:t>
            </a:r>
            <a:r>
              <a:rPr lang="lt-LT" dirty="0" smtClean="0">
                <a:latin typeface="Times New Roman" pitchFamily="18" charset="0"/>
                <a:cs typeface="Times New Roman" pitchFamily="18" charset="0"/>
              </a:rPr>
              <a:t> I. ir kt. </a:t>
            </a:r>
            <a:r>
              <a:rPr lang="lt-LT" i="1" dirty="0" smtClean="0">
                <a:latin typeface="Times New Roman" pitchFamily="18" charset="0"/>
                <a:cs typeface="Times New Roman" pitchFamily="18" charset="0"/>
              </a:rPr>
              <a:t>Vakarų Aukštaitijos tradicinė kaimo architektūra. </a:t>
            </a:r>
            <a:r>
              <a:rPr lang="lt-LT" dirty="0" smtClean="0">
                <a:latin typeface="Times New Roman" pitchFamily="18" charset="0"/>
                <a:cs typeface="Times New Roman" pitchFamily="18" charset="0"/>
              </a:rPr>
              <a:t>Vilnius: Etninės kultūros globos taryba, 2008, p. 50.</a:t>
            </a:r>
          </a:p>
          <a:p>
            <a:pPr marL="342900" indent="-342900">
              <a:buFontTx/>
              <a:buAutoNum type="arabicPeriod"/>
            </a:pPr>
            <a:r>
              <a:rPr lang="lt-LT" i="1" dirty="0" smtClean="0">
                <a:latin typeface="Times New Roman" pitchFamily="18" charset="0"/>
                <a:cs typeface="Times New Roman" pitchFamily="18" charset="0"/>
              </a:rPr>
              <a:t>Daiktas – praeities atspindys (III dalis): Jei kraičio skrynia marga ir sunki, tai nuotaka</a:t>
            </a:r>
            <a:r>
              <a:rPr lang="en-US" i="1" dirty="0" smtClean="0">
                <a:latin typeface="Times New Roman" pitchFamily="18" charset="0"/>
                <a:cs typeface="Times New Roman" pitchFamily="18" charset="0"/>
              </a:rPr>
              <a:t>?</a:t>
            </a:r>
            <a:r>
              <a:rPr lang="lt-LT" i="1"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Iš: </a:t>
            </a:r>
            <a:r>
              <a:rPr lang="lt-LT" dirty="0" err="1" smtClean="0">
                <a:latin typeface="Times New Roman" pitchFamily="18" charset="0"/>
                <a:cs typeface="Times New Roman" pitchFamily="18" charset="0"/>
              </a:rPr>
              <a:t>selonija.lt</a:t>
            </a:r>
            <a:r>
              <a:rPr lang="lt-LT" dirty="0" smtClean="0">
                <a:latin typeface="Times New Roman" pitchFamily="18" charset="0"/>
                <a:cs typeface="Times New Roman" pitchFamily="18" charset="0"/>
              </a:rPr>
              <a:t>. [interaktyvus]. 2013, [žiūrėta 2013 m. lapkričio 25d.]. Prieiga per internetą:&lt; </a:t>
            </a:r>
            <a:r>
              <a:rPr lang="en-US" dirty="0" smtClean="0">
                <a:latin typeface="Times New Roman" pitchFamily="18" charset="0"/>
                <a:cs typeface="Times New Roman" pitchFamily="18" charset="0"/>
                <a:hlinkClick r:id="rId2"/>
              </a:rPr>
              <a:t>http://www.selonija.lt/2011/03/21/daiktas-praeities-atspindys-iii-dalis/</a:t>
            </a:r>
            <a:r>
              <a:rPr lang="lt-LT" dirty="0" smtClean="0">
                <a:latin typeface="Times New Roman" pitchFamily="18" charset="0"/>
                <a:cs typeface="Times New Roman" pitchFamily="18" charset="0"/>
              </a:rPr>
              <a:t>&gt;</a:t>
            </a:r>
          </a:p>
          <a:p>
            <a:pPr marL="342900" indent="-342900">
              <a:buAutoNum type="arabicPeriod"/>
            </a:pPr>
            <a:r>
              <a:rPr lang="lt-LT" dirty="0" err="1" smtClean="0">
                <a:latin typeface="Times New Roman" pitchFamily="18" charset="0"/>
                <a:cs typeface="Times New Roman" pitchFamily="18" charset="0"/>
              </a:rPr>
              <a:t>Dundulienė</a:t>
            </a:r>
            <a:r>
              <a:rPr lang="lt-LT" dirty="0" smtClean="0">
                <a:latin typeface="Times New Roman" pitchFamily="18" charset="0"/>
                <a:cs typeface="Times New Roman" pitchFamily="18" charset="0"/>
              </a:rPr>
              <a:t> P. </a:t>
            </a:r>
            <a:r>
              <a:rPr lang="lt-LT" i="1" dirty="0" smtClean="0">
                <a:latin typeface="Times New Roman" pitchFamily="18" charset="0"/>
                <a:cs typeface="Times New Roman" pitchFamily="18" charset="0"/>
              </a:rPr>
              <a:t>Senieji lietuvių šeimos papročiai. </a:t>
            </a:r>
            <a:r>
              <a:rPr lang="lt-LT" dirty="0" smtClean="0">
                <a:latin typeface="Times New Roman" pitchFamily="18" charset="0"/>
                <a:cs typeface="Times New Roman" pitchFamily="18" charset="0"/>
              </a:rPr>
              <a:t>Vilnius: Mokslo ir enciklopedijų leidybos institutas, 2002, p.228 – 232. </a:t>
            </a:r>
          </a:p>
          <a:p>
            <a:pPr marL="342900" indent="-342900">
              <a:buAutoNum type="arabicPeriod"/>
            </a:pPr>
            <a:r>
              <a:rPr lang="lt-LT" dirty="0" err="1" smtClean="0">
                <a:latin typeface="Times New Roman" pitchFamily="18" charset="0"/>
                <a:cs typeface="Times New Roman" pitchFamily="18" charset="0"/>
              </a:rPr>
              <a:t>Vaitkutė</a:t>
            </a:r>
            <a:r>
              <a:rPr lang="lt-LT" dirty="0" smtClean="0">
                <a:latin typeface="Times New Roman" pitchFamily="18" charset="0"/>
                <a:cs typeface="Times New Roman" pitchFamily="18" charset="0"/>
              </a:rPr>
              <a:t> V. </a:t>
            </a:r>
            <a:r>
              <a:rPr lang="lt-LT" i="1" dirty="0" smtClean="0">
                <a:latin typeface="Times New Roman" pitchFamily="18" charset="0"/>
                <a:cs typeface="Times New Roman" pitchFamily="18" charset="0"/>
              </a:rPr>
              <a:t>Liaudies baldai ir jų dekoravimas Žemaitijoje. </a:t>
            </a:r>
            <a:r>
              <a:rPr lang="lt-LT" dirty="0" smtClean="0">
                <a:latin typeface="Times New Roman" pitchFamily="18" charset="0"/>
                <a:cs typeface="Times New Roman" pitchFamily="18" charset="0"/>
              </a:rPr>
              <a:t>Iš: Regionų kultūrinių iniciatyvų centras  [interaktyvus]. [žiūrėta 2013 m. lapkričio 25 d.]. Prieiga per internetą:&lt; </a:t>
            </a:r>
            <a:r>
              <a:rPr lang="en-US" dirty="0" smtClean="0">
                <a:hlinkClick r:id="rId3"/>
              </a:rPr>
              <a:t>http://www.baltu.lt/Kuo_mes_idomus_pasauliui/baldai.htm</a:t>
            </a:r>
            <a:endParaRPr lang="lt-LT" dirty="0" smtClean="0">
              <a:latin typeface="Times New Roman" pitchFamily="18" charset="0"/>
              <a:cs typeface="Times New Roman" pitchFamily="18" charset="0"/>
            </a:endParaRPr>
          </a:p>
          <a:p>
            <a:pPr marL="342900" indent="-342900">
              <a:buAutoNum type="arabicPeriod"/>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10600" cy="5262979"/>
          </a:xfrm>
          <a:prstGeom prst="rect">
            <a:avLst/>
          </a:prstGeom>
          <a:noFill/>
        </p:spPr>
        <p:txBody>
          <a:bodyPr wrap="square" rtlCol="0">
            <a:spAutoFit/>
          </a:bodyPr>
          <a:lstStyle/>
          <a:p>
            <a:pPr algn="just"/>
            <a:r>
              <a:rPr lang="lt-LT" sz="2400" b="1" dirty="0" smtClean="0">
                <a:latin typeface="Times New Roman" pitchFamily="18" charset="0"/>
                <a:cs typeface="Times New Roman" pitchFamily="18" charset="0"/>
              </a:rPr>
              <a:t>Pamokos struktūra:</a:t>
            </a:r>
          </a:p>
          <a:p>
            <a:pPr algn="just">
              <a:buFont typeface="Arial" pitchFamily="34" charset="0"/>
              <a:buChar char="•"/>
            </a:pPr>
            <a:r>
              <a:rPr lang="lt-LT" sz="2400" dirty="0" smtClean="0">
                <a:latin typeface="Times New Roman" pitchFamily="18" charset="0"/>
                <a:cs typeface="Times New Roman" pitchFamily="18" charset="0"/>
              </a:rPr>
              <a:t>  Sudaryti prielaidas mokiniams susipažinti su lietuvių liaudies kraičio skrynių įvairove, pritaikymu, ornamentika bei papročiais susijusiais su kraičio skryniomis.</a:t>
            </a:r>
          </a:p>
          <a:p>
            <a:pPr algn="just">
              <a:buFont typeface="Arial" pitchFamily="34" charset="0"/>
              <a:buChar char="•"/>
            </a:pPr>
            <a:r>
              <a:rPr lang="lt-LT" sz="2400" dirty="0" smtClean="0">
                <a:latin typeface="Times New Roman" pitchFamily="18" charset="0"/>
                <a:cs typeface="Times New Roman" pitchFamily="18" charset="0"/>
              </a:rPr>
              <a:t>  Sudominti mokinius pateikta medžiaga, aptarti jos aktualumą ir pritaikymą dabarčiai.</a:t>
            </a:r>
          </a:p>
          <a:p>
            <a:pPr algn="just">
              <a:buFont typeface="Arial" pitchFamily="34" charset="0"/>
              <a:buChar char="•"/>
            </a:pPr>
            <a:r>
              <a:rPr lang="lt-LT" sz="2400" dirty="0" smtClean="0">
                <a:latin typeface="Times New Roman" pitchFamily="18" charset="0"/>
                <a:cs typeface="Times New Roman" pitchFamily="18" charset="0"/>
              </a:rPr>
              <a:t>  Analizuoti ir lyginti senovės tradicijas su šiuolaikinėmis.</a:t>
            </a:r>
          </a:p>
          <a:p>
            <a:pPr algn="just">
              <a:buFont typeface="Arial" pitchFamily="34" charset="0"/>
              <a:buChar char="•"/>
            </a:pPr>
            <a:endParaRPr lang="lt-LT" sz="2400" dirty="0" smtClean="0">
              <a:latin typeface="Times New Roman" pitchFamily="18" charset="0"/>
              <a:cs typeface="Times New Roman" pitchFamily="18" charset="0"/>
            </a:endParaRPr>
          </a:p>
          <a:p>
            <a:pPr algn="just"/>
            <a:r>
              <a:rPr lang="lt-LT" sz="2400" b="1" dirty="0" smtClean="0">
                <a:latin typeface="Times New Roman" pitchFamily="18" charset="0"/>
                <a:cs typeface="Times New Roman" pitchFamily="18" charset="0"/>
              </a:rPr>
              <a:t>Pažangos ir pasiekimų vertinimas:</a:t>
            </a:r>
          </a:p>
          <a:p>
            <a:pPr algn="just">
              <a:buFont typeface="Arial" pitchFamily="34" charset="0"/>
              <a:buChar char="•"/>
            </a:pPr>
            <a:r>
              <a:rPr lang="lt-LT" sz="2400" dirty="0" smtClean="0">
                <a:latin typeface="Times New Roman" pitchFamily="18" charset="0"/>
                <a:cs typeface="Times New Roman" pitchFamily="18" charset="0"/>
              </a:rPr>
              <a:t>  Mokinių diskusija apie pateiktos informacijos aktualumą, lietuvių liaudies ornamentikos panaudojimą šiuolaikiškai.</a:t>
            </a:r>
          </a:p>
          <a:p>
            <a:pPr algn="just">
              <a:buFont typeface="Arial" pitchFamily="34" charset="0"/>
              <a:buChar char="•"/>
            </a:pPr>
            <a:endParaRPr lang="lt-LT" sz="2400" dirty="0" smtClean="0">
              <a:latin typeface="Times New Roman" pitchFamily="18" charset="0"/>
              <a:cs typeface="Times New Roman" pitchFamily="18" charset="0"/>
            </a:endParaRPr>
          </a:p>
          <a:p>
            <a:pPr algn="just"/>
            <a:r>
              <a:rPr lang="lt-LT" sz="2400" b="1" dirty="0" smtClean="0">
                <a:latin typeface="Times New Roman" pitchFamily="18" charset="0"/>
                <a:cs typeface="Times New Roman" pitchFamily="18" charset="0"/>
              </a:rPr>
              <a:t>Namų darbai:</a:t>
            </a:r>
          </a:p>
          <a:p>
            <a:pPr algn="just">
              <a:buFont typeface="Arial" pitchFamily="34" charset="0"/>
              <a:buChar char="•"/>
            </a:pPr>
            <a:r>
              <a:rPr lang="lt-LT" sz="2400" dirty="0" smtClean="0">
                <a:latin typeface="Times New Roman" pitchFamily="18" charset="0"/>
                <a:cs typeface="Times New Roman" pitchFamily="18" charset="0"/>
              </a:rPr>
              <a:t>  Nėra.</a:t>
            </a:r>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229600" cy="6370975"/>
          </a:xfrm>
          <a:prstGeom prst="rect">
            <a:avLst/>
          </a:prstGeom>
          <a:noFill/>
        </p:spPr>
        <p:txBody>
          <a:bodyPr wrap="square" rtlCol="0">
            <a:spAutoFit/>
          </a:bodyPr>
          <a:lstStyle/>
          <a:p>
            <a:r>
              <a:rPr lang="lt-LT" sz="2400" b="1" dirty="0" smtClean="0">
                <a:latin typeface="Times New Roman" pitchFamily="18" charset="0"/>
                <a:cs typeface="Times New Roman" pitchFamily="18" charset="0"/>
              </a:rPr>
              <a:t>Mokymo(si) priemonės, didaktinė medžiaga, IKT:</a:t>
            </a:r>
          </a:p>
          <a:p>
            <a:pPr>
              <a:buFont typeface="Arial" pitchFamily="34" charset="0"/>
              <a:buChar char="•"/>
            </a:pPr>
            <a:r>
              <a:rPr lang="lt-LT" sz="2400" dirty="0" smtClean="0">
                <a:latin typeface="Times New Roman" pitchFamily="18" charset="0"/>
                <a:cs typeface="Times New Roman" pitchFamily="18" charset="0"/>
              </a:rPr>
              <a:t>  ,,Daiktas – praeities atspindys” (pristatymas, naudojant Power </a:t>
            </a:r>
            <a:r>
              <a:rPr lang="lt-LT" sz="2400" dirty="0" err="1" smtClean="0">
                <a:latin typeface="Times New Roman" pitchFamily="18" charset="0"/>
                <a:cs typeface="Times New Roman" pitchFamily="18" charset="0"/>
              </a:rPr>
              <a:t>Point</a:t>
            </a:r>
            <a:r>
              <a:rPr lang="lt-LT" sz="2400" dirty="0" smtClean="0">
                <a:latin typeface="Times New Roman" pitchFamily="18" charset="0"/>
                <a:cs typeface="Times New Roman" pitchFamily="18" charset="0"/>
              </a:rPr>
              <a:t> programą).</a:t>
            </a:r>
          </a:p>
          <a:p>
            <a:pPr>
              <a:buFont typeface="Arial" pitchFamily="34" charset="0"/>
              <a:buChar char="•"/>
            </a:pPr>
            <a:r>
              <a:rPr lang="lt-LT" sz="2400" dirty="0" smtClean="0">
                <a:latin typeface="Times New Roman" pitchFamily="18" charset="0"/>
                <a:cs typeface="Times New Roman" pitchFamily="18" charset="0"/>
              </a:rPr>
              <a:t>  Lietuvių liaudies kraičio skrynių pavyzdžiai (elektroninis variantas).</a:t>
            </a:r>
          </a:p>
          <a:p>
            <a:pPr>
              <a:buFont typeface="Arial" pitchFamily="34" charset="0"/>
              <a:buChar char="•"/>
            </a:pPr>
            <a:r>
              <a:rPr lang="lt-LT" sz="2400" dirty="0" smtClean="0">
                <a:latin typeface="Times New Roman" pitchFamily="18" charset="0"/>
                <a:cs typeface="Times New Roman" pitchFamily="18" charset="0"/>
              </a:rPr>
              <a:t>  Literatūra:</a:t>
            </a:r>
            <a:r>
              <a:rPr lang="lt-LT" sz="2400" dirty="0" smtClean="0"/>
              <a:t> </a:t>
            </a:r>
          </a:p>
          <a:p>
            <a:pPr>
              <a:buFont typeface="Arial" pitchFamily="34" charset="0"/>
              <a:buChar char="•"/>
            </a:pPr>
            <a:endParaRPr lang="en-US" sz="2400" dirty="0" smtClean="0"/>
          </a:p>
          <a:p>
            <a:pPr marL="457200" indent="-457200">
              <a:buAutoNum type="arabicPeriod"/>
            </a:pPr>
            <a:r>
              <a:rPr lang="lt-LT" sz="2400" dirty="0" smtClean="0">
                <a:latin typeface="Times New Roman" pitchFamily="18" charset="0"/>
                <a:cs typeface="Times New Roman" pitchFamily="18" charset="0"/>
              </a:rPr>
              <a:t>Mikėnaitė A. Lietuvių liaudies baldai. Vilnius, 1992.</a:t>
            </a:r>
          </a:p>
          <a:p>
            <a:pPr marL="457200" indent="-457200">
              <a:buAutoNum type="arabicPeriod"/>
            </a:pPr>
            <a:endParaRPr lang="en-US" sz="2400" dirty="0" smtClean="0">
              <a:latin typeface="Times New Roman" pitchFamily="18" charset="0"/>
              <a:cs typeface="Times New Roman" pitchFamily="18" charset="0"/>
            </a:endParaRPr>
          </a:p>
          <a:p>
            <a:r>
              <a:rPr lang="lt-LT" sz="2400" dirty="0" smtClean="0">
                <a:latin typeface="Times New Roman" pitchFamily="18" charset="0"/>
                <a:cs typeface="Times New Roman" pitchFamily="18" charset="0"/>
              </a:rPr>
              <a:t>2. </a:t>
            </a:r>
            <a:r>
              <a:rPr lang="lt-LT" sz="2400" dirty="0" err="1" smtClean="0">
                <a:latin typeface="Times New Roman" pitchFamily="18" charset="0"/>
                <a:cs typeface="Times New Roman" pitchFamily="18" charset="0"/>
              </a:rPr>
              <a:t>Keturka</a:t>
            </a:r>
            <a:r>
              <a:rPr lang="lt-LT" sz="2400" dirty="0" smtClean="0">
                <a:latin typeface="Times New Roman" pitchFamily="18" charset="0"/>
                <a:cs typeface="Times New Roman" pitchFamily="18" charset="0"/>
              </a:rPr>
              <a:t> A. Spalva Lietuvių liaudies  baldų puošyboje (skrynios, </a:t>
            </a:r>
            <a:r>
              <a:rPr lang="lt-LT" sz="2400" dirty="0" err="1" smtClean="0">
                <a:latin typeface="Times New Roman" pitchFamily="18" charset="0"/>
                <a:cs typeface="Times New Roman" pitchFamily="18" charset="0"/>
              </a:rPr>
              <a:t>kuparai</a:t>
            </a:r>
            <a:r>
              <a:rPr lang="lt-LT" sz="2400" dirty="0" smtClean="0">
                <a:latin typeface="Times New Roman" pitchFamily="18" charset="0"/>
                <a:cs typeface="Times New Roman" pitchFamily="18" charset="0"/>
              </a:rPr>
              <a:t>, spintos). Vilnius: Mokslas, 1987.</a:t>
            </a:r>
          </a:p>
          <a:p>
            <a:endParaRPr lang="en-US" sz="2400" dirty="0" smtClean="0">
              <a:latin typeface="Times New Roman" pitchFamily="18" charset="0"/>
              <a:cs typeface="Times New Roman" pitchFamily="18" charset="0"/>
            </a:endParaRPr>
          </a:p>
          <a:p>
            <a:r>
              <a:rPr lang="lt-LT" sz="2400" dirty="0" smtClean="0">
                <a:latin typeface="Times New Roman" pitchFamily="18" charset="0"/>
                <a:cs typeface="Times New Roman" pitchFamily="18" charset="0"/>
              </a:rPr>
              <a:t>3. </a:t>
            </a:r>
            <a:r>
              <a:rPr lang="lt-LT" sz="2400" dirty="0" err="1" smtClean="0">
                <a:latin typeface="Times New Roman" pitchFamily="18" charset="0"/>
                <a:cs typeface="Times New Roman" pitchFamily="18" charset="0"/>
              </a:rPr>
              <a:t>Usačiovaitė</a:t>
            </a:r>
            <a:r>
              <a:rPr lang="lt-LT" sz="2400" dirty="0" smtClean="0">
                <a:latin typeface="Times New Roman" pitchFamily="18" charset="0"/>
                <a:cs typeface="Times New Roman" pitchFamily="18" charset="0"/>
              </a:rPr>
              <a:t> E. Lietuvių liaudies ornamentai. Valstiečių baldų puošybos ir simbolikos bruožai. Vilnius: Vilniaus dailės akademijos leidykla, 1998.</a:t>
            </a:r>
            <a:endParaRPr lang="en-US" sz="2400" dirty="0" smtClean="0">
              <a:latin typeface="Times New Roman" pitchFamily="18" charset="0"/>
              <a:cs typeface="Times New Roman" pitchFamily="18" charset="0"/>
            </a:endParaRPr>
          </a:p>
          <a:p>
            <a:pPr>
              <a:buFont typeface="Arial" pitchFamily="34" charset="0"/>
              <a:buChar char="•"/>
            </a:pPr>
            <a:endParaRPr lang="lt-LT"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077200" cy="5262979"/>
          </a:xfrm>
          <a:prstGeom prst="rect">
            <a:avLst/>
          </a:prstGeom>
        </p:spPr>
        <p:txBody>
          <a:bodyPr wrap="square">
            <a:spAutoFit/>
          </a:bodyPr>
          <a:lstStyle/>
          <a:p>
            <a:r>
              <a:rPr lang="lt-LT" sz="2400" dirty="0" smtClean="0">
                <a:latin typeface="Times New Roman" pitchFamily="18" charset="0"/>
                <a:cs typeface="Times New Roman" pitchFamily="18" charset="0"/>
              </a:rPr>
              <a:t>4. </a:t>
            </a:r>
            <a:r>
              <a:rPr lang="lt-LT" sz="2400" dirty="0" err="1" smtClean="0">
                <a:latin typeface="Times New Roman" pitchFamily="18" charset="0"/>
                <a:cs typeface="Times New Roman" pitchFamily="18" charset="0"/>
              </a:rPr>
              <a:t>Bertašiūnaitė</a:t>
            </a:r>
            <a:r>
              <a:rPr lang="lt-LT" sz="2400" dirty="0" smtClean="0">
                <a:latin typeface="Times New Roman" pitchFamily="18" charset="0"/>
                <a:cs typeface="Times New Roman" pitchFamily="18" charset="0"/>
              </a:rPr>
              <a:t> R., Baltrušaitis V., </a:t>
            </a:r>
            <a:r>
              <a:rPr lang="lt-LT" sz="2400" dirty="0" err="1" smtClean="0">
                <a:latin typeface="Times New Roman" pitchFamily="18" charset="0"/>
                <a:cs typeface="Times New Roman" pitchFamily="18" charset="0"/>
              </a:rPr>
              <a:t>Burinskaitė</a:t>
            </a:r>
            <a:r>
              <a:rPr lang="lt-LT" sz="2400" dirty="0" smtClean="0">
                <a:latin typeface="Times New Roman" pitchFamily="18" charset="0"/>
                <a:cs typeface="Times New Roman" pitchFamily="18" charset="0"/>
              </a:rPr>
              <a:t> I. ir kt. Vakarų Aukštaitijos tradicinė kaimo architektūra. Vilnius: Etninės kultūros globos tarnyba, 2008.</a:t>
            </a:r>
          </a:p>
          <a:p>
            <a:endParaRPr lang="en-US" sz="2400" dirty="0" smtClean="0">
              <a:latin typeface="Times New Roman" pitchFamily="18" charset="0"/>
              <a:cs typeface="Times New Roman" pitchFamily="18" charset="0"/>
            </a:endParaRPr>
          </a:p>
          <a:p>
            <a:r>
              <a:rPr lang="lt-LT" sz="2400" dirty="0" smtClean="0">
                <a:latin typeface="Times New Roman" pitchFamily="18" charset="0"/>
                <a:cs typeface="Times New Roman" pitchFamily="18" charset="0"/>
              </a:rPr>
              <a:t>5. </a:t>
            </a:r>
            <a:r>
              <a:rPr lang="lt-LT" sz="2400" dirty="0" err="1" smtClean="0">
                <a:latin typeface="Times New Roman" pitchFamily="18" charset="0"/>
                <a:cs typeface="Times New Roman" pitchFamily="18" charset="0"/>
              </a:rPr>
              <a:t>Dundulienė</a:t>
            </a:r>
            <a:r>
              <a:rPr lang="lt-LT" sz="2400" dirty="0" smtClean="0">
                <a:latin typeface="Times New Roman" pitchFamily="18" charset="0"/>
                <a:cs typeface="Times New Roman" pitchFamily="18" charset="0"/>
              </a:rPr>
              <a:t> P. Senieji lietuvių šeimos papročiai. Vilnius: Mokslo ir enciklopedijų leidybos institutas, 2002.</a:t>
            </a:r>
          </a:p>
          <a:p>
            <a:endParaRPr lang="en-US" sz="2400" dirty="0" smtClean="0">
              <a:latin typeface="Times New Roman" pitchFamily="18" charset="0"/>
              <a:cs typeface="Times New Roman" pitchFamily="18" charset="0"/>
            </a:endParaRPr>
          </a:p>
          <a:p>
            <a:r>
              <a:rPr lang="lt-LT" sz="2400" dirty="0" smtClean="0">
                <a:latin typeface="Times New Roman" pitchFamily="18" charset="0"/>
                <a:cs typeface="Times New Roman" pitchFamily="18" charset="0"/>
              </a:rPr>
              <a:t>6. </a:t>
            </a:r>
            <a:r>
              <a:rPr lang="lt-LT" sz="2400" dirty="0" err="1" smtClean="0">
                <a:latin typeface="Times New Roman" pitchFamily="18" charset="0"/>
                <a:cs typeface="Times New Roman" pitchFamily="18" charset="0"/>
              </a:rPr>
              <a:t>Andriušytė</a:t>
            </a:r>
            <a:r>
              <a:rPr lang="lt-LT" sz="2400" dirty="0" smtClean="0">
                <a:latin typeface="Times New Roman" pitchFamily="18" charset="0"/>
                <a:cs typeface="Times New Roman" pitchFamily="18" charset="0"/>
              </a:rPr>
              <a:t> A., Baltrušaitis V., </a:t>
            </a:r>
            <a:r>
              <a:rPr lang="lt-LT" sz="2400" dirty="0" err="1" smtClean="0">
                <a:latin typeface="Times New Roman" pitchFamily="18" charset="0"/>
                <a:cs typeface="Times New Roman" pitchFamily="18" charset="0"/>
              </a:rPr>
              <a:t>Burinskaitė</a:t>
            </a:r>
            <a:r>
              <a:rPr lang="lt-LT" sz="2400" dirty="0" smtClean="0">
                <a:latin typeface="Times New Roman" pitchFamily="18" charset="0"/>
                <a:cs typeface="Times New Roman" pitchFamily="18" charset="0"/>
              </a:rPr>
              <a:t> I. ir kt. Dzūkijos tradicinė kaimo architektūra. Vilnius: Etninės kultūros globos tarnyba, 2008.</a:t>
            </a:r>
          </a:p>
          <a:p>
            <a:endParaRPr lang="en-US" sz="2400" dirty="0" smtClean="0">
              <a:latin typeface="Times New Roman" pitchFamily="18" charset="0"/>
              <a:cs typeface="Times New Roman" pitchFamily="18" charset="0"/>
            </a:endParaRPr>
          </a:p>
          <a:p>
            <a:r>
              <a:rPr lang="lt-LT" sz="2400" dirty="0" smtClean="0">
                <a:latin typeface="Times New Roman" pitchFamily="18" charset="0"/>
                <a:cs typeface="Times New Roman" pitchFamily="18" charset="0"/>
              </a:rPr>
              <a:t>7. Kačinskaitė J., Baltrušaitis V., </a:t>
            </a:r>
            <a:r>
              <a:rPr lang="lt-LT" sz="2400" dirty="0" err="1" smtClean="0">
                <a:latin typeface="Times New Roman" pitchFamily="18" charset="0"/>
                <a:cs typeface="Times New Roman" pitchFamily="18" charset="0"/>
              </a:rPr>
              <a:t>Burinskaitė</a:t>
            </a:r>
            <a:r>
              <a:rPr lang="lt-LT" sz="2400" dirty="0" smtClean="0">
                <a:latin typeface="Times New Roman" pitchFamily="18" charset="0"/>
                <a:cs typeface="Times New Roman" pitchFamily="18" charset="0"/>
              </a:rPr>
              <a:t> I. ir kt. Suvalkijos ( Sūduvos) tradicinė kaimo architektūra.  Vilnius</a:t>
            </a:r>
            <a:r>
              <a:rPr lang="lt-LT" dirty="0" smtClean="0">
                <a:latin typeface="Times New Roman" pitchFamily="18" charset="0"/>
                <a:cs typeface="Times New Roman" pitchFamily="18" charset="0"/>
              </a:rPr>
              <a:t>:</a:t>
            </a:r>
            <a:r>
              <a:rPr lang="lt-LT" sz="2400" dirty="0" smtClean="0">
                <a:latin typeface="Times New Roman" pitchFamily="18" charset="0"/>
                <a:cs typeface="Times New Roman" pitchFamily="18" charset="0"/>
              </a:rPr>
              <a:t> Etninės kultūros globos tarnyba, 2008.</a:t>
            </a:r>
            <a:endParaRPr lang="en-US" sz="2400"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696200" cy="1938992"/>
          </a:xfrm>
          <a:prstGeom prst="rect">
            <a:avLst/>
          </a:prstGeom>
          <a:noFill/>
        </p:spPr>
        <p:txBody>
          <a:bodyPr wrap="square" rtlCol="0">
            <a:spAutoFit/>
          </a:bodyPr>
          <a:lstStyle/>
          <a:p>
            <a:r>
              <a:rPr lang="lt-LT" sz="2400" b="1" dirty="0" smtClean="0">
                <a:latin typeface="Times New Roman" pitchFamily="18" charset="0"/>
                <a:cs typeface="Times New Roman" pitchFamily="18" charset="0"/>
              </a:rPr>
              <a:t>Mokytojo refleksija: </a:t>
            </a:r>
          </a:p>
          <a:p>
            <a:pPr algn="just">
              <a:buFont typeface="Arial" pitchFamily="34" charset="0"/>
              <a:buChar char="•"/>
            </a:pPr>
            <a:r>
              <a:rPr lang="lt-LT" sz="2400" dirty="0" smtClean="0">
                <a:latin typeface="Times New Roman" pitchFamily="18" charset="0"/>
                <a:cs typeface="Times New Roman" pitchFamily="18" charset="0"/>
              </a:rPr>
              <a:t>  Pamokos medžiaga turi būti pateikta taip, kad sudominti mokinius. Norint sutelkti mokinių dėmesį, po temos ir informacijos patekimo , vietoj diskusijos, mokiniams galima pateikti klausimyną ar testą, susijusius su pateikta medžiaga.</a:t>
            </a:r>
            <a:endParaRPr lang="en-US"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8600"/>
            <a:ext cx="7098418" cy="769441"/>
          </a:xfrm>
          <a:prstGeom prst="rect">
            <a:avLst/>
          </a:prstGeom>
          <a:noFill/>
        </p:spPr>
        <p:txBody>
          <a:bodyPr wrap="none" rtlCol="0">
            <a:spAutoFit/>
          </a:bodyPr>
          <a:lstStyle/>
          <a:p>
            <a:r>
              <a:rPr lang="lt-LT" sz="4400" b="1" dirty="0" smtClean="0">
                <a:solidFill>
                  <a:srgbClr val="FF0000"/>
                </a:solidFill>
                <a:latin typeface="Times New Roman" pitchFamily="18" charset="0"/>
                <a:cs typeface="Times New Roman" pitchFamily="18" charset="0"/>
              </a:rPr>
              <a:t>Daiktas – praeities atspindys</a:t>
            </a:r>
            <a:endParaRPr lang="en-US" sz="4400" b="1" dirty="0">
              <a:solidFill>
                <a:srgbClr val="FF0000"/>
              </a:solidFill>
              <a:latin typeface="Times New Roman" pitchFamily="18" charset="0"/>
              <a:cs typeface="Times New Roman" pitchFamily="18" charset="0"/>
            </a:endParaRPr>
          </a:p>
        </p:txBody>
      </p:sp>
      <p:pic>
        <p:nvPicPr>
          <p:cNvPr id="3" name="Picture 2" descr="1295279583.jpg"/>
          <p:cNvPicPr>
            <a:picLocks noChangeAspect="1"/>
          </p:cNvPicPr>
          <p:nvPr/>
        </p:nvPicPr>
        <p:blipFill>
          <a:blip r:embed="rId2"/>
          <a:stretch>
            <a:fillRect/>
          </a:stretch>
        </p:blipFill>
        <p:spPr>
          <a:xfrm>
            <a:off x="1219200" y="1828800"/>
            <a:ext cx="6667500" cy="4438650"/>
          </a:xfrm>
          <a:prstGeom prst="rect">
            <a:avLst/>
          </a:prstGeom>
        </p:spPr>
      </p:pic>
      <p:sp>
        <p:nvSpPr>
          <p:cNvPr id="4" name="TextBox 3"/>
          <p:cNvSpPr txBox="1"/>
          <p:nvPr/>
        </p:nvSpPr>
        <p:spPr>
          <a:xfrm>
            <a:off x="2971800" y="990600"/>
            <a:ext cx="3480440" cy="646331"/>
          </a:xfrm>
          <a:prstGeom prst="rect">
            <a:avLst/>
          </a:prstGeom>
          <a:noFill/>
        </p:spPr>
        <p:txBody>
          <a:bodyPr wrap="none" rtlCol="0">
            <a:spAutoFit/>
          </a:bodyPr>
          <a:lstStyle/>
          <a:p>
            <a:r>
              <a:rPr lang="lt-LT" sz="3600" b="1" dirty="0" smtClean="0">
                <a:solidFill>
                  <a:schemeClr val="bg2">
                    <a:lumMod val="25000"/>
                  </a:schemeClr>
                </a:solidFill>
                <a:latin typeface="Times New Roman" pitchFamily="18" charset="0"/>
                <a:cs typeface="Times New Roman" pitchFamily="18" charset="0"/>
              </a:rPr>
              <a:t>Kraičių skrynios</a:t>
            </a:r>
            <a:endParaRPr lang="en-US" sz="3600" b="1" dirty="0">
              <a:solidFill>
                <a:schemeClr val="bg2">
                  <a:lumMod val="25000"/>
                </a:schemeClr>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alkas.lt/wp-content/uploads/2012/03/Lietuvos-etnografiniai-regionai-alkas.lt_.jpg">
            <a:hlinkClick r:id="rId2"/>
          </p:cNvPr>
          <p:cNvPicPr>
            <a:picLocks noChangeAspect="1" noChangeArrowheads="1"/>
          </p:cNvPicPr>
          <p:nvPr/>
        </p:nvPicPr>
        <p:blipFill>
          <a:blip r:embed="rId3"/>
          <a:srcRect/>
          <a:stretch>
            <a:fillRect/>
          </a:stretch>
        </p:blipFill>
        <p:spPr bwMode="auto">
          <a:xfrm>
            <a:off x="1295400" y="685800"/>
            <a:ext cx="6705600" cy="498263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52400"/>
            <a:ext cx="3480440" cy="646331"/>
          </a:xfrm>
          <a:prstGeom prst="rect">
            <a:avLst/>
          </a:prstGeom>
          <a:noFill/>
        </p:spPr>
        <p:txBody>
          <a:bodyPr wrap="none" rtlCol="0">
            <a:spAutoFit/>
          </a:bodyPr>
          <a:lstStyle/>
          <a:p>
            <a:r>
              <a:rPr lang="lt-LT" sz="3600" b="1" dirty="0" smtClean="0">
                <a:solidFill>
                  <a:schemeClr val="bg2">
                    <a:lumMod val="25000"/>
                  </a:schemeClr>
                </a:solidFill>
                <a:latin typeface="Times New Roman" pitchFamily="18" charset="0"/>
                <a:cs typeface="Times New Roman" pitchFamily="18" charset="0"/>
              </a:rPr>
              <a:t>Kraitiniai baldai</a:t>
            </a:r>
            <a:endParaRPr lang="en-US" sz="3600" b="1" dirty="0">
              <a:solidFill>
                <a:schemeClr val="bg2">
                  <a:lumMod val="25000"/>
                </a:schemeClr>
              </a:solidFill>
              <a:latin typeface="Times New Roman" pitchFamily="18" charset="0"/>
              <a:cs typeface="Times New Roman" pitchFamily="18" charset="0"/>
            </a:endParaRPr>
          </a:p>
        </p:txBody>
      </p:sp>
      <p:sp>
        <p:nvSpPr>
          <p:cNvPr id="3" name="TextBox 2"/>
          <p:cNvSpPr txBox="1"/>
          <p:nvPr/>
        </p:nvSpPr>
        <p:spPr>
          <a:xfrm>
            <a:off x="381000" y="914400"/>
            <a:ext cx="8382000" cy="830997"/>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Iš žilos senovės nuotakos savo kraitį kraudavo į </a:t>
            </a:r>
            <a:r>
              <a:rPr lang="lt-LT" sz="2400" dirty="0" err="1" smtClean="0">
                <a:latin typeface="Times New Roman" pitchFamily="18" charset="0"/>
                <a:cs typeface="Times New Roman" pitchFamily="18" charset="0"/>
              </a:rPr>
              <a:t>kraičlovius</a:t>
            </a:r>
            <a:r>
              <a:rPr lang="lt-LT" sz="2400" dirty="0" smtClean="0">
                <a:latin typeface="Times New Roman" pitchFamily="18" charset="0"/>
                <a:cs typeface="Times New Roman" pitchFamily="18" charset="0"/>
              </a:rPr>
              <a:t>, </a:t>
            </a:r>
            <a:r>
              <a:rPr lang="lt-LT" sz="2400" dirty="0" err="1" smtClean="0">
                <a:latin typeface="Times New Roman" pitchFamily="18" charset="0"/>
                <a:cs typeface="Times New Roman" pitchFamily="18" charset="0"/>
              </a:rPr>
              <a:t>kraičkubilius</a:t>
            </a:r>
            <a:r>
              <a:rPr lang="lt-LT" sz="2400" dirty="0" smtClean="0">
                <a:latin typeface="Times New Roman" pitchFamily="18" charset="0"/>
                <a:cs typeface="Times New Roman" pitchFamily="18" charset="0"/>
              </a:rPr>
              <a:t>, vėliau skrynias, komodas.</a:t>
            </a:r>
            <a:endParaRPr lang="en-US" sz="2400" dirty="0">
              <a:latin typeface="Times New Roman" pitchFamily="18" charset="0"/>
              <a:cs typeface="Times New Roman" pitchFamily="18" charset="0"/>
            </a:endParaRPr>
          </a:p>
        </p:txBody>
      </p:sp>
      <p:sp>
        <p:nvSpPr>
          <p:cNvPr id="4" name="TextBox 3"/>
          <p:cNvSpPr txBox="1"/>
          <p:nvPr/>
        </p:nvSpPr>
        <p:spPr>
          <a:xfrm>
            <a:off x="609600" y="4876800"/>
            <a:ext cx="7848599" cy="1569660"/>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Minėti kraitiniai baldai buvo žinomi ne tik lietuviams, bet ir daugeliui pasaulio tautų. Tradiciniai jų raštai ateina iš žilos senovės. Per šimtmečius jie pasipildė naujais ornamentais, dailiais geležiniais apkaustais.</a:t>
            </a:r>
            <a:endParaRPr lang="en-US" sz="2400" dirty="0">
              <a:latin typeface="Times New Roman" pitchFamily="18" charset="0"/>
              <a:cs typeface="Times New Roman" pitchFamily="18" charset="0"/>
            </a:endParaRPr>
          </a:p>
        </p:txBody>
      </p:sp>
      <p:pic>
        <p:nvPicPr>
          <p:cNvPr id="5" name="Picture 4" descr="1295279504.jpg"/>
          <p:cNvPicPr>
            <a:picLocks noChangeAspect="1"/>
          </p:cNvPicPr>
          <p:nvPr/>
        </p:nvPicPr>
        <p:blipFill>
          <a:blip r:embed="rId2" cstate="print"/>
          <a:stretch>
            <a:fillRect/>
          </a:stretch>
        </p:blipFill>
        <p:spPr>
          <a:xfrm>
            <a:off x="2667000" y="2667000"/>
            <a:ext cx="2398749" cy="1600309"/>
          </a:xfrm>
          <a:prstGeom prst="rect">
            <a:avLst/>
          </a:prstGeom>
        </p:spPr>
      </p:pic>
      <p:pic>
        <p:nvPicPr>
          <p:cNvPr id="8" name="Picture 7" descr="200px-Kraickubilis.jpg"/>
          <p:cNvPicPr>
            <a:picLocks noChangeAspect="1"/>
          </p:cNvPicPr>
          <p:nvPr/>
        </p:nvPicPr>
        <p:blipFill>
          <a:blip r:embed="rId3"/>
          <a:stretch>
            <a:fillRect/>
          </a:stretch>
        </p:blipFill>
        <p:spPr>
          <a:xfrm>
            <a:off x="685800" y="2057400"/>
            <a:ext cx="1371600" cy="2455164"/>
          </a:xfrm>
          <a:prstGeom prst="rect">
            <a:avLst/>
          </a:prstGeom>
        </p:spPr>
      </p:pic>
      <p:pic>
        <p:nvPicPr>
          <p:cNvPr id="9" name="Picture 8" descr="p-imitacija-300x294.jpg"/>
          <p:cNvPicPr>
            <a:picLocks noChangeAspect="1"/>
          </p:cNvPicPr>
          <p:nvPr/>
        </p:nvPicPr>
        <p:blipFill>
          <a:blip r:embed="rId4"/>
          <a:stretch>
            <a:fillRect/>
          </a:stretch>
        </p:blipFill>
        <p:spPr>
          <a:xfrm>
            <a:off x="5867400" y="2057400"/>
            <a:ext cx="2254898" cy="2209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1043</Words>
  <Application>Microsoft Office PowerPoint</Application>
  <PresentationFormat>Demonstracija ekrane (4:3)</PresentationFormat>
  <Paragraphs>98</Paragraphs>
  <Slides>27</Slides>
  <Notes>0</Notes>
  <HiddenSlides>0</HiddenSlides>
  <MMClips>0</MMClips>
  <ScaleCrop>false</ScaleCrop>
  <HeadingPairs>
    <vt:vector size="4" baseType="variant">
      <vt:variant>
        <vt:lpstr>Tema</vt:lpstr>
      </vt:variant>
      <vt:variant>
        <vt:i4>1</vt:i4>
      </vt:variant>
      <vt:variant>
        <vt:lpstr>Skaidrių pavadinimai</vt:lpstr>
      </vt:variant>
      <vt:variant>
        <vt:i4>27</vt:i4>
      </vt:variant>
    </vt:vector>
  </HeadingPairs>
  <TitlesOfParts>
    <vt:vector size="28" baseType="lpstr">
      <vt:lpstr>Office Theme</vt:lpstr>
      <vt:lpstr>DAIKTAS – PRAEITIES ATSPINDYS Vizualinė medžiaga pamokai </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mano</dc:creator>
  <cp:lastModifiedBy>komp_10</cp:lastModifiedBy>
  <cp:revision>37</cp:revision>
  <dcterms:created xsi:type="dcterms:W3CDTF">2006-08-16T00:00:00Z</dcterms:created>
  <dcterms:modified xsi:type="dcterms:W3CDTF">2022-01-04T09:44:12Z</dcterms:modified>
</cp:coreProperties>
</file>