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4"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9" r:id="rId30"/>
    <p:sldId id="290" r:id="rId31"/>
    <p:sldId id="292" r:id="rId32"/>
    <p:sldId id="286" r:id="rId33"/>
    <p:sldId id="283" r:id="rId34"/>
    <p:sldId id="288" r:id="rId35"/>
    <p:sldId id="284" r:id="rId36"/>
    <p:sldId id="285" r:id="rId37"/>
    <p:sldId id="291" r:id="rId38"/>
    <p:sldId id="293" r:id="rId39"/>
    <p:sldId id="287" r:id="rId40"/>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Antraštė 1"/>
          <p:cNvSpPr>
            <a:spLocks noGrp="1"/>
          </p:cNvSpPr>
          <p:nvPr>
            <p:ph type="ctrTitle"/>
          </p:nvPr>
        </p:nvSpPr>
        <p:spPr>
          <a:xfrm>
            <a:off x="685800" y="2130425"/>
            <a:ext cx="7772400" cy="1470025"/>
          </a:xfrm>
        </p:spPr>
        <p:txBody>
          <a:bodyPr/>
          <a:lstStyle/>
          <a:p>
            <a:r>
              <a:rPr lang="lt-LT"/>
              <a:t>Spustelėkite, jei norite keisite ruoš. pav. stilių</a:t>
            </a:r>
          </a:p>
        </p:txBody>
      </p:sp>
      <p:sp>
        <p:nvSpPr>
          <p:cNvPr id="3" name="Antrinis pavadinima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a:t>Spustelėkite ruošinio paantraštės stiliui keisti</a:t>
            </a:r>
          </a:p>
        </p:txBody>
      </p:sp>
      <p:sp>
        <p:nvSpPr>
          <p:cNvPr id="4" name="Datos vietos rezervavimo ženklas 3"/>
          <p:cNvSpPr>
            <a:spLocks noGrp="1"/>
          </p:cNvSpPr>
          <p:nvPr>
            <p:ph type="dt" sz="half" idx="10"/>
          </p:nvPr>
        </p:nvSpPr>
        <p:spPr/>
        <p:txBody>
          <a:bodyPr/>
          <a:lstStyle/>
          <a:p>
            <a:fld id="{1C8DDDC4-DD48-4308-A7E0-98165D63D553}" type="datetimeFigureOut">
              <a:rPr lang="lt-LT" smtClean="0"/>
              <a:pPr/>
              <a:t>2022.01.04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3EB13EFE-0A69-4DDC-BC41-23C766984008}" type="slidenum">
              <a:rPr lang="lt-LT" smtClean="0"/>
              <a:pPr/>
              <a:t>‹#›</a:t>
            </a:fld>
            <a:endParaRPr lang="lt-L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Spustelėkite, jei norite keisite ruoš. pav. stilių</a:t>
            </a:r>
          </a:p>
        </p:txBody>
      </p:sp>
      <p:sp>
        <p:nvSpPr>
          <p:cNvPr id="3" name="Vertikalaus teksto vietos rezervavimo ženklas 2"/>
          <p:cNvSpPr>
            <a:spLocks noGrp="1"/>
          </p:cNvSpPr>
          <p:nvPr>
            <p:ph type="body" orient="vert" idx="1"/>
          </p:nvPr>
        </p:nvSpPr>
        <p:spPr/>
        <p:txBody>
          <a:bodyPr vert="eaVert"/>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10"/>
          </p:nvPr>
        </p:nvSpPr>
        <p:spPr/>
        <p:txBody>
          <a:bodyPr/>
          <a:lstStyle/>
          <a:p>
            <a:fld id="{1C8DDDC4-DD48-4308-A7E0-98165D63D553}" type="datetimeFigureOut">
              <a:rPr lang="lt-LT" smtClean="0"/>
              <a:pPr/>
              <a:t>2022.01.04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3EB13EFE-0A69-4DDC-BC41-23C766984008}" type="slidenum">
              <a:rPr lang="lt-LT" smtClean="0"/>
              <a:pPr/>
              <a:t>‹#›</a:t>
            </a:fld>
            <a:endParaRPr lang="lt-L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629400" y="274638"/>
            <a:ext cx="2057400" cy="5851525"/>
          </a:xfrm>
        </p:spPr>
        <p:txBody>
          <a:bodyPr vert="eaVert"/>
          <a:lstStyle/>
          <a:p>
            <a:r>
              <a:rPr lang="lt-LT"/>
              <a:t>Spustelėkite, jei norite keisite ruoš. pav. stilių</a:t>
            </a:r>
          </a:p>
        </p:txBody>
      </p:sp>
      <p:sp>
        <p:nvSpPr>
          <p:cNvPr id="3" name="Vertikalaus teksto vietos rezervavimo ženklas 2"/>
          <p:cNvSpPr>
            <a:spLocks noGrp="1"/>
          </p:cNvSpPr>
          <p:nvPr>
            <p:ph type="body" orient="vert" idx="1"/>
          </p:nvPr>
        </p:nvSpPr>
        <p:spPr>
          <a:xfrm>
            <a:off x="457200" y="274638"/>
            <a:ext cx="6019800" cy="5851525"/>
          </a:xfrm>
        </p:spPr>
        <p:txBody>
          <a:bodyPr vert="eaVert"/>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10"/>
          </p:nvPr>
        </p:nvSpPr>
        <p:spPr/>
        <p:txBody>
          <a:bodyPr/>
          <a:lstStyle/>
          <a:p>
            <a:fld id="{1C8DDDC4-DD48-4308-A7E0-98165D63D553}" type="datetimeFigureOut">
              <a:rPr lang="lt-LT" smtClean="0"/>
              <a:pPr/>
              <a:t>2022.01.04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3EB13EFE-0A69-4DDC-BC41-23C766984008}" type="slidenum">
              <a:rPr lang="lt-LT" smtClean="0"/>
              <a:pPr/>
              <a:t>‹#›</a:t>
            </a:fld>
            <a:endParaRPr lang="lt-L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Spustelėkite, jei norite keisite ruoš. pav. stilių</a:t>
            </a:r>
          </a:p>
        </p:txBody>
      </p:sp>
      <p:sp>
        <p:nvSpPr>
          <p:cNvPr id="3" name="Turinio vietos rezervavimo ženklas 2"/>
          <p:cNvSpPr>
            <a:spLocks noGrp="1"/>
          </p:cNvSpPr>
          <p:nvPr>
            <p:ph idx="1"/>
          </p:nvPr>
        </p:nvSpPr>
        <p:spPr/>
        <p:txBody>
          <a:body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10"/>
          </p:nvPr>
        </p:nvSpPr>
        <p:spPr/>
        <p:txBody>
          <a:bodyPr/>
          <a:lstStyle/>
          <a:p>
            <a:fld id="{1C8DDDC4-DD48-4308-A7E0-98165D63D553}" type="datetimeFigureOut">
              <a:rPr lang="lt-LT" smtClean="0"/>
              <a:pPr/>
              <a:t>2022.01.04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3EB13EFE-0A69-4DDC-BC41-23C766984008}" type="slidenum">
              <a:rPr lang="lt-LT" smtClean="0"/>
              <a:pPr/>
              <a:t>‹#›</a:t>
            </a:fld>
            <a:endParaRPr lang="lt-L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722313" y="4406900"/>
            <a:ext cx="7772400" cy="1362075"/>
          </a:xfrm>
        </p:spPr>
        <p:txBody>
          <a:bodyPr anchor="t"/>
          <a:lstStyle>
            <a:lvl1pPr algn="l">
              <a:defRPr sz="4000" b="1" cap="all"/>
            </a:lvl1pPr>
          </a:lstStyle>
          <a:p>
            <a:r>
              <a:rPr lang="lt-LT"/>
              <a:t>Spustelėkite, jei norite keisite ruoš. pav. stilių</a:t>
            </a:r>
          </a:p>
        </p:txBody>
      </p:sp>
      <p:sp>
        <p:nvSpPr>
          <p:cNvPr id="3" name="Teksto vietos rezervavimo ženklas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ruošinio teksto stiliams keisti</a:t>
            </a:r>
          </a:p>
        </p:txBody>
      </p:sp>
      <p:sp>
        <p:nvSpPr>
          <p:cNvPr id="4" name="Datos vietos rezervavimo ženklas 3"/>
          <p:cNvSpPr>
            <a:spLocks noGrp="1"/>
          </p:cNvSpPr>
          <p:nvPr>
            <p:ph type="dt" sz="half" idx="10"/>
          </p:nvPr>
        </p:nvSpPr>
        <p:spPr/>
        <p:txBody>
          <a:bodyPr/>
          <a:lstStyle/>
          <a:p>
            <a:fld id="{1C8DDDC4-DD48-4308-A7E0-98165D63D553}" type="datetimeFigureOut">
              <a:rPr lang="lt-LT" smtClean="0"/>
              <a:pPr/>
              <a:t>2022.01.04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3EB13EFE-0A69-4DDC-BC41-23C766984008}" type="slidenum">
              <a:rPr lang="lt-LT" smtClean="0"/>
              <a:pPr/>
              <a:t>‹#›</a:t>
            </a:fld>
            <a:endParaRPr lang="lt-L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Spustelėkite, jei norite keisite ruoš. pav. stilių</a:t>
            </a:r>
          </a:p>
        </p:txBody>
      </p:sp>
      <p:sp>
        <p:nvSpPr>
          <p:cNvPr id="3" name="Turinio vietos rezervavimo ženklas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4" name="Turinio vietos rezervavimo ženklas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5" name="Datos vietos rezervavimo ženklas 4"/>
          <p:cNvSpPr>
            <a:spLocks noGrp="1"/>
          </p:cNvSpPr>
          <p:nvPr>
            <p:ph type="dt" sz="half" idx="10"/>
          </p:nvPr>
        </p:nvSpPr>
        <p:spPr/>
        <p:txBody>
          <a:bodyPr/>
          <a:lstStyle/>
          <a:p>
            <a:fld id="{1C8DDDC4-DD48-4308-A7E0-98165D63D553}" type="datetimeFigureOut">
              <a:rPr lang="lt-LT" smtClean="0"/>
              <a:pPr/>
              <a:t>2022.01.04</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3EB13EFE-0A69-4DDC-BC41-23C766984008}" type="slidenum">
              <a:rPr lang="lt-LT" smtClean="0"/>
              <a:pPr/>
              <a:t>‹#›</a:t>
            </a:fld>
            <a:endParaRPr lang="lt-L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lvl1pPr>
              <a:defRPr/>
            </a:lvl1pPr>
          </a:lstStyle>
          <a:p>
            <a:r>
              <a:rPr lang="lt-LT"/>
              <a:t>Spustelėkite, jei norite keisite ruoš. pav. stilių</a:t>
            </a:r>
          </a:p>
        </p:txBody>
      </p:sp>
      <p:sp>
        <p:nvSpPr>
          <p:cNvPr id="3" name="Teksto vietos rezervavimo ženklas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ruošinio teksto stiliams keisti</a:t>
            </a:r>
          </a:p>
        </p:txBody>
      </p:sp>
      <p:sp>
        <p:nvSpPr>
          <p:cNvPr id="4" name="Turinio vietos rezervavimo ženklas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5" name="Teksto vietos rezervavimo ženklas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ruošinio teksto stiliams keisti</a:t>
            </a:r>
          </a:p>
        </p:txBody>
      </p:sp>
      <p:sp>
        <p:nvSpPr>
          <p:cNvPr id="6" name="Turinio vietos rezervavimo ženklas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7" name="Datos vietos rezervavimo ženklas 6"/>
          <p:cNvSpPr>
            <a:spLocks noGrp="1"/>
          </p:cNvSpPr>
          <p:nvPr>
            <p:ph type="dt" sz="half" idx="10"/>
          </p:nvPr>
        </p:nvSpPr>
        <p:spPr/>
        <p:txBody>
          <a:bodyPr/>
          <a:lstStyle/>
          <a:p>
            <a:fld id="{1C8DDDC4-DD48-4308-A7E0-98165D63D553}" type="datetimeFigureOut">
              <a:rPr lang="lt-LT" smtClean="0"/>
              <a:pPr/>
              <a:t>2022.01.04</a:t>
            </a:fld>
            <a:endParaRPr lang="lt-LT"/>
          </a:p>
        </p:txBody>
      </p:sp>
      <p:sp>
        <p:nvSpPr>
          <p:cNvPr id="8" name="Poraštės vietos rezervavimo ženklas 7"/>
          <p:cNvSpPr>
            <a:spLocks noGrp="1"/>
          </p:cNvSpPr>
          <p:nvPr>
            <p:ph type="ftr" sz="quarter" idx="11"/>
          </p:nvPr>
        </p:nvSpPr>
        <p:spPr/>
        <p:txBody>
          <a:bodyPr/>
          <a:lstStyle/>
          <a:p>
            <a:endParaRPr lang="lt-LT"/>
          </a:p>
        </p:txBody>
      </p:sp>
      <p:sp>
        <p:nvSpPr>
          <p:cNvPr id="9" name="Skaidrės numerio vietos rezervavimo ženklas 8"/>
          <p:cNvSpPr>
            <a:spLocks noGrp="1"/>
          </p:cNvSpPr>
          <p:nvPr>
            <p:ph type="sldNum" sz="quarter" idx="12"/>
          </p:nvPr>
        </p:nvSpPr>
        <p:spPr/>
        <p:txBody>
          <a:bodyPr/>
          <a:lstStyle/>
          <a:p>
            <a:fld id="{3EB13EFE-0A69-4DDC-BC41-23C766984008}" type="slidenum">
              <a:rPr lang="lt-LT" smtClean="0"/>
              <a:pPr/>
              <a:t>‹#›</a:t>
            </a:fld>
            <a:endParaRPr lang="lt-L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Spustelėkite, jei norite keisite ruoš. pav. stilių</a:t>
            </a:r>
          </a:p>
        </p:txBody>
      </p:sp>
      <p:sp>
        <p:nvSpPr>
          <p:cNvPr id="3" name="Datos vietos rezervavimo ženklas 2"/>
          <p:cNvSpPr>
            <a:spLocks noGrp="1"/>
          </p:cNvSpPr>
          <p:nvPr>
            <p:ph type="dt" sz="half" idx="10"/>
          </p:nvPr>
        </p:nvSpPr>
        <p:spPr/>
        <p:txBody>
          <a:bodyPr/>
          <a:lstStyle/>
          <a:p>
            <a:fld id="{1C8DDDC4-DD48-4308-A7E0-98165D63D553}" type="datetimeFigureOut">
              <a:rPr lang="lt-LT" smtClean="0"/>
              <a:pPr/>
              <a:t>2022.01.04</a:t>
            </a:fld>
            <a:endParaRPr lang="lt-LT"/>
          </a:p>
        </p:txBody>
      </p:sp>
      <p:sp>
        <p:nvSpPr>
          <p:cNvPr id="4" name="Poraštės vietos rezervavimo ženklas 3"/>
          <p:cNvSpPr>
            <a:spLocks noGrp="1"/>
          </p:cNvSpPr>
          <p:nvPr>
            <p:ph type="ftr" sz="quarter" idx="11"/>
          </p:nvPr>
        </p:nvSpPr>
        <p:spPr/>
        <p:txBody>
          <a:bodyPr/>
          <a:lstStyle/>
          <a:p>
            <a:endParaRPr lang="lt-LT"/>
          </a:p>
        </p:txBody>
      </p:sp>
      <p:sp>
        <p:nvSpPr>
          <p:cNvPr id="5" name="Skaidrės numerio vietos rezervavimo ženklas 4"/>
          <p:cNvSpPr>
            <a:spLocks noGrp="1"/>
          </p:cNvSpPr>
          <p:nvPr>
            <p:ph type="sldNum" sz="quarter" idx="12"/>
          </p:nvPr>
        </p:nvSpPr>
        <p:spPr/>
        <p:txBody>
          <a:bodyPr/>
          <a:lstStyle/>
          <a:p>
            <a:fld id="{3EB13EFE-0A69-4DDC-BC41-23C766984008}" type="slidenum">
              <a:rPr lang="lt-LT" smtClean="0"/>
              <a:pPr/>
              <a:t>‹#›</a:t>
            </a:fld>
            <a:endParaRPr lang="lt-L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1C8DDDC4-DD48-4308-A7E0-98165D63D553}" type="datetimeFigureOut">
              <a:rPr lang="lt-LT" smtClean="0"/>
              <a:pPr/>
              <a:t>2022.01.04</a:t>
            </a:fld>
            <a:endParaRPr lang="lt-LT"/>
          </a:p>
        </p:txBody>
      </p:sp>
      <p:sp>
        <p:nvSpPr>
          <p:cNvPr id="3" name="Poraštės vietos rezervavimo ženklas 2"/>
          <p:cNvSpPr>
            <a:spLocks noGrp="1"/>
          </p:cNvSpPr>
          <p:nvPr>
            <p:ph type="ftr" sz="quarter" idx="11"/>
          </p:nvPr>
        </p:nvSpPr>
        <p:spPr/>
        <p:txBody>
          <a:bodyPr/>
          <a:lstStyle/>
          <a:p>
            <a:endParaRPr lang="lt-LT"/>
          </a:p>
        </p:txBody>
      </p:sp>
      <p:sp>
        <p:nvSpPr>
          <p:cNvPr id="4" name="Skaidrės numerio vietos rezervavimo ženklas 3"/>
          <p:cNvSpPr>
            <a:spLocks noGrp="1"/>
          </p:cNvSpPr>
          <p:nvPr>
            <p:ph type="sldNum" sz="quarter" idx="12"/>
          </p:nvPr>
        </p:nvSpPr>
        <p:spPr/>
        <p:txBody>
          <a:bodyPr/>
          <a:lstStyle/>
          <a:p>
            <a:fld id="{3EB13EFE-0A69-4DDC-BC41-23C766984008}" type="slidenum">
              <a:rPr lang="lt-LT" smtClean="0"/>
              <a:pPr/>
              <a:t>‹#›</a:t>
            </a:fld>
            <a:endParaRPr lang="lt-L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3050"/>
            <a:ext cx="3008313" cy="1162050"/>
          </a:xfrm>
        </p:spPr>
        <p:txBody>
          <a:bodyPr anchor="b"/>
          <a:lstStyle>
            <a:lvl1pPr algn="l">
              <a:defRPr sz="2000" b="1"/>
            </a:lvl1pPr>
          </a:lstStyle>
          <a:p>
            <a:r>
              <a:rPr lang="lt-LT"/>
              <a:t>Spustelėkite, jei norite keisite ruoš. pav. stilių</a:t>
            </a:r>
          </a:p>
        </p:txBody>
      </p:sp>
      <p:sp>
        <p:nvSpPr>
          <p:cNvPr id="3" name="Turinio vietos rezervavimo ženklas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4" name="Teksto vietos rezervavimo ženklas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ruošinio teksto stiliams keisti</a:t>
            </a:r>
          </a:p>
        </p:txBody>
      </p:sp>
      <p:sp>
        <p:nvSpPr>
          <p:cNvPr id="5" name="Datos vietos rezervavimo ženklas 4"/>
          <p:cNvSpPr>
            <a:spLocks noGrp="1"/>
          </p:cNvSpPr>
          <p:nvPr>
            <p:ph type="dt" sz="half" idx="10"/>
          </p:nvPr>
        </p:nvSpPr>
        <p:spPr/>
        <p:txBody>
          <a:bodyPr/>
          <a:lstStyle/>
          <a:p>
            <a:fld id="{1C8DDDC4-DD48-4308-A7E0-98165D63D553}" type="datetimeFigureOut">
              <a:rPr lang="lt-LT" smtClean="0"/>
              <a:pPr/>
              <a:t>2022.01.04</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3EB13EFE-0A69-4DDC-BC41-23C766984008}" type="slidenum">
              <a:rPr lang="lt-LT" smtClean="0"/>
              <a:pPr/>
              <a:t>‹#›</a:t>
            </a:fld>
            <a:endParaRPr lang="lt-L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1792288" y="4800600"/>
            <a:ext cx="5486400" cy="566738"/>
          </a:xfrm>
        </p:spPr>
        <p:txBody>
          <a:bodyPr anchor="b"/>
          <a:lstStyle>
            <a:lvl1pPr algn="l">
              <a:defRPr sz="2000" b="1"/>
            </a:lvl1pPr>
          </a:lstStyle>
          <a:p>
            <a:r>
              <a:rPr lang="lt-LT"/>
              <a:t>Spustelėkite, jei norite keisite ruoš. pav. stilių</a:t>
            </a:r>
          </a:p>
        </p:txBody>
      </p:sp>
      <p:sp>
        <p:nvSpPr>
          <p:cNvPr id="3" name="Paveikslėlio vietos rezervavimo ženklas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ruošinio teksto stiliams keisti</a:t>
            </a:r>
          </a:p>
        </p:txBody>
      </p:sp>
      <p:sp>
        <p:nvSpPr>
          <p:cNvPr id="5" name="Datos vietos rezervavimo ženklas 4"/>
          <p:cNvSpPr>
            <a:spLocks noGrp="1"/>
          </p:cNvSpPr>
          <p:nvPr>
            <p:ph type="dt" sz="half" idx="10"/>
          </p:nvPr>
        </p:nvSpPr>
        <p:spPr/>
        <p:txBody>
          <a:bodyPr/>
          <a:lstStyle/>
          <a:p>
            <a:fld id="{1C8DDDC4-DD48-4308-A7E0-98165D63D553}" type="datetimeFigureOut">
              <a:rPr lang="lt-LT" smtClean="0"/>
              <a:pPr/>
              <a:t>2022.01.04</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3EB13EFE-0A69-4DDC-BC41-23C766984008}" type="slidenum">
              <a:rPr lang="lt-LT" smtClean="0"/>
              <a:pPr/>
              <a:t>‹#›</a:t>
            </a:fld>
            <a:endParaRPr lang="lt-L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lt-LT"/>
              <a:t>Spustelėkite, jei norite keisite ruoš. pav. stilių</a:t>
            </a:r>
          </a:p>
        </p:txBody>
      </p:sp>
      <p:sp>
        <p:nvSpPr>
          <p:cNvPr id="3" name="Teksto vietos rezervavimo ženklas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8DDDC4-DD48-4308-A7E0-98165D63D553}" type="datetimeFigureOut">
              <a:rPr lang="lt-LT" smtClean="0"/>
              <a:pPr/>
              <a:t>2022.01.04</a:t>
            </a:fld>
            <a:endParaRPr lang="lt-LT"/>
          </a:p>
        </p:txBody>
      </p:sp>
      <p:sp>
        <p:nvSpPr>
          <p:cNvPr id="5" name="Poraštės vietos rezervavimo ženklas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13EFE-0A69-4DDC-BC41-23C766984008}" type="slidenum">
              <a:rPr lang="lt-LT" smtClean="0"/>
              <a:pPr/>
              <a:t>‹#›</a:t>
            </a:fld>
            <a:endParaRPr lang="lt-L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www.google.lt/url?sa=i&amp;rct=j&amp;q=&amp;esrc=s&amp;frm=1&amp;source=images&amp;cd=&amp;cad=rja&amp;docid=HhksK2Y_gw_WAM&amp;tbnid=gZlrQjpe4oszDM:&amp;ved=0CAUQjRw&amp;url=http://virtuvesbaldai4u.lt/virtuves-baldai-medzio-lukstas/&amp;ei=eqhdUZniCI7AswbJwYGwBA&amp;bvm=bv.44770516,d.bGE&amp;psig=AFQjCNEYPZeg60ZL1yHYsCDS7oh6bnpSbA&amp;ust=1365178437976100" TargetMode="External"/><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www.google.lt/url?sa=i&amp;rct=j&amp;q=&amp;esrc=s&amp;frm=1&amp;source=images&amp;cd=&amp;cad=rja&amp;docid=HhksK2Y_gw_WAM&amp;tbnid=gZlrQjpe4oszDM:&amp;ved=0CAUQjRw&amp;url=http://www.spintospassauliu.lt/dur-uzpildai/60-laminuota-medienos-drozli-plokst.html&amp;ei=kqhdUcAUiKC0BrXWgMAP&amp;bvm=bv.44770516,d.bGE&amp;psig=AFQjCNEYPZeg60ZL1yHYsCDS7oh6bnpSbA&amp;ust=1365178437976100" TargetMode="External"/><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hyperlink" Target="http://www.google.lt/url?sa=i&amp;rct=j&amp;q=&amp;esrc=s&amp;frm=1&amp;source=images&amp;cd=&amp;cad=rja&amp;docid=MXIC6_r5LnDmEM&amp;tbnid=28YF1_fsAlAqrM:&amp;ved=0CAUQjRw&amp;url=http://www.alsotana.lt/modernios-virtuves&amp;ei=oahdUenBBsnsswbf_IGICQ&amp;bvm=bv.44770516,d.bGE&amp;psig=AFQjCNEYPZeg60ZL1yHYsCDS7oh6bnpSbA&amp;ust=1365178437976100"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2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hyperlink" Target="http://www.google.lt/url?sa=i&amp;rct=j&amp;q=&amp;esrc=s&amp;frm=1&amp;source=images&amp;cd=&amp;cad=rja&amp;docid=i2ECk9wmFW1BuM&amp;tbnid=A1J-c60sRRaUGM:&amp;ved=0CAUQjRw&amp;url=http://foto.delfi.lt/picture/2208609/&amp;ei=S7pdUeTYCYX6PMCxgbAO&amp;bvm=bv.44770516,d.Yms&amp;psig=AFQjCNGGZ0q9QAw5qfsT-iy-RCZ0VAYrgw&amp;ust=1365183399098601" TargetMode="External"/><Relationship Id="rId1" Type="http://schemas.openxmlformats.org/officeDocument/2006/relationships/slideLayout" Target="../slideLayouts/slideLayout7.xml"/><Relationship Id="rId5" Type="http://schemas.openxmlformats.org/officeDocument/2006/relationships/image" Target="../media/image52.jpeg"/><Relationship Id="rId4" Type="http://schemas.openxmlformats.org/officeDocument/2006/relationships/hyperlink" Target="http://www.google.lt/url?sa=i&amp;rct=j&amp;q=&amp;esrc=s&amp;frm=1&amp;source=images&amp;cd=&amp;docid=l9oUw_JEQ_MzrM&amp;tbnid=u_-Wp4tzVoTxrM:&amp;ved=0CAUQjRw&amp;url=http://www.statybajums.lt/temos/mediena-gaminiai/medienos-makrostruktura&amp;ei=4bpdUcfvBsOTPeqigYAK&amp;bvm=bv.44770516,d.Yms&amp;psig=AFQjCNFdUmcezCRRZ3VZUBMLixFNRCrj2A&amp;ust=1365183556028533"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7.xml"/><Relationship Id="rId5" Type="http://schemas.openxmlformats.org/officeDocument/2006/relationships/image" Target="../media/image68.jpeg"/><Relationship Id="rId4" Type="http://schemas.openxmlformats.org/officeDocument/2006/relationships/image" Target="../media/image67.jpeg"/></Relationships>
</file>

<file path=ppt/slides/_rels/slide3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7.xml"/><Relationship Id="rId5" Type="http://schemas.openxmlformats.org/officeDocument/2006/relationships/image" Target="../media/image73.jpeg"/><Relationship Id="rId4" Type="http://schemas.openxmlformats.org/officeDocument/2006/relationships/image" Target="../media/image72.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http://www.alsawood.lt/osb.html" TargetMode="External"/><Relationship Id="rId2" Type="http://schemas.openxmlformats.org/officeDocument/2006/relationships/hyperlink" Target="http://alfasta.lt/katalogas/hdfmdf/" TargetMode="External"/><Relationship Id="rId1" Type="http://schemas.openxmlformats.org/officeDocument/2006/relationships/slideLayout" Target="../slideLayouts/slideLayout7.xml"/><Relationship Id="rId6" Type="http://schemas.openxmlformats.org/officeDocument/2006/relationships/hyperlink" Target="http://www.ie-laminart.lt/site/files/Honeycomb/Honeycomb_korinis_uzpildas_Kainininkas_20110901_PDF.pdf" TargetMode="External"/><Relationship Id="rId5" Type="http://schemas.openxmlformats.org/officeDocument/2006/relationships/hyperlink" Target="http://www.ulmas.lt/mdf/" TargetMode="External"/><Relationship Id="rId4" Type="http://schemas.openxmlformats.org/officeDocument/2006/relationships/hyperlink" Target="http://www.langeme.lt/lmdp_apdailos_spalvo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a:spLocks noChangeArrowheads="1"/>
          </p:cNvSpPr>
          <p:nvPr/>
        </p:nvSpPr>
        <p:spPr bwMode="auto">
          <a:xfrm>
            <a:off x="1763688" y="2132856"/>
            <a:ext cx="6131807" cy="1107996"/>
          </a:xfrm>
          <a:prstGeom prst="rect">
            <a:avLst/>
          </a:prstGeom>
          <a:noFill/>
          <a:ln w="9525">
            <a:noFill/>
            <a:miter lim="800000"/>
            <a:headEnd/>
            <a:tailEnd/>
          </a:ln>
        </p:spPr>
        <p:txBody>
          <a:bodyPr wrap="none">
            <a:spAutoFit/>
          </a:bodyPr>
          <a:lstStyle/>
          <a:p>
            <a:pPr algn="just"/>
            <a:r>
              <a:rPr lang="lt-LT" sz="6600" b="1" dirty="0">
                <a:solidFill>
                  <a:schemeClr val="accent6">
                    <a:lumMod val="50000"/>
                  </a:schemeClr>
                </a:solidFill>
                <a:latin typeface="Times New Roman" pitchFamily="18" charset="0"/>
                <a:cs typeface="Times New Roman" pitchFamily="18" charset="0"/>
              </a:rPr>
              <a:t>Medžio mozaika</a:t>
            </a:r>
            <a:endParaRPr lang="en-US" sz="6600" b="1" dirty="0">
              <a:solidFill>
                <a:schemeClr val="accent6">
                  <a:lumMod val="50000"/>
                </a:schemeClr>
              </a:solidFill>
              <a:latin typeface="Times New Roman" pitchFamily="18" charset="0"/>
              <a:cs typeface="Times New Roman" pitchFamily="18" charset="0"/>
            </a:endParaRPr>
          </a:p>
        </p:txBody>
      </p:sp>
      <p:sp>
        <p:nvSpPr>
          <p:cNvPr id="5" name="TextBox 5"/>
          <p:cNvSpPr txBox="1">
            <a:spLocks noChangeArrowheads="1"/>
          </p:cNvSpPr>
          <p:nvPr/>
        </p:nvSpPr>
        <p:spPr bwMode="auto">
          <a:xfrm>
            <a:off x="5508104" y="4581128"/>
            <a:ext cx="3528392" cy="707886"/>
          </a:xfrm>
          <a:prstGeom prst="rect">
            <a:avLst/>
          </a:prstGeom>
          <a:noFill/>
          <a:ln w="9525">
            <a:noFill/>
            <a:miter lim="800000"/>
            <a:headEnd/>
            <a:tailEnd/>
          </a:ln>
        </p:spPr>
        <p:txBody>
          <a:bodyPr wrap="square">
            <a:spAutoFit/>
          </a:bodyPr>
          <a:lstStyle/>
          <a:p>
            <a:pPr algn="ctr"/>
            <a:r>
              <a:rPr lang="lt-LT" sz="2000" b="1" dirty="0">
                <a:latin typeface="Times New Roman" pitchFamily="18" charset="0"/>
                <a:cs typeface="Times New Roman" pitchFamily="18" charset="0"/>
              </a:rPr>
              <a:t>Parengė Diana </a:t>
            </a:r>
            <a:r>
              <a:rPr lang="lt-LT" sz="2000" b="1" dirty="0" err="1">
                <a:latin typeface="Times New Roman" pitchFamily="18" charset="0"/>
                <a:cs typeface="Times New Roman" pitchFamily="18" charset="0"/>
              </a:rPr>
              <a:t>Gabrilavičienė</a:t>
            </a:r>
            <a:r>
              <a:rPr lang="lt-LT" sz="2000" b="1" dirty="0">
                <a:latin typeface="Times New Roman" pitchFamily="18" charset="0"/>
                <a:cs typeface="Times New Roman" pitchFamily="18" charset="0"/>
              </a:rPr>
              <a:t>, technologijų mokytoja</a:t>
            </a:r>
            <a:endParaRPr lang="en-US" sz="2000" b="1" dirty="0">
              <a:latin typeface="Times New Roman" pitchFamily="18" charset="0"/>
              <a:cs typeface="Times New Roman" pitchFamily="18" charset="0"/>
            </a:endParaRPr>
          </a:p>
        </p:txBody>
      </p:sp>
      <p:sp>
        <p:nvSpPr>
          <p:cNvPr id="6" name="TextBox 6"/>
          <p:cNvSpPr txBox="1">
            <a:spLocks noChangeArrowheads="1"/>
          </p:cNvSpPr>
          <p:nvPr/>
        </p:nvSpPr>
        <p:spPr bwMode="auto">
          <a:xfrm>
            <a:off x="3499034" y="5733256"/>
            <a:ext cx="2661114" cy="830997"/>
          </a:xfrm>
          <a:prstGeom prst="rect">
            <a:avLst/>
          </a:prstGeom>
          <a:noFill/>
          <a:ln w="9525">
            <a:noFill/>
            <a:miter lim="800000"/>
            <a:headEnd/>
            <a:tailEnd/>
          </a:ln>
        </p:spPr>
        <p:txBody>
          <a:bodyPr wrap="none">
            <a:spAutoFit/>
          </a:bodyPr>
          <a:lstStyle/>
          <a:p>
            <a:pPr algn="ctr"/>
            <a:r>
              <a:rPr lang="lt-LT" sz="2400" b="1" dirty="0">
                <a:latin typeface="Times New Roman" pitchFamily="18" charset="0"/>
                <a:cs typeface="Times New Roman" pitchFamily="18" charset="0"/>
              </a:rPr>
              <a:t>Vidiškių gimnazija</a:t>
            </a:r>
          </a:p>
          <a:p>
            <a:pPr algn="ctr"/>
            <a:r>
              <a:rPr lang="lt-LT" sz="2400" b="1" dirty="0">
                <a:latin typeface="Times New Roman" pitchFamily="18" charset="0"/>
                <a:cs typeface="Times New Roman" pitchFamily="18" charset="0"/>
              </a:rPr>
              <a:t>2022</a:t>
            </a:r>
            <a:endParaRPr lang="en-US" sz="2400" b="1"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57356" y="0"/>
            <a:ext cx="5482591" cy="707886"/>
          </a:xfrm>
          <a:prstGeom prst="rect">
            <a:avLst/>
          </a:prstGeom>
          <a:noFill/>
        </p:spPr>
        <p:txBody>
          <a:bodyPr wrap="none" rtlCol="0">
            <a:spAutoFit/>
          </a:bodyPr>
          <a:lstStyle/>
          <a:p>
            <a:r>
              <a:rPr lang="lt-LT" sz="4000" b="1" i="1" dirty="0">
                <a:solidFill>
                  <a:schemeClr val="accent2">
                    <a:lumMod val="50000"/>
                  </a:schemeClr>
                </a:solidFill>
                <a:latin typeface="Times New Roman" pitchFamily="18" charset="0"/>
                <a:cs typeface="Times New Roman" pitchFamily="18" charset="0"/>
              </a:rPr>
              <a:t>MARKETRI  MOZAIKA</a:t>
            </a:r>
            <a:endParaRPr lang="en-US" sz="4000" b="1" i="1" dirty="0">
              <a:solidFill>
                <a:schemeClr val="accent2">
                  <a:lumMod val="50000"/>
                </a:schemeClr>
              </a:solidFill>
              <a:latin typeface="Times New Roman" pitchFamily="18" charset="0"/>
              <a:cs typeface="Times New Roman" pitchFamily="18" charset="0"/>
            </a:endParaRPr>
          </a:p>
        </p:txBody>
      </p:sp>
      <p:sp>
        <p:nvSpPr>
          <p:cNvPr id="3" name="TextBox 2"/>
          <p:cNvSpPr txBox="1"/>
          <p:nvPr/>
        </p:nvSpPr>
        <p:spPr>
          <a:xfrm>
            <a:off x="428596" y="785794"/>
            <a:ext cx="8215370" cy="830997"/>
          </a:xfrm>
          <a:prstGeom prst="rect">
            <a:avLst/>
          </a:prstGeom>
          <a:noFill/>
        </p:spPr>
        <p:txBody>
          <a:bodyPr wrap="square" rtlCol="0">
            <a:spAutoFit/>
          </a:bodyPr>
          <a:lstStyle/>
          <a:p>
            <a:r>
              <a:rPr lang="lt-LT" sz="2400" dirty="0">
                <a:latin typeface="Times New Roman" pitchFamily="18" charset="0"/>
                <a:cs typeface="Times New Roman" pitchFamily="18" charset="0"/>
              </a:rPr>
              <a:t>     </a:t>
            </a:r>
            <a:r>
              <a:rPr lang="lt-LT" sz="2400" b="1" dirty="0">
                <a:latin typeface="Times New Roman" pitchFamily="18" charset="0"/>
                <a:cs typeface="Times New Roman" pitchFamily="18" charset="0"/>
              </a:rPr>
              <a:t> </a:t>
            </a:r>
            <a:r>
              <a:rPr lang="lt-LT" sz="2400" b="1" dirty="0" err="1">
                <a:latin typeface="Times New Roman" pitchFamily="18" charset="0"/>
                <a:cs typeface="Times New Roman" pitchFamily="18" charset="0"/>
              </a:rPr>
              <a:t>Marketri</a:t>
            </a:r>
            <a:r>
              <a:rPr lang="lt-LT" sz="2400" b="1" dirty="0">
                <a:latin typeface="Times New Roman" pitchFamily="18" charset="0"/>
                <a:cs typeface="Times New Roman" pitchFamily="18" charset="0"/>
              </a:rPr>
              <a:t> </a:t>
            </a:r>
            <a:r>
              <a:rPr lang="lt-LT" sz="2400" dirty="0">
                <a:latin typeface="Times New Roman" pitchFamily="18" charset="0"/>
                <a:cs typeface="Times New Roman" pitchFamily="18" charset="0"/>
              </a:rPr>
              <a:t>(pranc. </a:t>
            </a:r>
            <a:r>
              <a:rPr lang="lt-LT" sz="2400" i="1" dirty="0" err="1">
                <a:latin typeface="Times New Roman" pitchFamily="18" charset="0"/>
                <a:cs typeface="Times New Roman" pitchFamily="18" charset="0"/>
              </a:rPr>
              <a:t>marqueterie</a:t>
            </a:r>
            <a:r>
              <a:rPr lang="lt-LT" sz="2400" i="1" dirty="0">
                <a:latin typeface="Times New Roman" pitchFamily="18" charset="0"/>
                <a:cs typeface="Times New Roman" pitchFamily="18" charset="0"/>
              </a:rPr>
              <a:t>), </a:t>
            </a:r>
            <a:r>
              <a:rPr lang="lt-LT" sz="2400" dirty="0">
                <a:latin typeface="Times New Roman" pitchFamily="18" charset="0"/>
                <a:cs typeface="Times New Roman" pitchFamily="18" charset="0"/>
              </a:rPr>
              <a:t>medžio dirbinių dekoravimo technika, inkrustacijos atmaina.  </a:t>
            </a:r>
            <a:endParaRPr lang="en-US" sz="2400" dirty="0">
              <a:latin typeface="Times New Roman" pitchFamily="18" charset="0"/>
              <a:cs typeface="Times New Roman" pitchFamily="18" charset="0"/>
            </a:endParaRPr>
          </a:p>
        </p:txBody>
      </p:sp>
      <p:sp>
        <p:nvSpPr>
          <p:cNvPr id="4" name="TextBox 3"/>
          <p:cNvSpPr txBox="1"/>
          <p:nvPr/>
        </p:nvSpPr>
        <p:spPr>
          <a:xfrm>
            <a:off x="4786282" y="2000240"/>
            <a:ext cx="4000560" cy="4524315"/>
          </a:xfrm>
          <a:prstGeom prst="rect">
            <a:avLst/>
          </a:prstGeom>
          <a:noFill/>
        </p:spPr>
        <p:txBody>
          <a:bodyPr wrap="square" rtlCol="0">
            <a:spAutoFit/>
          </a:bodyPr>
          <a:lstStyle/>
          <a:p>
            <a:pPr algn="just"/>
            <a:r>
              <a:rPr lang="lt-LT" sz="2400" dirty="0">
                <a:latin typeface="Times New Roman" pitchFamily="18" charset="0"/>
                <a:cs typeface="Times New Roman" pitchFamily="18" charset="0"/>
              </a:rPr>
              <a:t>            Smulkūs brangmedžio, vėžlio šarvo, perlamutro, dramblio kaulo, metalo gabalėliai klijuojami ant tam tikro pagrindo pvz., popieriaus, pagal iš anksto nupiešta ornamentą; gautas puošybos motyvas išpjaunamas ir įklijuojamas į dekoruojamo dirbinio įgilinimus arba tiesiog ant jo paviršiaus.</a:t>
            </a:r>
            <a:endParaRPr lang="en-US" sz="2400" dirty="0">
              <a:latin typeface="Times New Roman" pitchFamily="18" charset="0"/>
              <a:cs typeface="Times New Roman" pitchFamily="18" charset="0"/>
            </a:endParaRPr>
          </a:p>
        </p:txBody>
      </p:sp>
      <p:pic>
        <p:nvPicPr>
          <p:cNvPr id="14338" name="Picture 2" descr="http://wemaketoys.ucoz.ru/_tbkp/inkrustacziya/inkrustacija_shponom_golova_indejca.jpg"/>
          <p:cNvPicPr>
            <a:picLocks noChangeAspect="1" noChangeArrowheads="1"/>
          </p:cNvPicPr>
          <p:nvPr/>
        </p:nvPicPr>
        <p:blipFill>
          <a:blip r:embed="rId2"/>
          <a:srcRect/>
          <a:stretch>
            <a:fillRect/>
          </a:stretch>
        </p:blipFill>
        <p:spPr bwMode="auto">
          <a:xfrm>
            <a:off x="500034" y="2000240"/>
            <a:ext cx="4020979" cy="4429156"/>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596" y="285728"/>
            <a:ext cx="8215337" cy="1200329"/>
          </a:xfrm>
          <a:prstGeom prst="rect">
            <a:avLst/>
          </a:prstGeom>
          <a:noFill/>
        </p:spPr>
        <p:txBody>
          <a:bodyPr wrap="square" rtlCol="0">
            <a:spAutoFit/>
          </a:bodyPr>
          <a:lstStyle/>
          <a:p>
            <a:pPr algn="just"/>
            <a:r>
              <a:rPr lang="lt-LT" sz="2400" dirty="0">
                <a:latin typeface="Times New Roman" pitchFamily="18" charset="0"/>
                <a:cs typeface="Times New Roman" pitchFamily="18" charset="0"/>
              </a:rPr>
              <a:t>        Šia technika puošti korpusiniai baldai, stalai, </a:t>
            </a:r>
            <a:r>
              <a:rPr lang="lt-LT" sz="2400" dirty="0" err="1">
                <a:latin typeface="Times New Roman" pitchFamily="18" charset="0"/>
                <a:cs typeface="Times New Roman" pitchFamily="18" charset="0"/>
              </a:rPr>
              <a:t>buazerija</a:t>
            </a:r>
            <a:r>
              <a:rPr lang="lt-LT" sz="2400" dirty="0">
                <a:latin typeface="Times New Roman" pitchFamily="18" charset="0"/>
                <a:cs typeface="Times New Roman" pitchFamily="18" charset="0"/>
              </a:rPr>
              <a:t>. </a:t>
            </a:r>
            <a:r>
              <a:rPr lang="lt-LT" sz="2400" dirty="0" err="1">
                <a:latin typeface="Times New Roman" pitchFamily="18" charset="0"/>
                <a:cs typeface="Times New Roman" pitchFamily="18" charset="0"/>
              </a:rPr>
              <a:t>Marketri</a:t>
            </a:r>
            <a:r>
              <a:rPr lang="lt-LT" sz="2400" dirty="0">
                <a:latin typeface="Times New Roman" pitchFamily="18" charset="0"/>
                <a:cs typeface="Times New Roman" pitchFamily="18" charset="0"/>
              </a:rPr>
              <a:t> mozaika žinota jau senovės Egipte, ypač klestėjo XVII –XVIII a. Prancūzijoje ir Vokietijoje.</a:t>
            </a:r>
            <a:endParaRPr lang="en-US" sz="2400" dirty="0">
              <a:latin typeface="Times New Roman" pitchFamily="18" charset="0"/>
              <a:cs typeface="Times New Roman" pitchFamily="18" charset="0"/>
            </a:endParaRPr>
          </a:p>
        </p:txBody>
      </p:sp>
      <p:pic>
        <p:nvPicPr>
          <p:cNvPr id="15362" name="Picture 2" descr="http://www.artfolk.by/images/stories/cont/wizards/gopak/marketri1.jpg"/>
          <p:cNvPicPr>
            <a:picLocks noChangeAspect="1" noChangeArrowheads="1"/>
          </p:cNvPicPr>
          <p:nvPr/>
        </p:nvPicPr>
        <p:blipFill>
          <a:blip r:embed="rId2"/>
          <a:srcRect l="8189" r="8819"/>
          <a:stretch>
            <a:fillRect/>
          </a:stretch>
        </p:blipFill>
        <p:spPr bwMode="auto">
          <a:xfrm>
            <a:off x="785786" y="2000240"/>
            <a:ext cx="2764268" cy="3330768"/>
          </a:xfrm>
          <a:prstGeom prst="rect">
            <a:avLst/>
          </a:prstGeom>
          <a:noFill/>
        </p:spPr>
      </p:pic>
      <p:pic>
        <p:nvPicPr>
          <p:cNvPr id="15364" name="Picture 4" descr="http://www.stroimastermax.ru/wp-content/uploads/2012/04/marketri.jpg"/>
          <p:cNvPicPr>
            <a:picLocks noChangeAspect="1" noChangeArrowheads="1"/>
          </p:cNvPicPr>
          <p:nvPr/>
        </p:nvPicPr>
        <p:blipFill>
          <a:blip r:embed="rId3"/>
          <a:srcRect/>
          <a:stretch>
            <a:fillRect/>
          </a:stretch>
        </p:blipFill>
        <p:spPr bwMode="auto">
          <a:xfrm>
            <a:off x="4643438" y="2357430"/>
            <a:ext cx="3600450" cy="2800351"/>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596" y="214290"/>
            <a:ext cx="8358246" cy="1200329"/>
          </a:xfrm>
          <a:prstGeom prst="rect">
            <a:avLst/>
          </a:prstGeom>
          <a:noFill/>
        </p:spPr>
        <p:txBody>
          <a:bodyPr wrap="square" rtlCol="0">
            <a:spAutoFit/>
          </a:bodyPr>
          <a:lstStyle/>
          <a:p>
            <a:pPr algn="just"/>
            <a:r>
              <a:rPr lang="lt-LT" sz="2400" dirty="0">
                <a:latin typeface="Times New Roman" pitchFamily="18" charset="0"/>
                <a:cs typeface="Times New Roman" pitchFamily="18" charset="0"/>
              </a:rPr>
              <a:t>          </a:t>
            </a:r>
            <a:r>
              <a:rPr lang="lt-LT" sz="2400" dirty="0" err="1">
                <a:latin typeface="Times New Roman" pitchFamily="18" charset="0"/>
                <a:cs typeface="Times New Roman" pitchFamily="18" charset="0"/>
              </a:rPr>
              <a:t>Marketri</a:t>
            </a:r>
            <a:r>
              <a:rPr lang="lt-LT" sz="2400" dirty="0">
                <a:latin typeface="Times New Roman" pitchFamily="18" charset="0"/>
                <a:cs typeface="Times New Roman" pitchFamily="18" charset="0"/>
              </a:rPr>
              <a:t> mozaikos įrankiai: </a:t>
            </a:r>
            <a:r>
              <a:rPr lang="lt-LT" sz="2400" dirty="0" err="1">
                <a:latin typeface="Times New Roman" pitchFamily="18" charset="0"/>
                <a:cs typeface="Times New Roman" pitchFamily="18" charset="0"/>
              </a:rPr>
              <a:t>pjoviklis</a:t>
            </a:r>
            <a:r>
              <a:rPr lang="lt-LT" sz="2400" dirty="0">
                <a:latin typeface="Times New Roman" pitchFamily="18" charset="0"/>
                <a:cs typeface="Times New Roman" pitchFamily="18" charset="0"/>
              </a:rPr>
              <a:t>, medicininis skalpelis ir rankų darbo raižiklis, kurio geležtė pagaminta iš legiruoto plieno.</a:t>
            </a:r>
            <a:endParaRPr lang="en-US" sz="2400" dirty="0">
              <a:latin typeface="Times New Roman" pitchFamily="18" charset="0"/>
              <a:cs typeface="Times New Roman" pitchFamily="18" charset="0"/>
            </a:endParaRPr>
          </a:p>
        </p:txBody>
      </p:sp>
      <p:pic>
        <p:nvPicPr>
          <p:cNvPr id="3" name="Picture 2" descr="20130424_095233.jpg"/>
          <p:cNvPicPr>
            <a:picLocks noChangeAspect="1"/>
          </p:cNvPicPr>
          <p:nvPr/>
        </p:nvPicPr>
        <p:blipFill>
          <a:blip r:embed="rId2" cstate="print"/>
          <a:srcRect t="8453" b="21422"/>
          <a:stretch>
            <a:fillRect/>
          </a:stretch>
        </p:blipFill>
        <p:spPr>
          <a:xfrm>
            <a:off x="357158" y="1714488"/>
            <a:ext cx="3500462" cy="1841100"/>
          </a:xfrm>
          <a:prstGeom prst="rect">
            <a:avLst/>
          </a:prstGeom>
        </p:spPr>
      </p:pic>
      <p:pic>
        <p:nvPicPr>
          <p:cNvPr id="4" name="Picture 3" descr="20130424_095250.jpg"/>
          <p:cNvPicPr>
            <a:picLocks noChangeAspect="1"/>
          </p:cNvPicPr>
          <p:nvPr/>
        </p:nvPicPr>
        <p:blipFill>
          <a:blip r:embed="rId3" cstate="print"/>
          <a:srcRect t="18990" b="32422"/>
          <a:stretch>
            <a:fillRect/>
          </a:stretch>
        </p:blipFill>
        <p:spPr>
          <a:xfrm>
            <a:off x="4572000" y="1428736"/>
            <a:ext cx="4071576" cy="1483791"/>
          </a:xfrm>
          <a:prstGeom prst="rect">
            <a:avLst/>
          </a:prstGeom>
        </p:spPr>
      </p:pic>
      <p:pic>
        <p:nvPicPr>
          <p:cNvPr id="5" name="Picture 4" descr="20130424_095256.jpg"/>
          <p:cNvPicPr>
            <a:picLocks noChangeAspect="1"/>
          </p:cNvPicPr>
          <p:nvPr/>
        </p:nvPicPr>
        <p:blipFill>
          <a:blip r:embed="rId4" cstate="print"/>
          <a:stretch>
            <a:fillRect/>
          </a:stretch>
        </p:blipFill>
        <p:spPr>
          <a:xfrm>
            <a:off x="4643438" y="3429000"/>
            <a:ext cx="3952903" cy="2964677"/>
          </a:xfrm>
          <a:prstGeom prst="rect">
            <a:avLst/>
          </a:prstGeom>
        </p:spPr>
      </p:pic>
      <p:pic>
        <p:nvPicPr>
          <p:cNvPr id="7" name="Picture 6" descr="20130424_095242.jpg"/>
          <p:cNvPicPr>
            <a:picLocks noChangeAspect="1"/>
          </p:cNvPicPr>
          <p:nvPr/>
        </p:nvPicPr>
        <p:blipFill>
          <a:blip r:embed="rId5" cstate="print"/>
          <a:srcRect l="4429" t="14243" r="1650"/>
          <a:stretch>
            <a:fillRect/>
          </a:stretch>
        </p:blipFill>
        <p:spPr>
          <a:xfrm>
            <a:off x="571472" y="4000504"/>
            <a:ext cx="3354790" cy="229743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0130424_095256.jpg"/>
          <p:cNvPicPr>
            <a:picLocks noChangeAspect="1"/>
          </p:cNvPicPr>
          <p:nvPr/>
        </p:nvPicPr>
        <p:blipFill>
          <a:blip r:embed="rId2" cstate="print"/>
          <a:stretch>
            <a:fillRect/>
          </a:stretch>
        </p:blipFill>
        <p:spPr>
          <a:xfrm>
            <a:off x="2428860" y="4000504"/>
            <a:ext cx="3071802" cy="2303852"/>
          </a:xfrm>
          <a:prstGeom prst="rect">
            <a:avLst/>
          </a:prstGeom>
        </p:spPr>
      </p:pic>
      <p:sp>
        <p:nvSpPr>
          <p:cNvPr id="2" name="TextBox 1"/>
          <p:cNvSpPr txBox="1"/>
          <p:nvPr/>
        </p:nvSpPr>
        <p:spPr>
          <a:xfrm>
            <a:off x="1285852" y="214290"/>
            <a:ext cx="6367449" cy="1938992"/>
          </a:xfrm>
          <a:prstGeom prst="rect">
            <a:avLst/>
          </a:prstGeom>
          <a:noFill/>
        </p:spPr>
        <p:txBody>
          <a:bodyPr wrap="none" rtlCol="0">
            <a:spAutoFit/>
          </a:bodyPr>
          <a:lstStyle/>
          <a:p>
            <a:r>
              <a:rPr lang="lt-LT" sz="2400" dirty="0">
                <a:latin typeface="Times New Roman" pitchFamily="18" charset="0"/>
                <a:cs typeface="Times New Roman" pitchFamily="18" charset="0"/>
              </a:rPr>
              <a:t>Inkrustavimo </a:t>
            </a:r>
            <a:r>
              <a:rPr lang="lt-LT" sz="2400" dirty="0" err="1">
                <a:latin typeface="Times New Roman" pitchFamily="18" charset="0"/>
                <a:cs typeface="Times New Roman" pitchFamily="18" charset="0"/>
              </a:rPr>
              <a:t>marketri</a:t>
            </a:r>
            <a:r>
              <a:rPr lang="lt-LT" sz="2400" dirty="0">
                <a:latin typeface="Times New Roman" pitchFamily="18" charset="0"/>
                <a:cs typeface="Times New Roman" pitchFamily="18" charset="0"/>
              </a:rPr>
              <a:t> būdu darbų nuoseklumas:</a:t>
            </a:r>
          </a:p>
          <a:p>
            <a:endParaRPr lang="lt-LT" sz="2400" dirty="0">
              <a:latin typeface="Times New Roman" pitchFamily="18" charset="0"/>
              <a:cs typeface="Times New Roman" pitchFamily="18" charset="0"/>
            </a:endParaRPr>
          </a:p>
          <a:p>
            <a:pPr marL="457200" indent="-457200">
              <a:buAutoNum type="arabicPeriod"/>
            </a:pPr>
            <a:r>
              <a:rPr lang="lt-LT" sz="2400" dirty="0">
                <a:latin typeface="Times New Roman" pitchFamily="18" charset="0"/>
                <a:cs typeface="Times New Roman" pitchFamily="18" charset="0"/>
              </a:rPr>
              <a:t>Eskizas, brėžinys </a:t>
            </a:r>
            <a:r>
              <a:rPr lang="lt-LT" sz="2400" dirty="0" smtClean="0">
                <a:latin typeface="Times New Roman" pitchFamily="18" charset="0"/>
                <a:cs typeface="Times New Roman" pitchFamily="18" charset="0"/>
              </a:rPr>
              <a:t>ar piešinys</a:t>
            </a:r>
            <a:r>
              <a:rPr lang="lt-LT" sz="2400" dirty="0">
                <a:latin typeface="Times New Roman" pitchFamily="18" charset="0"/>
                <a:cs typeface="Times New Roman" pitchFamily="18" charset="0"/>
              </a:rPr>
              <a:t>.</a:t>
            </a:r>
          </a:p>
          <a:p>
            <a:pPr marL="457200" indent="-457200">
              <a:buAutoNum type="arabicPeriod"/>
            </a:pPr>
            <a:r>
              <a:rPr lang="lt-LT" sz="2400" dirty="0">
                <a:latin typeface="Times New Roman" pitchFamily="18" charset="0"/>
                <a:cs typeface="Times New Roman" pitchFamily="18" charset="0"/>
              </a:rPr>
              <a:t>Paruošti darbo vietą, reikalingus instrumentus.</a:t>
            </a:r>
          </a:p>
          <a:p>
            <a:pPr marL="457200" indent="-457200">
              <a:buAutoNum type="arabicPeriod"/>
            </a:pPr>
            <a:r>
              <a:rPr lang="lt-LT" sz="2400" dirty="0">
                <a:latin typeface="Times New Roman" pitchFamily="18" charset="0"/>
                <a:cs typeface="Times New Roman" pitchFamily="18" charset="0"/>
              </a:rPr>
              <a:t>Pasirinkti lukštą.</a:t>
            </a:r>
            <a:endParaRPr lang="en-US" sz="2400" dirty="0">
              <a:latin typeface="Times New Roman" pitchFamily="18" charset="0"/>
              <a:cs typeface="Times New Roman" pitchFamily="18" charset="0"/>
            </a:endParaRPr>
          </a:p>
        </p:txBody>
      </p:sp>
      <p:pic>
        <p:nvPicPr>
          <p:cNvPr id="24578" name="Picture 2" descr="http://th05.deviantart.net/fs70/200H/f/2010/188/c/a/eskizas8_by_Venerus.jpg"/>
          <p:cNvPicPr>
            <a:picLocks noChangeAspect="1" noChangeArrowheads="1"/>
          </p:cNvPicPr>
          <p:nvPr/>
        </p:nvPicPr>
        <p:blipFill>
          <a:blip r:embed="rId3"/>
          <a:srcRect/>
          <a:stretch>
            <a:fillRect/>
          </a:stretch>
        </p:blipFill>
        <p:spPr bwMode="auto">
          <a:xfrm>
            <a:off x="428596" y="2357430"/>
            <a:ext cx="3125413" cy="2500330"/>
          </a:xfrm>
          <a:prstGeom prst="rect">
            <a:avLst/>
          </a:prstGeom>
          <a:noFill/>
        </p:spPr>
      </p:pic>
      <p:pic>
        <p:nvPicPr>
          <p:cNvPr id="24580" name="Picture 4" descr="http://www.baldams.lt/admin/index.php?act=get&amp;type=img&amp;id=1245"/>
          <p:cNvPicPr>
            <a:picLocks noChangeAspect="1" noChangeArrowheads="1"/>
          </p:cNvPicPr>
          <p:nvPr/>
        </p:nvPicPr>
        <p:blipFill>
          <a:blip r:embed="rId4"/>
          <a:srcRect/>
          <a:stretch>
            <a:fillRect/>
          </a:stretch>
        </p:blipFill>
        <p:spPr bwMode="auto">
          <a:xfrm>
            <a:off x="5286380" y="2428868"/>
            <a:ext cx="2857500" cy="28575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14480" y="428604"/>
            <a:ext cx="5728491" cy="461665"/>
          </a:xfrm>
          <a:prstGeom prst="rect">
            <a:avLst/>
          </a:prstGeom>
          <a:noFill/>
        </p:spPr>
        <p:txBody>
          <a:bodyPr wrap="none" rtlCol="0">
            <a:spAutoFit/>
          </a:bodyPr>
          <a:lstStyle/>
          <a:p>
            <a:r>
              <a:rPr lang="lt-LT" sz="2400" dirty="0">
                <a:latin typeface="Times New Roman" pitchFamily="18" charset="0"/>
                <a:cs typeface="Times New Roman" pitchFamily="18" charset="0"/>
              </a:rPr>
              <a:t>1. Ant lukšto –fono piešiami figūros kontūrai</a:t>
            </a:r>
            <a:endParaRPr lang="en-US" sz="2400" dirty="0">
              <a:latin typeface="Times New Roman" pitchFamily="18" charset="0"/>
              <a:cs typeface="Times New Roman" pitchFamily="18" charset="0"/>
            </a:endParaRPr>
          </a:p>
        </p:txBody>
      </p:sp>
      <p:grpSp>
        <p:nvGrpSpPr>
          <p:cNvPr id="27" name="Grupė 26"/>
          <p:cNvGrpSpPr/>
          <p:nvPr/>
        </p:nvGrpSpPr>
        <p:grpSpPr>
          <a:xfrm>
            <a:off x="1000100" y="1214422"/>
            <a:ext cx="7215238" cy="1961863"/>
            <a:chOff x="1142976" y="2143116"/>
            <a:chExt cx="7215238" cy="1961863"/>
          </a:xfrm>
        </p:grpSpPr>
        <p:sp>
          <p:nvSpPr>
            <p:cNvPr id="4" name="Stačiakampis 3"/>
            <p:cNvSpPr/>
            <p:nvPr/>
          </p:nvSpPr>
          <p:spPr>
            <a:xfrm>
              <a:off x="1142976" y="2143116"/>
              <a:ext cx="4786346" cy="1357322"/>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upė 25"/>
            <p:cNvGrpSpPr/>
            <p:nvPr/>
          </p:nvGrpSpPr>
          <p:grpSpPr>
            <a:xfrm>
              <a:off x="2786050" y="2214554"/>
              <a:ext cx="5572164" cy="1890425"/>
              <a:chOff x="2786050" y="2214554"/>
              <a:chExt cx="5572164" cy="1890425"/>
            </a:xfrm>
          </p:grpSpPr>
          <p:sp>
            <p:nvSpPr>
              <p:cNvPr id="5" name="Lygiašonis trikampis 4"/>
              <p:cNvSpPr/>
              <p:nvPr/>
            </p:nvSpPr>
            <p:spPr>
              <a:xfrm>
                <a:off x="2786050" y="2214554"/>
                <a:ext cx="1143008" cy="1071570"/>
              </a:xfrm>
              <a:prstGeom prst="triangle">
                <a:avLst/>
              </a:prstGeom>
              <a:blipFill>
                <a:blip r:embed="rId2"/>
                <a:tile tx="0" ty="0" sx="100000" sy="100000" flip="none" algn="tl"/>
              </a:blipFill>
              <a:ln w="444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Tiesioji rodyklės jungtis 16"/>
              <p:cNvCxnSpPr/>
              <p:nvPr/>
            </p:nvCxnSpPr>
            <p:spPr>
              <a:xfrm rot="16200000" flipH="1">
                <a:off x="3786182" y="3286124"/>
                <a:ext cx="642942" cy="64294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Tiesioji rodyklės jungtis 19"/>
              <p:cNvCxnSpPr/>
              <p:nvPr/>
            </p:nvCxnSpPr>
            <p:spPr>
              <a:xfrm>
                <a:off x="5143504" y="2857496"/>
                <a:ext cx="1143008"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6215074" y="2571744"/>
                <a:ext cx="2143140" cy="461665"/>
              </a:xfrm>
              <a:prstGeom prst="rect">
                <a:avLst/>
              </a:prstGeom>
              <a:noFill/>
            </p:spPr>
            <p:txBody>
              <a:bodyPr wrap="square" rtlCol="0">
                <a:spAutoFit/>
              </a:bodyPr>
              <a:lstStyle/>
              <a:p>
                <a:r>
                  <a:rPr lang="lt-LT" sz="2400" dirty="0">
                    <a:latin typeface="Times New Roman" pitchFamily="18" charset="0"/>
                    <a:cs typeface="Times New Roman" pitchFamily="18" charset="0"/>
                  </a:rPr>
                  <a:t>fonas</a:t>
                </a:r>
                <a:endParaRPr lang="en-US" sz="2400" dirty="0">
                  <a:latin typeface="Times New Roman" pitchFamily="18" charset="0"/>
                  <a:cs typeface="Times New Roman" pitchFamily="18" charset="0"/>
                </a:endParaRPr>
              </a:p>
            </p:txBody>
          </p:sp>
          <p:sp>
            <p:nvSpPr>
              <p:cNvPr id="24" name="TextBox 23"/>
              <p:cNvSpPr txBox="1"/>
              <p:nvPr/>
            </p:nvSpPr>
            <p:spPr>
              <a:xfrm>
                <a:off x="4429124" y="3643314"/>
                <a:ext cx="2411238" cy="461665"/>
              </a:xfrm>
              <a:prstGeom prst="rect">
                <a:avLst/>
              </a:prstGeom>
              <a:noFill/>
            </p:spPr>
            <p:txBody>
              <a:bodyPr wrap="none" rtlCol="0">
                <a:spAutoFit/>
              </a:bodyPr>
              <a:lstStyle/>
              <a:p>
                <a:r>
                  <a:rPr lang="lt-LT" sz="2400" dirty="0">
                    <a:latin typeface="Times New Roman" pitchFamily="18" charset="0"/>
                    <a:cs typeface="Times New Roman" pitchFamily="18" charset="0"/>
                  </a:rPr>
                  <a:t>elemento kontūrai</a:t>
                </a:r>
                <a:endParaRPr lang="en-US" sz="2400" dirty="0">
                  <a:latin typeface="Times New Roman" pitchFamily="18" charset="0"/>
                  <a:cs typeface="Times New Roman" pitchFamily="18" charset="0"/>
                </a:endParaRPr>
              </a:p>
            </p:txBody>
          </p:sp>
        </p:grpSp>
      </p:grpSp>
      <p:sp>
        <p:nvSpPr>
          <p:cNvPr id="28" name="TextBox 27"/>
          <p:cNvSpPr txBox="1"/>
          <p:nvPr/>
        </p:nvSpPr>
        <p:spPr>
          <a:xfrm>
            <a:off x="1714480" y="3429000"/>
            <a:ext cx="3334567" cy="461665"/>
          </a:xfrm>
          <a:prstGeom prst="rect">
            <a:avLst/>
          </a:prstGeom>
          <a:noFill/>
        </p:spPr>
        <p:txBody>
          <a:bodyPr wrap="none" rtlCol="0">
            <a:spAutoFit/>
          </a:bodyPr>
          <a:lstStyle/>
          <a:p>
            <a:r>
              <a:rPr lang="lt-LT" sz="2400" dirty="0">
                <a:latin typeface="Times New Roman" pitchFamily="18" charset="0"/>
                <a:cs typeface="Times New Roman" pitchFamily="18" charset="0"/>
              </a:rPr>
              <a:t>2. Išpjaunamas elementas</a:t>
            </a:r>
            <a:endParaRPr lang="en-US" sz="2400" dirty="0">
              <a:latin typeface="Times New Roman" pitchFamily="18" charset="0"/>
              <a:cs typeface="Times New Roman" pitchFamily="18" charset="0"/>
            </a:endParaRPr>
          </a:p>
        </p:txBody>
      </p:sp>
      <p:grpSp>
        <p:nvGrpSpPr>
          <p:cNvPr id="38" name="Grupė 37"/>
          <p:cNvGrpSpPr/>
          <p:nvPr/>
        </p:nvGrpSpPr>
        <p:grpSpPr>
          <a:xfrm>
            <a:off x="785786" y="4143380"/>
            <a:ext cx="5072098" cy="2271722"/>
            <a:chOff x="928662" y="4214818"/>
            <a:chExt cx="5072098" cy="2271722"/>
          </a:xfrm>
        </p:grpSpPr>
        <p:grpSp>
          <p:nvGrpSpPr>
            <p:cNvPr id="37" name="Grupė 36"/>
            <p:cNvGrpSpPr/>
            <p:nvPr/>
          </p:nvGrpSpPr>
          <p:grpSpPr>
            <a:xfrm>
              <a:off x="928662" y="4214818"/>
              <a:ext cx="5072098" cy="1428760"/>
              <a:chOff x="857224" y="4429132"/>
              <a:chExt cx="5072098" cy="1428760"/>
            </a:xfrm>
          </p:grpSpPr>
          <p:sp>
            <p:nvSpPr>
              <p:cNvPr id="29" name="Stačiakampis 28"/>
              <p:cNvSpPr/>
              <p:nvPr/>
            </p:nvSpPr>
            <p:spPr>
              <a:xfrm>
                <a:off x="857224" y="4429132"/>
                <a:ext cx="5072098" cy="1428760"/>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0" name="Lygiašonis trikampis 29"/>
              <p:cNvSpPr/>
              <p:nvPr/>
            </p:nvSpPr>
            <p:spPr>
              <a:xfrm>
                <a:off x="2714612" y="4572008"/>
                <a:ext cx="1214446" cy="1143008"/>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3" name="Tiesioji rodyklės jungtis 32"/>
            <p:cNvCxnSpPr/>
            <p:nvPr/>
          </p:nvCxnSpPr>
          <p:spPr>
            <a:xfrm>
              <a:off x="3500430" y="5572140"/>
              <a:ext cx="914400" cy="9144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39" name="Grupė 38"/>
          <p:cNvGrpSpPr/>
          <p:nvPr/>
        </p:nvGrpSpPr>
        <p:grpSpPr>
          <a:xfrm>
            <a:off x="6500826" y="4143380"/>
            <a:ext cx="1628780" cy="2200284"/>
            <a:chOff x="6929454" y="4214818"/>
            <a:chExt cx="1628780" cy="2200284"/>
          </a:xfrm>
        </p:grpSpPr>
        <p:sp>
          <p:nvSpPr>
            <p:cNvPr id="31" name="Lygiašonis trikampis 30"/>
            <p:cNvSpPr/>
            <p:nvPr/>
          </p:nvSpPr>
          <p:spPr>
            <a:xfrm>
              <a:off x="6929454" y="4214818"/>
              <a:ext cx="1428760" cy="1214446"/>
            </a:xfrm>
            <a:prstGeom prst="triangle">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Tiesioji rodyklės jungtis 34"/>
            <p:cNvCxnSpPr/>
            <p:nvPr/>
          </p:nvCxnSpPr>
          <p:spPr>
            <a:xfrm>
              <a:off x="7643834" y="5500702"/>
              <a:ext cx="914400" cy="9144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36" name="TextBox 35"/>
          <p:cNvSpPr txBox="1"/>
          <p:nvPr/>
        </p:nvSpPr>
        <p:spPr>
          <a:xfrm>
            <a:off x="4357686" y="6143644"/>
            <a:ext cx="901209" cy="461665"/>
          </a:xfrm>
          <a:prstGeom prst="rect">
            <a:avLst/>
          </a:prstGeom>
          <a:noFill/>
        </p:spPr>
        <p:txBody>
          <a:bodyPr wrap="none" rtlCol="0">
            <a:spAutoFit/>
          </a:bodyPr>
          <a:lstStyle/>
          <a:p>
            <a:r>
              <a:rPr lang="lt-LT" sz="2400" dirty="0">
                <a:latin typeface="Times New Roman" pitchFamily="18" charset="0"/>
                <a:cs typeface="Times New Roman" pitchFamily="18" charset="0"/>
              </a:rPr>
              <a:t>lizdas</a:t>
            </a:r>
            <a:endParaRPr lang="en-US" sz="2400" dirty="0">
              <a:latin typeface="Times New Roman" pitchFamily="18" charset="0"/>
              <a:cs typeface="Times New Roman" pitchFamily="18" charset="0"/>
            </a:endParaRPr>
          </a:p>
        </p:txBody>
      </p:sp>
      <p:sp>
        <p:nvSpPr>
          <p:cNvPr id="40" name="TextBox 39"/>
          <p:cNvSpPr txBox="1"/>
          <p:nvPr/>
        </p:nvSpPr>
        <p:spPr>
          <a:xfrm>
            <a:off x="6286512" y="6143644"/>
            <a:ext cx="2565126" cy="461665"/>
          </a:xfrm>
          <a:prstGeom prst="rect">
            <a:avLst/>
          </a:prstGeom>
          <a:noFill/>
        </p:spPr>
        <p:txBody>
          <a:bodyPr wrap="none" rtlCol="0">
            <a:spAutoFit/>
          </a:bodyPr>
          <a:lstStyle/>
          <a:p>
            <a:r>
              <a:rPr lang="lt-LT" sz="2400" dirty="0">
                <a:latin typeface="Times New Roman" pitchFamily="18" charset="0"/>
                <a:cs typeface="Times New Roman" pitchFamily="18" charset="0"/>
              </a:rPr>
              <a:t>išpjautas elementas</a:t>
            </a:r>
            <a:endParaRPr lang="en-US" sz="24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596" y="285728"/>
            <a:ext cx="9644130" cy="461665"/>
          </a:xfrm>
          <a:prstGeom prst="rect">
            <a:avLst/>
          </a:prstGeom>
          <a:noFill/>
        </p:spPr>
        <p:txBody>
          <a:bodyPr wrap="square" rtlCol="0">
            <a:spAutoFit/>
          </a:bodyPr>
          <a:lstStyle/>
          <a:p>
            <a:r>
              <a:rPr lang="lt-LT" sz="2400" dirty="0">
                <a:latin typeface="Times New Roman" pitchFamily="18" charset="0"/>
                <a:cs typeface="Times New Roman" pitchFamily="18" charset="0"/>
              </a:rPr>
              <a:t>3. Lentelė su išpjautu elementu uždedama ant kito lukšto gabalėlio</a:t>
            </a:r>
            <a:endParaRPr lang="en-US" sz="2400" dirty="0">
              <a:latin typeface="Times New Roman" pitchFamily="18" charset="0"/>
              <a:cs typeface="Times New Roman" pitchFamily="18" charset="0"/>
            </a:endParaRPr>
          </a:p>
        </p:txBody>
      </p:sp>
      <p:grpSp>
        <p:nvGrpSpPr>
          <p:cNvPr id="20" name="Grupė 19"/>
          <p:cNvGrpSpPr/>
          <p:nvPr/>
        </p:nvGrpSpPr>
        <p:grpSpPr>
          <a:xfrm>
            <a:off x="642910" y="928670"/>
            <a:ext cx="3571900" cy="2500330"/>
            <a:chOff x="1571604" y="1142984"/>
            <a:chExt cx="3571900" cy="2500330"/>
          </a:xfrm>
        </p:grpSpPr>
        <p:sp>
          <p:nvSpPr>
            <p:cNvPr id="3" name="Lygiagretainis 2"/>
            <p:cNvSpPr/>
            <p:nvPr/>
          </p:nvSpPr>
          <p:spPr>
            <a:xfrm>
              <a:off x="2428860" y="1142984"/>
              <a:ext cx="1857388" cy="2500330"/>
            </a:xfrm>
            <a:prstGeom prst="parallelogram">
              <a:avLst/>
            </a:prstGeom>
            <a:blipFill>
              <a:blip r:embed="rId2"/>
              <a:stretch>
                <a:fillRect/>
              </a:stretch>
            </a:bli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upė 18"/>
            <p:cNvGrpSpPr/>
            <p:nvPr/>
          </p:nvGrpSpPr>
          <p:grpSpPr>
            <a:xfrm>
              <a:off x="1571604" y="1928802"/>
              <a:ext cx="3571900" cy="1143008"/>
              <a:chOff x="1571604" y="1928802"/>
              <a:chExt cx="3571900" cy="1143008"/>
            </a:xfrm>
          </p:grpSpPr>
          <p:sp>
            <p:nvSpPr>
              <p:cNvPr id="4" name="Stačiakampis 3"/>
              <p:cNvSpPr/>
              <p:nvPr/>
            </p:nvSpPr>
            <p:spPr>
              <a:xfrm>
                <a:off x="1571604" y="1928802"/>
                <a:ext cx="3571900" cy="1143008"/>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Lygiašonis trikampis 4"/>
              <p:cNvSpPr/>
              <p:nvPr/>
            </p:nvSpPr>
            <p:spPr>
              <a:xfrm>
                <a:off x="2714612" y="2000240"/>
                <a:ext cx="1143008" cy="857256"/>
              </a:xfrm>
              <a:prstGeom prst="triangle">
                <a:avLst/>
              </a:prstGeom>
              <a:blipFill>
                <a:blip r:embed="rId4" cstate="print"/>
                <a:stretch>
                  <a:fillRect/>
                </a:stretch>
              </a:blip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6" name="TextBox 5"/>
          <p:cNvSpPr txBox="1"/>
          <p:nvPr/>
        </p:nvSpPr>
        <p:spPr>
          <a:xfrm>
            <a:off x="3643306" y="2928934"/>
            <a:ext cx="4851008" cy="461665"/>
          </a:xfrm>
          <a:prstGeom prst="rect">
            <a:avLst/>
          </a:prstGeom>
          <a:noFill/>
        </p:spPr>
        <p:txBody>
          <a:bodyPr wrap="none" rtlCol="0">
            <a:spAutoFit/>
          </a:bodyPr>
          <a:lstStyle/>
          <a:p>
            <a:r>
              <a:rPr lang="lt-LT" sz="2400" dirty="0">
                <a:latin typeface="Times New Roman" pitchFamily="18" charset="0"/>
                <a:cs typeface="Times New Roman" pitchFamily="18" charset="0"/>
              </a:rPr>
              <a:t>Raižikliu padaromi elemento kontūrai</a:t>
            </a:r>
            <a:endParaRPr lang="en-US" sz="2400" dirty="0">
              <a:latin typeface="Times New Roman" pitchFamily="18" charset="0"/>
              <a:cs typeface="Times New Roman" pitchFamily="18" charset="0"/>
            </a:endParaRPr>
          </a:p>
        </p:txBody>
      </p:sp>
      <p:sp>
        <p:nvSpPr>
          <p:cNvPr id="7" name="TextBox 6"/>
          <p:cNvSpPr txBox="1"/>
          <p:nvPr/>
        </p:nvSpPr>
        <p:spPr>
          <a:xfrm>
            <a:off x="571472" y="3714752"/>
            <a:ext cx="4953600" cy="461665"/>
          </a:xfrm>
          <a:prstGeom prst="rect">
            <a:avLst/>
          </a:prstGeom>
          <a:noFill/>
        </p:spPr>
        <p:txBody>
          <a:bodyPr wrap="none" rtlCol="0">
            <a:spAutoFit/>
          </a:bodyPr>
          <a:lstStyle/>
          <a:p>
            <a:r>
              <a:rPr lang="lt-LT" sz="2400" dirty="0">
                <a:latin typeface="Times New Roman" pitchFamily="18" charset="0"/>
                <a:cs typeface="Times New Roman" pitchFamily="18" charset="0"/>
              </a:rPr>
              <a:t>4. Elemento kontūrai padaryti raižikliu</a:t>
            </a:r>
            <a:endParaRPr lang="en-US" sz="2400" dirty="0">
              <a:latin typeface="Times New Roman" pitchFamily="18" charset="0"/>
              <a:cs typeface="Times New Roman" pitchFamily="18" charset="0"/>
            </a:endParaRPr>
          </a:p>
        </p:txBody>
      </p:sp>
      <p:grpSp>
        <p:nvGrpSpPr>
          <p:cNvPr id="17" name="Grupė 16"/>
          <p:cNvGrpSpPr/>
          <p:nvPr/>
        </p:nvGrpSpPr>
        <p:grpSpPr>
          <a:xfrm>
            <a:off x="928662" y="4357694"/>
            <a:ext cx="4286280" cy="1714512"/>
            <a:chOff x="1071538" y="4643446"/>
            <a:chExt cx="4286280" cy="1714512"/>
          </a:xfrm>
        </p:grpSpPr>
        <p:sp>
          <p:nvSpPr>
            <p:cNvPr id="10" name="Stačiakampis 9"/>
            <p:cNvSpPr/>
            <p:nvPr/>
          </p:nvSpPr>
          <p:spPr>
            <a:xfrm>
              <a:off x="1071538" y="4643446"/>
              <a:ext cx="4286280" cy="1357322"/>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upė 15"/>
            <p:cNvGrpSpPr/>
            <p:nvPr/>
          </p:nvGrpSpPr>
          <p:grpSpPr>
            <a:xfrm>
              <a:off x="2500298" y="4786322"/>
              <a:ext cx="2071702" cy="1571636"/>
              <a:chOff x="2500298" y="4786322"/>
              <a:chExt cx="2071702" cy="1571636"/>
            </a:xfrm>
          </p:grpSpPr>
          <p:sp>
            <p:nvSpPr>
              <p:cNvPr id="11" name="Lygiašonis trikampis 10"/>
              <p:cNvSpPr/>
              <p:nvPr/>
            </p:nvSpPr>
            <p:spPr>
              <a:xfrm>
                <a:off x="2500298" y="4786322"/>
                <a:ext cx="1285884" cy="1071570"/>
              </a:xfrm>
              <a:prstGeom prst="triangle">
                <a:avLst/>
              </a:prstGeom>
              <a:blipFill>
                <a:blip r:embed="rId2"/>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Tiesioji rodyklės jungtis 12"/>
              <p:cNvCxnSpPr/>
              <p:nvPr/>
            </p:nvCxnSpPr>
            <p:spPr>
              <a:xfrm>
                <a:off x="3643306" y="5643578"/>
                <a:ext cx="928694" cy="71438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sp>
        <p:nvSpPr>
          <p:cNvPr id="15" name="TextBox 14"/>
          <p:cNvSpPr txBox="1"/>
          <p:nvPr/>
        </p:nvSpPr>
        <p:spPr>
          <a:xfrm>
            <a:off x="4500562" y="5786454"/>
            <a:ext cx="2411238" cy="461665"/>
          </a:xfrm>
          <a:prstGeom prst="rect">
            <a:avLst/>
          </a:prstGeom>
          <a:noFill/>
        </p:spPr>
        <p:txBody>
          <a:bodyPr wrap="none" rtlCol="0">
            <a:spAutoFit/>
          </a:bodyPr>
          <a:lstStyle/>
          <a:p>
            <a:r>
              <a:rPr lang="lt-LT" sz="2400" dirty="0">
                <a:latin typeface="Times New Roman" pitchFamily="18" charset="0"/>
                <a:cs typeface="Times New Roman" pitchFamily="18" charset="0"/>
              </a:rPr>
              <a:t>elemento kontūrai</a:t>
            </a:r>
            <a:endParaRPr lang="en-US" sz="24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357166"/>
            <a:ext cx="3899076" cy="461665"/>
          </a:xfrm>
          <a:prstGeom prst="rect">
            <a:avLst/>
          </a:prstGeom>
          <a:noFill/>
        </p:spPr>
        <p:txBody>
          <a:bodyPr wrap="square" rtlCol="0">
            <a:spAutoFit/>
          </a:bodyPr>
          <a:lstStyle/>
          <a:p>
            <a:r>
              <a:rPr lang="lt-LT" sz="2400" dirty="0">
                <a:latin typeface="Times New Roman" pitchFamily="18" charset="0"/>
                <a:cs typeface="Times New Roman" pitchFamily="18" charset="0"/>
              </a:rPr>
              <a:t>5. Elementas išpjaunamas</a:t>
            </a:r>
            <a:endParaRPr lang="en-US" sz="2400" dirty="0">
              <a:latin typeface="Times New Roman" pitchFamily="18" charset="0"/>
              <a:cs typeface="Times New Roman" pitchFamily="18" charset="0"/>
            </a:endParaRPr>
          </a:p>
        </p:txBody>
      </p:sp>
      <p:grpSp>
        <p:nvGrpSpPr>
          <p:cNvPr id="14" name="Grupė 13"/>
          <p:cNvGrpSpPr/>
          <p:nvPr/>
        </p:nvGrpSpPr>
        <p:grpSpPr>
          <a:xfrm>
            <a:off x="785786" y="1071546"/>
            <a:ext cx="6357982" cy="1214446"/>
            <a:chOff x="785786" y="1071546"/>
            <a:chExt cx="6357982" cy="1214446"/>
          </a:xfrm>
        </p:grpSpPr>
        <p:grpSp>
          <p:nvGrpSpPr>
            <p:cNvPr id="13" name="Grupė 12"/>
            <p:cNvGrpSpPr/>
            <p:nvPr/>
          </p:nvGrpSpPr>
          <p:grpSpPr>
            <a:xfrm>
              <a:off x="785786" y="1071546"/>
              <a:ext cx="5857916" cy="1214446"/>
              <a:chOff x="928662" y="1142984"/>
              <a:chExt cx="5857916" cy="1214446"/>
            </a:xfrm>
          </p:grpSpPr>
          <p:grpSp>
            <p:nvGrpSpPr>
              <p:cNvPr id="12" name="Grupė 11"/>
              <p:cNvGrpSpPr/>
              <p:nvPr/>
            </p:nvGrpSpPr>
            <p:grpSpPr>
              <a:xfrm>
                <a:off x="928662" y="1142984"/>
                <a:ext cx="3571900" cy="1214446"/>
                <a:chOff x="1214414" y="1214422"/>
                <a:chExt cx="3571900" cy="1214446"/>
              </a:xfrm>
            </p:grpSpPr>
            <p:sp>
              <p:nvSpPr>
                <p:cNvPr id="3" name="Stačiakampis 2"/>
                <p:cNvSpPr/>
                <p:nvPr/>
              </p:nvSpPr>
              <p:spPr>
                <a:xfrm>
                  <a:off x="1214414" y="1214422"/>
                  <a:ext cx="3571900" cy="1214446"/>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 name="Lygiašonis trikampis 3"/>
                <p:cNvSpPr/>
                <p:nvPr/>
              </p:nvSpPr>
              <p:spPr>
                <a:xfrm>
                  <a:off x="2285984" y="1285860"/>
                  <a:ext cx="1214446" cy="1000132"/>
                </a:xfrm>
                <a:prstGeom prst="triangl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Lygiašonis trikampis 4"/>
              <p:cNvSpPr/>
              <p:nvPr/>
            </p:nvSpPr>
            <p:spPr>
              <a:xfrm>
                <a:off x="5572132" y="1285860"/>
                <a:ext cx="1214446" cy="1071570"/>
              </a:xfrm>
              <a:prstGeom prst="triangle">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7" name="Tiesioji rodyklės jungtis 6"/>
            <p:cNvCxnSpPr/>
            <p:nvPr/>
          </p:nvCxnSpPr>
          <p:spPr>
            <a:xfrm>
              <a:off x="6429388" y="2071678"/>
              <a:ext cx="71438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1" name="TextBox 10"/>
          <p:cNvSpPr txBox="1"/>
          <p:nvPr/>
        </p:nvSpPr>
        <p:spPr>
          <a:xfrm>
            <a:off x="7215206" y="1857364"/>
            <a:ext cx="1412566" cy="461665"/>
          </a:xfrm>
          <a:prstGeom prst="rect">
            <a:avLst/>
          </a:prstGeom>
          <a:noFill/>
        </p:spPr>
        <p:txBody>
          <a:bodyPr wrap="none" rtlCol="0">
            <a:spAutoFit/>
          </a:bodyPr>
          <a:lstStyle/>
          <a:p>
            <a:r>
              <a:rPr lang="lt-LT" sz="2400" dirty="0">
                <a:latin typeface="Times New Roman" pitchFamily="18" charset="0"/>
                <a:cs typeface="Times New Roman" pitchFamily="18" charset="0"/>
              </a:rPr>
              <a:t>elementas</a:t>
            </a:r>
            <a:endParaRPr lang="en-US" sz="2400" dirty="0">
              <a:latin typeface="Times New Roman" pitchFamily="18" charset="0"/>
              <a:cs typeface="Times New Roman" pitchFamily="18" charset="0"/>
            </a:endParaRPr>
          </a:p>
        </p:txBody>
      </p:sp>
      <p:sp>
        <p:nvSpPr>
          <p:cNvPr id="15" name="TextBox 14"/>
          <p:cNvSpPr txBox="1"/>
          <p:nvPr/>
        </p:nvSpPr>
        <p:spPr>
          <a:xfrm>
            <a:off x="571472" y="2714620"/>
            <a:ext cx="7765267" cy="461665"/>
          </a:xfrm>
          <a:prstGeom prst="rect">
            <a:avLst/>
          </a:prstGeom>
          <a:noFill/>
        </p:spPr>
        <p:txBody>
          <a:bodyPr wrap="none" rtlCol="0">
            <a:spAutoFit/>
          </a:bodyPr>
          <a:lstStyle/>
          <a:p>
            <a:r>
              <a:rPr lang="lt-LT" sz="2400" dirty="0">
                <a:latin typeface="Times New Roman" pitchFamily="18" charset="0"/>
                <a:cs typeface="Times New Roman" pitchFamily="18" charset="0"/>
              </a:rPr>
              <a:t>6. Elementas įspaudžiamas į pirmosios lukšto plokštelės lizdą</a:t>
            </a:r>
            <a:endParaRPr lang="en-US" sz="2400" dirty="0">
              <a:latin typeface="Times New Roman" pitchFamily="18" charset="0"/>
              <a:cs typeface="Times New Roman" pitchFamily="18" charset="0"/>
            </a:endParaRPr>
          </a:p>
        </p:txBody>
      </p:sp>
      <p:grpSp>
        <p:nvGrpSpPr>
          <p:cNvPr id="18" name="Grupė 17"/>
          <p:cNvGrpSpPr/>
          <p:nvPr/>
        </p:nvGrpSpPr>
        <p:grpSpPr>
          <a:xfrm>
            <a:off x="785786" y="3500438"/>
            <a:ext cx="3714776" cy="1357322"/>
            <a:chOff x="928662" y="3571876"/>
            <a:chExt cx="3714776" cy="1357322"/>
          </a:xfrm>
        </p:grpSpPr>
        <p:sp>
          <p:nvSpPr>
            <p:cNvPr id="16" name="Stačiakampis 15"/>
            <p:cNvSpPr/>
            <p:nvPr/>
          </p:nvSpPr>
          <p:spPr>
            <a:xfrm>
              <a:off x="928662" y="3571876"/>
              <a:ext cx="3714776" cy="1357322"/>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Lygiašonis trikampis 16"/>
            <p:cNvSpPr/>
            <p:nvPr/>
          </p:nvSpPr>
          <p:spPr>
            <a:xfrm>
              <a:off x="2143108" y="3714752"/>
              <a:ext cx="1214446" cy="1000132"/>
            </a:xfrm>
            <a:prstGeom prst="triangle">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34" y="500042"/>
            <a:ext cx="8226932" cy="461665"/>
          </a:xfrm>
          <a:prstGeom prst="rect">
            <a:avLst/>
          </a:prstGeom>
          <a:noFill/>
        </p:spPr>
        <p:txBody>
          <a:bodyPr wrap="none" rtlCol="0">
            <a:spAutoFit/>
          </a:bodyPr>
          <a:lstStyle/>
          <a:p>
            <a:r>
              <a:rPr lang="lt-LT" sz="2400" dirty="0">
                <a:latin typeface="Times New Roman" pitchFamily="18" charset="0"/>
                <a:cs typeface="Times New Roman" pitchFamily="18" charset="0"/>
              </a:rPr>
              <a:t>7. Iš kitos pusės elementas prie pagrindo tvirtinamas lipnia juosta</a:t>
            </a:r>
            <a:endParaRPr lang="en-US" sz="2400" dirty="0">
              <a:latin typeface="Times New Roman" pitchFamily="18" charset="0"/>
              <a:cs typeface="Times New Roman" pitchFamily="18" charset="0"/>
            </a:endParaRPr>
          </a:p>
        </p:txBody>
      </p:sp>
      <p:grpSp>
        <p:nvGrpSpPr>
          <p:cNvPr id="13" name="Grupė 12"/>
          <p:cNvGrpSpPr/>
          <p:nvPr/>
        </p:nvGrpSpPr>
        <p:grpSpPr>
          <a:xfrm>
            <a:off x="714348" y="1285860"/>
            <a:ext cx="5072098" cy="1571636"/>
            <a:chOff x="714348" y="1285860"/>
            <a:chExt cx="5072098" cy="1571636"/>
          </a:xfrm>
        </p:grpSpPr>
        <p:grpSp>
          <p:nvGrpSpPr>
            <p:cNvPr id="12" name="Grupė 11"/>
            <p:cNvGrpSpPr/>
            <p:nvPr/>
          </p:nvGrpSpPr>
          <p:grpSpPr>
            <a:xfrm>
              <a:off x="714348" y="1285860"/>
              <a:ext cx="4214842" cy="1571636"/>
              <a:chOff x="714348" y="1285860"/>
              <a:chExt cx="4214842" cy="1571636"/>
            </a:xfrm>
          </p:grpSpPr>
          <p:sp>
            <p:nvSpPr>
              <p:cNvPr id="3" name="Stačiakampis 2"/>
              <p:cNvSpPr/>
              <p:nvPr/>
            </p:nvSpPr>
            <p:spPr>
              <a:xfrm>
                <a:off x="714348" y="1285860"/>
                <a:ext cx="4214842" cy="1571636"/>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viguba banga 3"/>
              <p:cNvSpPr/>
              <p:nvPr/>
            </p:nvSpPr>
            <p:spPr>
              <a:xfrm>
                <a:off x="1285852" y="1428736"/>
                <a:ext cx="3071834" cy="1285884"/>
              </a:xfrm>
              <a:prstGeom prst="doubleWave">
                <a:avLst/>
              </a:prstGeom>
              <a:solidFill>
                <a:schemeClr val="accent3">
                  <a:lumMod val="60000"/>
                  <a:lumOff val="40000"/>
                </a:schemeClr>
              </a:solidFill>
              <a:ln w="31750" cmpd="dbl">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Lygiašonis trikampis 4"/>
              <p:cNvSpPr/>
              <p:nvPr/>
            </p:nvSpPr>
            <p:spPr>
              <a:xfrm>
                <a:off x="2285984" y="1571612"/>
                <a:ext cx="1060704" cy="914400"/>
              </a:xfrm>
              <a:prstGeom prst="triangle">
                <a:avLst/>
              </a:prstGeom>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7" name="Tiesioji rodyklės jungtis 6"/>
            <p:cNvCxnSpPr/>
            <p:nvPr/>
          </p:nvCxnSpPr>
          <p:spPr>
            <a:xfrm>
              <a:off x="4214810" y="2214554"/>
              <a:ext cx="1571636" cy="1588"/>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1" name="TextBox 10"/>
          <p:cNvSpPr txBox="1"/>
          <p:nvPr/>
        </p:nvSpPr>
        <p:spPr>
          <a:xfrm>
            <a:off x="5715008" y="2000240"/>
            <a:ext cx="1558440" cy="461665"/>
          </a:xfrm>
          <a:prstGeom prst="rect">
            <a:avLst/>
          </a:prstGeom>
          <a:noFill/>
        </p:spPr>
        <p:txBody>
          <a:bodyPr wrap="none" rtlCol="0">
            <a:spAutoFit/>
          </a:bodyPr>
          <a:lstStyle/>
          <a:p>
            <a:r>
              <a:rPr lang="lt-LT" sz="2400" dirty="0">
                <a:latin typeface="Times New Roman" pitchFamily="18" charset="0"/>
                <a:cs typeface="Times New Roman" pitchFamily="18" charset="0"/>
              </a:rPr>
              <a:t>lipni juosta</a:t>
            </a:r>
            <a:endParaRPr lang="en-US" sz="2400" dirty="0">
              <a:latin typeface="Times New Roman" pitchFamily="18" charset="0"/>
              <a:cs typeface="Times New Roman" pitchFamily="18" charset="0"/>
            </a:endParaRPr>
          </a:p>
        </p:txBody>
      </p:sp>
      <p:sp>
        <p:nvSpPr>
          <p:cNvPr id="14" name="TextBox 13"/>
          <p:cNvSpPr txBox="1"/>
          <p:nvPr/>
        </p:nvSpPr>
        <p:spPr>
          <a:xfrm>
            <a:off x="571472" y="3500438"/>
            <a:ext cx="5072098" cy="461665"/>
          </a:xfrm>
          <a:prstGeom prst="rect">
            <a:avLst/>
          </a:prstGeom>
          <a:noFill/>
        </p:spPr>
        <p:txBody>
          <a:bodyPr wrap="square" rtlCol="0">
            <a:spAutoFit/>
          </a:bodyPr>
          <a:lstStyle/>
          <a:p>
            <a:r>
              <a:rPr lang="lt-LT" sz="2400" dirty="0">
                <a:latin typeface="Times New Roman" pitchFamily="18" charset="0"/>
                <a:cs typeface="Times New Roman" pitchFamily="18" charset="0"/>
              </a:rPr>
              <a:t>8. Mozaika priklijuota prie pagrindo</a:t>
            </a:r>
            <a:endParaRPr lang="en-US" sz="2400" dirty="0">
              <a:latin typeface="Times New Roman" pitchFamily="18" charset="0"/>
              <a:cs typeface="Times New Roman" pitchFamily="18" charset="0"/>
            </a:endParaRPr>
          </a:p>
        </p:txBody>
      </p:sp>
      <p:grpSp>
        <p:nvGrpSpPr>
          <p:cNvPr id="15" name="Grupė 14"/>
          <p:cNvGrpSpPr/>
          <p:nvPr/>
        </p:nvGrpSpPr>
        <p:grpSpPr>
          <a:xfrm>
            <a:off x="714348" y="4357694"/>
            <a:ext cx="5072098" cy="1785950"/>
            <a:chOff x="928662" y="3571876"/>
            <a:chExt cx="3714776" cy="1357322"/>
          </a:xfrm>
        </p:grpSpPr>
        <p:sp>
          <p:nvSpPr>
            <p:cNvPr id="16" name="Stačiakampis 15"/>
            <p:cNvSpPr/>
            <p:nvPr/>
          </p:nvSpPr>
          <p:spPr>
            <a:xfrm>
              <a:off x="928662" y="3571876"/>
              <a:ext cx="3714776" cy="1357322"/>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Lygiašonis trikampis 16"/>
            <p:cNvSpPr/>
            <p:nvPr/>
          </p:nvSpPr>
          <p:spPr>
            <a:xfrm>
              <a:off x="2143108" y="3714752"/>
              <a:ext cx="1214446" cy="1000132"/>
            </a:xfrm>
            <a:prstGeom prst="triangle">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688" y="285728"/>
            <a:ext cx="8858312" cy="4154984"/>
          </a:xfrm>
          <a:prstGeom prst="rect">
            <a:avLst/>
          </a:prstGeom>
          <a:noFill/>
        </p:spPr>
        <p:txBody>
          <a:bodyPr wrap="square" rtlCol="0">
            <a:spAutoFit/>
          </a:bodyPr>
          <a:lstStyle/>
          <a:p>
            <a:pPr marL="457200" indent="-457200">
              <a:buAutoNum type="arabicPeriod" startAt="9"/>
            </a:pPr>
            <a:r>
              <a:rPr lang="lt-LT" sz="2400" dirty="0">
                <a:latin typeface="Times New Roman" pitchFamily="18" charset="0"/>
                <a:cs typeface="Times New Roman" pitchFamily="18" charset="0"/>
              </a:rPr>
              <a:t>Kai </a:t>
            </a:r>
            <a:r>
              <a:rPr lang="lt-LT" sz="2400" dirty="0" err="1">
                <a:latin typeface="Times New Roman" pitchFamily="18" charset="0"/>
                <a:cs typeface="Times New Roman" pitchFamily="18" charset="0"/>
              </a:rPr>
              <a:t>marketri</a:t>
            </a:r>
            <a:r>
              <a:rPr lang="lt-LT" sz="2400" dirty="0">
                <a:latin typeface="Times New Roman" pitchFamily="18" charset="0"/>
                <a:cs typeface="Times New Roman" pitchFamily="18" charset="0"/>
              </a:rPr>
              <a:t> surinkta ji tvirtinama prie pagrindo.</a:t>
            </a:r>
            <a:endParaRPr lang="en-US" sz="2400" dirty="0">
              <a:latin typeface="Times New Roman" pitchFamily="18" charset="0"/>
              <a:cs typeface="Times New Roman" pitchFamily="18" charset="0"/>
            </a:endParaRPr>
          </a:p>
          <a:p>
            <a:pPr marL="457200" indent="-457200">
              <a:buAutoNum type="arabicPeriod" startAt="9"/>
            </a:pPr>
            <a:endParaRPr lang="lt-LT" sz="2400" dirty="0">
              <a:latin typeface="Times New Roman" pitchFamily="18" charset="0"/>
              <a:cs typeface="Times New Roman" pitchFamily="18" charset="0"/>
            </a:endParaRPr>
          </a:p>
          <a:p>
            <a:r>
              <a:rPr lang="lt-LT" sz="2400" dirty="0">
                <a:latin typeface="Times New Roman" pitchFamily="18" charset="0"/>
                <a:cs typeface="Times New Roman" pitchFamily="18" charset="0"/>
              </a:rPr>
              <a:t>10. Kai mozaika priklijuojama prie pagrindo, ji prispaudžiama ir paliekama džiūti.</a:t>
            </a:r>
            <a:endParaRPr lang="en-US" sz="2400" dirty="0">
              <a:latin typeface="Times New Roman" pitchFamily="18" charset="0"/>
              <a:cs typeface="Times New Roman" pitchFamily="18" charset="0"/>
            </a:endParaRPr>
          </a:p>
          <a:p>
            <a:endParaRPr lang="lt-LT" sz="2400" dirty="0">
              <a:latin typeface="Times New Roman" pitchFamily="18" charset="0"/>
              <a:cs typeface="Times New Roman" pitchFamily="18" charset="0"/>
            </a:endParaRPr>
          </a:p>
          <a:p>
            <a:r>
              <a:rPr lang="lt-LT" sz="2400" dirty="0">
                <a:latin typeface="Times New Roman" pitchFamily="18" charset="0"/>
                <a:cs typeface="Times New Roman" pitchFamily="18" charset="0"/>
              </a:rPr>
              <a:t>11. Kai mozaika galutinai priklijuojama prie pagrindo, nuo jos nuimama lipni juostelė.</a:t>
            </a:r>
            <a:endParaRPr lang="en-US" sz="2400" dirty="0">
              <a:latin typeface="Times New Roman" pitchFamily="18" charset="0"/>
              <a:cs typeface="Times New Roman" pitchFamily="18" charset="0"/>
            </a:endParaRPr>
          </a:p>
          <a:p>
            <a:endParaRPr lang="lt-LT" sz="2400" dirty="0">
              <a:latin typeface="Times New Roman" pitchFamily="18" charset="0"/>
              <a:cs typeface="Times New Roman" pitchFamily="18" charset="0"/>
            </a:endParaRPr>
          </a:p>
          <a:p>
            <a:r>
              <a:rPr lang="lt-LT" sz="2400" dirty="0">
                <a:latin typeface="Times New Roman" pitchFamily="18" charset="0"/>
                <a:cs typeface="Times New Roman" pitchFamily="18" charset="0"/>
              </a:rPr>
              <a:t>12. Pašalinus lipnią juostelę, mozaika šlifuojama ir padengiama mastika arba lakuojama.</a:t>
            </a:r>
          </a:p>
          <a:p>
            <a:endParaRPr lang="en-US" sz="2400" dirty="0">
              <a:latin typeface="Times New Roman" pitchFamily="18" charset="0"/>
              <a:cs typeface="Times New Roman" pitchFamily="18" charset="0"/>
            </a:endParaRPr>
          </a:p>
        </p:txBody>
      </p:sp>
      <p:pic>
        <p:nvPicPr>
          <p:cNvPr id="7170" name="Picture 2" descr="https://encrypted-tbn1.gstatic.com/images?q=tbn:ANd9GcTsXvAaJkLsO9YNOzrNf3Cb4KJmWf1ORojQo5CIjZXCyI4PY-ejig"/>
          <p:cNvPicPr>
            <a:picLocks noChangeAspect="1" noChangeArrowheads="1"/>
          </p:cNvPicPr>
          <p:nvPr/>
        </p:nvPicPr>
        <p:blipFill>
          <a:blip r:embed="rId2"/>
          <a:srcRect/>
          <a:stretch>
            <a:fillRect/>
          </a:stretch>
        </p:blipFill>
        <p:spPr bwMode="auto">
          <a:xfrm>
            <a:off x="4318905" y="3929066"/>
            <a:ext cx="3967871" cy="2571768"/>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2910" y="0"/>
            <a:ext cx="8143900" cy="1323439"/>
          </a:xfrm>
          <a:prstGeom prst="rect">
            <a:avLst/>
          </a:prstGeom>
          <a:noFill/>
        </p:spPr>
        <p:txBody>
          <a:bodyPr wrap="square" rtlCol="0">
            <a:spAutoFit/>
          </a:bodyPr>
          <a:lstStyle/>
          <a:p>
            <a:r>
              <a:rPr lang="lt-LT" sz="4000" b="1" i="1" dirty="0">
                <a:solidFill>
                  <a:schemeClr val="accent2">
                    <a:lumMod val="50000"/>
                  </a:schemeClr>
                </a:solidFill>
                <a:latin typeface="Times New Roman" pitchFamily="18" charset="0"/>
                <a:cs typeface="Times New Roman" pitchFamily="18" charset="0"/>
              </a:rPr>
              <a:t>          MEDŽIO MOZAIKAI </a:t>
            </a:r>
            <a:r>
              <a:rPr lang="en-US" sz="4000" b="1" i="1" dirty="0">
                <a:solidFill>
                  <a:schemeClr val="accent2">
                    <a:lumMod val="50000"/>
                  </a:schemeClr>
                </a:solidFill>
                <a:latin typeface="Times New Roman" pitchFamily="18" charset="0"/>
                <a:cs typeface="Times New Roman" pitchFamily="18" charset="0"/>
              </a:rPr>
              <a:t>    </a:t>
            </a:r>
            <a:r>
              <a:rPr lang="lt-LT" sz="4000" b="1" i="1" dirty="0">
                <a:solidFill>
                  <a:schemeClr val="accent2">
                    <a:lumMod val="50000"/>
                  </a:schemeClr>
                </a:solidFill>
                <a:latin typeface="Times New Roman" pitchFamily="18" charset="0"/>
                <a:cs typeface="Times New Roman" pitchFamily="18" charset="0"/>
              </a:rPr>
              <a:t>NAUDOJAMOS MEDŽIAGOS  </a:t>
            </a:r>
            <a:endParaRPr lang="en-US" sz="4000" b="1" i="1" dirty="0">
              <a:solidFill>
                <a:schemeClr val="accent2">
                  <a:lumMod val="50000"/>
                </a:schemeClr>
              </a:solidFill>
              <a:latin typeface="Times New Roman" pitchFamily="18" charset="0"/>
              <a:cs typeface="Times New Roman" pitchFamily="18" charset="0"/>
            </a:endParaRPr>
          </a:p>
        </p:txBody>
      </p:sp>
      <p:sp>
        <p:nvSpPr>
          <p:cNvPr id="3" name="TextBox 2"/>
          <p:cNvSpPr txBox="1"/>
          <p:nvPr/>
        </p:nvSpPr>
        <p:spPr>
          <a:xfrm>
            <a:off x="785786" y="1428736"/>
            <a:ext cx="7286675" cy="1938992"/>
          </a:xfrm>
          <a:prstGeom prst="rect">
            <a:avLst/>
          </a:prstGeom>
          <a:noFill/>
        </p:spPr>
        <p:txBody>
          <a:bodyPr wrap="square" rtlCol="0">
            <a:spAutoFit/>
          </a:bodyPr>
          <a:lstStyle/>
          <a:p>
            <a:pPr algn="just"/>
            <a:r>
              <a:rPr lang="lt-LT" sz="2400" b="1" dirty="0">
                <a:latin typeface="Times New Roman" pitchFamily="18" charset="0"/>
                <a:cs typeface="Times New Roman" pitchFamily="18" charset="0"/>
              </a:rPr>
              <a:t>         Lukštas </a:t>
            </a:r>
            <a:r>
              <a:rPr lang="lt-LT" sz="2400" dirty="0">
                <a:latin typeface="Times New Roman" pitchFamily="18" charset="0"/>
                <a:cs typeface="Times New Roman" pitchFamily="18" charset="0"/>
              </a:rPr>
              <a:t>– plonas, ne storesnis kaip 7mm medienos lakštas. Tai ploni medienos lakštai gauti rotacinio, plokščiojo drožimo ar </a:t>
            </a:r>
            <a:r>
              <a:rPr lang="lt-LT" sz="2400" dirty="0" err="1">
                <a:latin typeface="Times New Roman" pitchFamily="18" charset="0"/>
                <a:cs typeface="Times New Roman" pitchFamily="18" charset="0"/>
              </a:rPr>
              <a:t>pjūklinio</a:t>
            </a:r>
            <a:r>
              <a:rPr lang="lt-LT" sz="2400" dirty="0">
                <a:latin typeface="Times New Roman" pitchFamily="18" charset="0"/>
                <a:cs typeface="Times New Roman" pitchFamily="18" charset="0"/>
              </a:rPr>
              <a:t> pjovimo būdais, naudojami statybinių medžiagų, baldų ar faneros gamybai.</a:t>
            </a:r>
            <a:endParaRPr lang="en-US" sz="2400" dirty="0">
              <a:latin typeface="Times New Roman" pitchFamily="18" charset="0"/>
              <a:cs typeface="Times New Roman" pitchFamily="18" charset="0"/>
            </a:endParaRPr>
          </a:p>
        </p:txBody>
      </p:sp>
      <p:sp>
        <p:nvSpPr>
          <p:cNvPr id="13314" name="AutoShape 2" descr="data:image/jpeg;base64,/9j/4AAQSkZJRgABAQAAAQABAAD/2wCEAAkGBhISEBUUExAWFBQQFBUQEBQVFxQUFRQUFBUVFBQVFRIXGyYeFxkjGRQUHy8gIycpLCwsFR4xNTAqNSYrLCkBCQoKDgwOFw8PGikcHB4pKSkpLCopKSksKSkpKSkpKSkpKSkpLCkpLCkpLCksKSwpKSkpKSksLCkpLCw1KSwsLP/AABEIAOEA4QMBIgACEQEDEQH/xAAcAAABBQEBAQAAAAAAAAAAAAAAAQIDBAYFBwj/xABJEAABAwEEBQcICAQFAwUAAAABAAIDEQQSITETQVFhcQUGIjJSgZEjM0JicqGxwQcUQ1NzktHwY4Ky4RVUdKLxNIPCFyREhLP/xAAaAQEAAwEBAQAAAAAAAAAAAAAAAQIEBQMG/8QAKhEBAAICAAUDAwQDAAAAAAAAAAECAxEEEiExQRMUUTJh8CMzQoEiUqH/2gAMAwEAAhEDEQA/APb0IQgEIQUAq9otTIxV7g0b/korfymyEdI4nqtGJPALkTTyyG9oWtGoyH5LLm4iMfSOsvWmLm6z2WLVy40+blY3aSK1VSS0vfm6N/BwaU28/wC8g4UCaY3H0IX8DRcu+W956y1RSsR0GjI9CVvsuvBN0/8AE7pI6e9Bhp9jI3ex1R4VSG00+2cN0jK/Jea57XE43Q71o3Y/kSxzE4MlJIzacHeCjLK43Gv9aIkOH8qbW9/FAzB6Mzd+9BO63vaaX3VGop8fK0vaCqOfVuJL2DM/aR7nDWFXkeRnjrBGsbQrRe8dpOWvw645ekGwqZvLj8ywLg6ZO029XjPljyicdPh3hzi2sUreXma2kLOtlSmWudVf3WWPKvoUaVvLcR1nwUjeVIj6XiszHLTJDjUq3vcnxCPb1axltjPpjxTxM3tDxWVvjUhg2nwV446Y7wp7ePlrAUqyzpD6JPiporQ7tngrxx8f6o9tPy0iFnmW+TtHvUzuUZBrBV442nmFZ4eztoXJj5TkpW6E9vK5rS54L0jjMU+VZwXdOiFQ/wATPYKFb3eL5R6VvhfQhC0vIKryjbhFGXnVkNp1BWXHBZ63WoTSRdgXpTvDMB71n4jL6dfu9MdOaVV8rmOBI0lplyGqMHZsCZaIo2Y2iV0jz6AOXcEkdquRvnIq+Z1yPbTIUTmRx2dmkl6cj8ccTXYAuLM7nct0RpG2Rp6ljqN+CV0Y12Mj2TipGTWuXEARNOVc08WK0f5kV7kP7VhJGPvo/EgKRlpr1bUDukb81OIrUMpY38aKKcy08pZWOGstzQMmZTF8d3ZLCfiAmyGoDnG+0dWaPB7dl4DMJLPdJOgkLH64n5HgCljJLiWDRzDzkR6kg14IFcTVpLgHu81M3qPHZeFXniwcQ2l0+Uj7J7bdrdyk0jbpcGnRONJotcTu2NgSm8DQGskYvRu1TRa2na6ilMOSZCCRdGGvVxTxKeyEnK0N0B8fUcC9vD0mdxIXKbO4693grRG0S7AkOwJwkO5ctldZUgA1lTyybdRs28JRLvC5okYEotTBqVdG3VE+8Jwn3jxXMbbB2VI21+qFGk7dIT7/AHqRs3Bc5toPZCkbK7YFXSdui2Xentk4LntkdsCkbI71VGk7dBr09rlRbIfVUjXnYPFVmErt9Cq39w8UKNDVIQkcvp3JUOVbXdbd1vDh/tJWevXWk9mzCn8xKu8o2gulIOTXFg4FhXPlPk3/AOnb7nFcTiMnPffiG/HXVYTNirLAzVFHpDx2+KSyME075X9WI3WVywzKkvUme7s2dtFTc4tsbGt605p+bNeD0SSW+a0PLYuiwGl5PPILBjJOa6zWifapxZomxsFXuFBx2qGLkIu6c8hqcaA0A3KD/g/wyD0bQR/MpWWGVuMVpvbnYhROsdhGBcPFDeR43YwTEEZY1HeFIHytkdcnZopRgx4wr3oc1zzopDdmZ0oJR6XegT3/ACNpbR3oP1E6qFNDHPBheaSxdOB+3YVINOcZbvSb5O1x7Rlep3pCwirWmro/L2d21mZal+s1uzEUveQtLfcCe/3JrqsB22V4c31onakCSNDg5rerI36xDuI67B8VmLVHceRqNHN4HH+3ctQ8XK0+wkEzPw5MHDguRzhsdGEj7GQt4skF5vvKvWdSiY6OaJSmSSlVm2japb4K9tbeeyaVTwuVZ8exNbKQqaW26zJKKX6yufFaAVKTgmkLJt6QW121UXCidHKqTC23SZK461O0E5lUoZQrAkTlNrbWDaVK1o2qiZSozOVExCdupdbtQuV9YKFXUJ29PUNqfRhNaUBpx1KZc7l19IhvezwvBd3LblpMudSN2iHAjfWhOZLC7vDwo6dAjbA9v5XFKDTuun8r6f8AknAYgfjs+a4Pd0pgSPxkO2zNPuQ1lZLK3ssvqOvRO+y/A0UsTqSNPYs1VKCWUh80s7urF0WV1UzKhbC+1uLnOLYQeiMid6a1h+rxRDO0OLnezWpU1pLpH6CI3WMFJHD4KNJDrLYmYEgnik/weJ/Ss8l1wxwPyTdBY4ui43jrOaQ8mMd07NJRwxpXPiFJ/ZzH6cGGUXZWYtPwIKjdK50V84TWU9PaWj9U6aYzR6RopNZz0hlln3KTTDSxyjqWlujfx1d6II5gdIQOpa47w2B4FUyF94xE/aNfZpfaGXwUWLYhts0/+0n9E+0dHS0+zlZM3g440RJYRUMrm5kkD95biFBam3oXjW+zg98Zp8lZdg8+raGuHCQJjG9Ufjx/NEsPpwcxRFwaiktTS17mkVofjioqjgtXeGdYD3DeniZpzCrtcdTk6/tamkp7mwpwkcFXFNRopWvcN6roWW2kHNPLAciqmlGsUTmganIlOGuBUzLVtVdr3Denacawq6SvsnB1p1AVQF05Gie1rtRqokXNGkVer0ijUD1uq4fOOXqt3XvB4C7az3OF1ZQNjB75GrqcVP6csuD64cx+R9l3ue1Sjrj8V/vjBUEhwO9r/e9oU1en/wB1/ujC47ehaeh/9V3ucnTOoJN1nY3xUf2fCzu97k60twk9mBnwqiEpfdfXVZ4BT2iMFE1jwxkLDR8w0kruy04/NOtLLxlH3k0cXgKpJHkl5aaOmk0LDsYwUcUQZpbNF0WxmQjrOpXigwsI0tm6LmYvZleAzwUsD5KUs7GhjDdvOwMjhn71EZqHTBtx8btHaGDIg0FUSkE7dLHM3qWgaOUb1XkaWwyM12eUPbwJqE6eO6ydgyje2aPg6hUloxfP/EgD0Bam1dONUkTZBxTZzevnt2Zru9tEoNXt9ayn3KNrui3/AErkSfMeudogf3pR1x+NKPFtVHIcD+HB8U+90x+PJ/SgxfLzA2UZ9KNru/JURJvrxXU509aE44xfAriCT9la69awzz3WL27wTtJvPeq4KcH/ALKkWb/ApQ4bwq19PD+KgWRIdvinX9o8FVEnBPa/io0LLXjaQpBMdoKqCXf4pQ9RpO1u/tb4Jwe3aQqgfxTxLvTSdrOkHaKVVtLvQo0PbFm+XfP/AJB773yWkWe5xso9h2h3+1pW/i/22bB9bkjLiGf75Cfknh2Nd87vAU+SZGOqPWiHuc5NacB+HOfFxXIbyyYMdugiH5nKS0Zv/Ghb3YKKY9F/4EZ8CnWs0024wyjhhVBIw9Nv+pf4huCihdRrCMxHO4ca4pZn3XPP3crZxvY4UJCQ9EkDExOLwO1FIOlRAoszX9EkgRxtLADShcK399CmyPqHE5vs9528g4FAgq0eT0zB5pzTQ3TjddwQ9hJLMNJLQPAyiibjQnuQE585X/LR1TnnpO3WUKKZ95ryPt3thiG1rczwS2uT/qHDU1kDd5/ZQOZgWbrKSox1W7rKfeU+0Gjpf4dnEfeUycUDx2YImd7iP1QOeMxus7fmljd0m75J3eAog9f/ALsbfysqVEx+DT/Dmf4khSMrztONn/BPvcuEHLs88j5WFvZgb78VwA5a8f0wz2n/AClNeTg9QXkoKuqnvpweoLyUPUJWL6UP/eKr3k4FBYEn7wSiRV76UOKjQsiROEqqhyW8o0LWl/eCFUvoTQ+gln+dLT0DsbJ/SVoFyuckdbO862Akd4ot+eN45Z8U6tDOs64/EZ/+ZTIcQ3fDLT8xSt64/GaPGNJYyKwbzLF7yuI6JWC9Qfe2Wg4gpInBxjJ6s8Rgf7TclFHJcjjfrs8hjf7JrmpHQC8+EmgkOms7tQccaBSgjJCAHEVMQMFobtZle7sEUu3W36Fv/TzZte0+g5K2VznXmgCdguyxnASty702Ig1EdKHrQSYUOu6VAc+LGroXtJzdE7ou3gVwqgx0YQW6CM4vJNZH7k24G+hNHubUtSNjxqyF73anSnAb6FEnaagEpbQNGjsses19KnehsNCyImtzy9od62dKppeQ/A6ac4CnUiG0Juhzha6pJv2qTVTMtqpCjptG21Sh3CNuScTfJ/izgN9iL/hNdaOtIBq0NmbrOokJHdCoGIgZom75X59+JQK2TJ2+aXupdb81G/BjvUgazveapz482D1LOP6n/NB6R3SzYexEM/cgyfPMf+7p2I2M9y4QYu9zkYXTXzlJUjg00XLDFrpP+MM9o6q4YnaNThn7onBn7yU7RpX0acI1YEe75pRGmxX0ScIlYEacI1GxX0SdoVYEf7onCNRtKsIkuhVoRpwi/eajZpU0G5Cu6L90QmzT2xQW6C/G9vaaQO8YKdIV1pjcaY4nXVhJuiXVzZJE4/0lMnBa2Smdnm0g9l1CV0ecFkpO8ap4iR7TCCue20C8yU4snZopfaGFSuFevLaYdKtuaIlJI9rZTXzVrbWuoOUTmADQTGlMYZdmzFIGiOsE2MbsYn7NmKc4PjbclZpovReMSAqrCckUE4NR5u0M2aqpzmucBUMnHouabr0yB4+ytAp93J8MUr4Dm6z0OsxO+ACAvBuuePd1h4pjnMdm6aTdSgO5LpgMNLM3c5pdRI+1bbU7uYUDy1wbSjbPHr7bhsTAA5ha3ycDcZHnB0m4JsYYTVsT5nanSVupZ3UIMzr7h5uBmQOqtEQdp8pbtAPJ2SPWScL1PBIKMwOIgGllPamd1W+KHOeHBzhWd4uxRjKNp1nYmi63Ct5kJ0kh+8mOTd+KkBcWipzjbjvllyHcCobZaxA0uOOha2Bu+WQmpSWm26Khe1zrlZpbgLvKkdEGmQAWO5wc8YnMiawuNHGeWoPSfXAcBRetMVreFJyVjpt2+dEVDEzXGyhO84mq4oZwK0HKD9LZBOetO4SN9mi4oZu8Fas9FZ+UdzcU4N/ZCkDdxCcPa9ynaqIR8E8R7ipA3gU7R+r4FRtKO7xTgzgpQ3iE8Df7lBpE2NPEfFShvBObFu8CoEIjT9GphHuKeGcVG1le5w96Fau8fBIo2PWkhSoK7jnuRzjsRdGHtFXwHSN3gdYeCypLAS12MFp6THamPOY3UK9AKxnLVhNnc6sd+zSm8QM43HOm6uK5/F4v5w1YL/xlTe50bbkzNJF6DxjTYkszAPMWkAdh/wDdLZg8DyEzXtONx+Y8USMJ69jrtLTRc9qSSRyO69njfvaQCodE0fZSs9k1ATNAwfYSt4Epwc0ZGdvvQKLQBlO8bntB96d9aP8AmY/y/wBk361stPdI1LecdcDvcgbJO04PtTnboxTuS2cHHQxXB6UsmdNyffkHpQs4UVeZ7D15nTHUxlQP+FIfEM2xOq53nrQ7IDWGlIJG0Dg3ycbqQs1zSn0qbKpZuqNLSKP0YW9Z53oc514G7SRwuwRjKJnadvohKWxS0e6OtXOaTIdTn6x3BeT87LGI5nAYUcRT1XVIXpEdtaJg1mIhdRzu049Y8FlvpLszb18DFw8bp/Rd7DH6NJ/O7j5J/WtH52X+Y8/1iyASHo2Rjoj3jolVw0bT+8lneYvKDhMYL1G2qgPtDFbnlazsEpawVo0XhvXMz15Mkx4b8U81IcwM2OTwx2wFPMTdYonCzjUV5bXRhm1iUNG8KYRO2pwvbFCUbR6ylDDtHelBGtqeAzYomUm6M9kJwi9VPbE3UVK2HY9RsQhu4qRrRtIU4hd2lII37lG0q9B2ikVq4/ckUbHpSEIXec4hUU8Ic0tOvDgpkFRMRMaHn/KNmbHIWy2dzTXB8eTht4qsJYhlLMN2K9AtlkEjSDhhgdiyVssNqjJvPju6nUw7zqXKzYJpO47N2PLFuk93PE7PvpvApfrQ+/lG8tT3zP12pg4BI20nVa2HiMFmewFoJymjfuc0Ao+ruP8A8eN29rkpjkd6EMo3EAqF8Lddme32SUEn1Y/5QfmTgJQPsoRrIpWir+T7M3DFDWM9GzvedRkOA4qQ6Ei8dEDLJ6Ur+q3eFR5S5REYLI3XpX+dl/8AEKS32mUi4KD1WZDiRmuezkt2/HFTGlZkzk4UB7kc+mtksl7W2hrxFFZZZizA66JvK7A6xyg+iCfDFd/B1wVn87uLl6Z5/PDyuF7muDmkhzCHMIzBGS9W5G5RifY2zHpPlNHjWHDAgj3ry8Nw7l2+afKzbPaAZQTE4gO9U5B9PDxWbicXqV3HeGrDfknXh6a7ktrhlmKqhaOQXtxbiNmtdPknlAuvOkIbG40iJ16q8Cu79WC40zp0GBuuB+SkZOVsLbyZG/Md4zXDtfIDxiw3gPEBPUhPLKkyYKUNB1Ks6Ig4gjip4oirbV0lFlBSixhSRsUlVOjaD6sRkU647aptMBrTTOFSdJMo5In6bchV2tp6OhCF9E5YQhCAoo57O17S1zQQcwclIhJGetXNSMAmJjQdQdkuLPyZaG52NjgOzit1RFFlvwtLdXtXNaHm0sbB1rLIz2ap8TQepLMNxBK9GLU24Ng8AvL2f3X9x9mGHJ9ophI8/wAoU0XJFo133124BbUhCn2cfKPcSycPIMoOEYA4qdvN+UnENpxxWloiit7Sivr2ee85LC6J7A4jpNOW4rkzPiFntBlcR5OjABXE4LSc+vOx+yVjOXMbNIPZ/qXUx1iuKIhzr2m2WZljm2WDtvP8qcYbPsedWxKLO7YU8WR2xeL127vIfLrCY4ZSWwxirCcTUZBxW55M5ad0RLgJSdGB6LAM3bta8qFhOwLZ8yOT5bQJozJixjQxxxIaSQWjisHEcLzRNqteHPrpZ6JDA1zQ4PDgciMlK2Bg1FY4TTWV+RZtacWiNuAA1VJXXsfPDISR44AltKVIJPhguTbDMeGmZt4nbtSWdrsDGDx/Vc2082mnFhubs1Ul+kOyjAB7qblWk+kmP0YHniQpil3nEyfPzatAyc1w3ZqjJyfI3rMf4YIk+kp/owAcSqsn0jWg9VkY969IrbyvFrJsB6J96eJtgC5cnPO1O2fys/sqz7dapNTzXYw/orRjmVuf5d/TcELPaC1diX8p/RCn0pOeHs6EIXbYAhCEAhCEAhCEAhCEAhCEAgoQgxPPs+Vj9grI8oeZk/l+K1vPzz0fsH4rJW/zL/5fitdfoYrfuOCEIQqPQLc/RSPKz+wz+orDLdfRV52f2Gf1FRbstTu9CtFma8Ue0OGwiq4dq5mQuqWktONNYxNXeNFoqIostqVt3hpi0x2Yf/0yYXEuncamtA2isw/RpZRm57j7VFr6IoqxipHhPPZnYeYdjb9kTxcSr0PNmytys7O9oK6iFeKRHhXcq0fJ0QyiYODQp2sAyAHBOQp1BsUQhCaQEIQpAhCEAhCEAhCEAhCEAhCEAhCQoMTz889H7BWSt3mX93xWr5+eej9g/FZO3eZk7vitdfoYrfuOEhKEKr0It39FI8pP7DPiVhVu/op85P7LPiVW3Zavd6MhCF4PcIQhAIQhAIQhAIQhAIQhAIQhAIQhAIQhAIQhAIQhAJEqRBhufh8uz2PmsnbfMv7vitrz25LnkkY+OIyNa0tcG5rE291I5A5rmnAUINc1qrMcjHeJ59uKEJ0UT3dWN7uDT+iv2fm5bH9WyScTQKu4X1LnVW7+irr2jgz4lcaz/R9bn+gxg9YmvuWz5lc05bGZDI9rtIGgBtcKVzqqWmNL1rO2rCVCF5PYIQhAIQhAIQhAIQhAIQhAIQhAIQhAIQhAIQhAIQhAIQhAFZbnPm32v1QhXq87utyT1O5dIZIQolapUBCFWVoCEIQCEIQCEIQCEIQKhCEH/9k="/>
          <p:cNvSpPr>
            <a:spLocks noChangeAspect="1" noChangeArrowheads="1"/>
          </p:cNvSpPr>
          <p:nvPr/>
        </p:nvSpPr>
        <p:spPr bwMode="auto">
          <a:xfrm>
            <a:off x="63500" y="-1571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3316" name="AutoShape 4" descr="data:image/jpeg;base64,/9j/4AAQSkZJRgABAQAAAQABAAD/2wCEAAkGBhISEBUUExAWFBQQFBUQEBQVFxQUFRQUFBUVFBQVFRIXGyYeFxkjGRQUHy8gIycpLCwsFR4xNTAqNSYrLCkBCQoKDgwOFw8PGikcHB4pKSkpLCopKSksKSkpKSkpKSkpKSkpLCkpLCkpLCksKSwpKSkpKSksLCkpLCw1KSwsLP/AABEIAOEA4QMBIgACEQEDEQH/xAAcAAABBQEBAQAAAAAAAAAAAAAAAQIDBAYFBwj/xABJEAABAwEEBQcICAQFAwUAAAABAAIDEQQSITETQVFhcQUGIjJSgZEjM0JicqGxwQcUQ1NzktHwY4Ky4RVUdKLxNIPCFyREhLP/xAAaAQEAAwEBAQAAAAAAAAAAAAAAAQIEBQMG/8QAKhEBAAICAAUDAwQDAAAAAAAAAAECAxEEEiExQRMUUTJh8CMzQoEiUqH/2gAMAwEAAhEDEQA/APb0IQgEIQUAq9otTIxV7g0b/korfymyEdI4nqtGJPALkTTyyG9oWtGoyH5LLm4iMfSOsvWmLm6z2WLVy40+blY3aSK1VSS0vfm6N/BwaU28/wC8g4UCaY3H0IX8DRcu+W956y1RSsR0GjI9CVvsuvBN0/8AE7pI6e9Bhp9jI3ex1R4VSG00+2cN0jK/Jea57XE43Q71o3Y/kSxzE4MlJIzacHeCjLK43Gv9aIkOH8qbW9/FAzB6Mzd+9BO63vaaX3VGop8fK0vaCqOfVuJL2DM/aR7nDWFXkeRnjrBGsbQrRe8dpOWvw645ekGwqZvLj8ywLg6ZO029XjPljyicdPh3hzi2sUreXma2kLOtlSmWudVf3WWPKvoUaVvLcR1nwUjeVIj6XiszHLTJDjUq3vcnxCPb1axltjPpjxTxM3tDxWVvjUhg2nwV446Y7wp7ePlrAUqyzpD6JPiporQ7tngrxx8f6o9tPy0iFnmW+TtHvUzuUZBrBV442nmFZ4eztoXJj5TkpW6E9vK5rS54L0jjMU+VZwXdOiFQ/wATPYKFb3eL5R6VvhfQhC0vIKryjbhFGXnVkNp1BWXHBZ63WoTSRdgXpTvDMB71n4jL6dfu9MdOaVV8rmOBI0lplyGqMHZsCZaIo2Y2iV0jz6AOXcEkdquRvnIq+Z1yPbTIUTmRx2dmkl6cj8ccTXYAuLM7nct0RpG2Rp6ljqN+CV0Y12Mj2TipGTWuXEARNOVc08WK0f5kV7kP7VhJGPvo/EgKRlpr1bUDukb81OIrUMpY38aKKcy08pZWOGstzQMmZTF8d3ZLCfiAmyGoDnG+0dWaPB7dl4DMJLPdJOgkLH64n5HgCljJLiWDRzDzkR6kg14IFcTVpLgHu81M3qPHZeFXniwcQ2l0+Uj7J7bdrdyk0jbpcGnRONJotcTu2NgSm8DQGskYvRu1TRa2na6ilMOSZCCRdGGvVxTxKeyEnK0N0B8fUcC9vD0mdxIXKbO4693grRG0S7AkOwJwkO5ctldZUgA1lTyybdRs28JRLvC5okYEotTBqVdG3VE+8Jwn3jxXMbbB2VI21+qFGk7dIT7/AHqRs3Bc5toPZCkbK7YFXSdui2Xentk4LntkdsCkbI71VGk7dBr09rlRbIfVUjXnYPFVmErt9Cq39w8UKNDVIQkcvp3JUOVbXdbd1vDh/tJWevXWk9mzCn8xKu8o2gulIOTXFg4FhXPlPk3/AOnb7nFcTiMnPffiG/HXVYTNirLAzVFHpDx2+KSyME075X9WI3WVywzKkvUme7s2dtFTc4tsbGt605p+bNeD0SSW+a0PLYuiwGl5PPILBjJOa6zWifapxZomxsFXuFBx2qGLkIu6c8hqcaA0A3KD/g/wyD0bQR/MpWWGVuMVpvbnYhROsdhGBcPFDeR43YwTEEZY1HeFIHytkdcnZopRgx4wr3oc1zzopDdmZ0oJR6XegT3/ACNpbR3oP1E6qFNDHPBheaSxdOB+3YVINOcZbvSb5O1x7Rlep3pCwirWmro/L2d21mZal+s1uzEUveQtLfcCe/3JrqsB22V4c31onakCSNDg5rerI36xDuI67B8VmLVHceRqNHN4HH+3ctQ8XK0+wkEzPw5MHDguRzhsdGEj7GQt4skF5vvKvWdSiY6OaJSmSSlVm2japb4K9tbeeyaVTwuVZ8exNbKQqaW26zJKKX6yufFaAVKTgmkLJt6QW121UXCidHKqTC23SZK461O0E5lUoZQrAkTlNrbWDaVK1o2qiZSozOVExCdupdbtQuV9YKFXUJ29PUNqfRhNaUBpx1KZc7l19IhvezwvBd3LblpMudSN2iHAjfWhOZLC7vDwo6dAjbA9v5XFKDTuun8r6f8AknAYgfjs+a4Pd0pgSPxkO2zNPuQ1lZLK3ssvqOvRO+y/A0UsTqSNPYs1VKCWUh80s7urF0WV1UzKhbC+1uLnOLYQeiMid6a1h+rxRDO0OLnezWpU1pLpH6CI3WMFJHD4KNJDrLYmYEgnik/weJ/Ss8l1wxwPyTdBY4ui43jrOaQ8mMd07NJRwxpXPiFJ/ZzH6cGGUXZWYtPwIKjdK50V84TWU9PaWj9U6aYzR6RopNZz0hlln3KTTDSxyjqWlujfx1d6II5gdIQOpa47w2B4FUyF94xE/aNfZpfaGXwUWLYhts0/+0n9E+0dHS0+zlZM3g440RJYRUMrm5kkD95biFBam3oXjW+zg98Zp8lZdg8+raGuHCQJjG9Ufjx/NEsPpwcxRFwaiktTS17mkVofjioqjgtXeGdYD3DeniZpzCrtcdTk6/tamkp7mwpwkcFXFNRopWvcN6roWW2kHNPLAciqmlGsUTmganIlOGuBUzLVtVdr3Denacawq6SvsnB1p1AVQF05Gie1rtRqokXNGkVer0ijUD1uq4fOOXqt3XvB4C7az3OF1ZQNjB75GrqcVP6csuD64cx+R9l3ue1Sjrj8V/vjBUEhwO9r/e9oU1en/wB1/ujC47ehaeh/9V3ucnTOoJN1nY3xUf2fCzu97k60twk9mBnwqiEpfdfXVZ4BT2iMFE1jwxkLDR8w0kruy04/NOtLLxlH3k0cXgKpJHkl5aaOmk0LDsYwUcUQZpbNF0WxmQjrOpXigwsI0tm6LmYvZleAzwUsD5KUs7GhjDdvOwMjhn71EZqHTBtx8btHaGDIg0FUSkE7dLHM3qWgaOUb1XkaWwyM12eUPbwJqE6eO6ydgyje2aPg6hUloxfP/EgD0Bam1dONUkTZBxTZzevnt2Zru9tEoNXt9ayn3KNrui3/AErkSfMeudogf3pR1x+NKPFtVHIcD+HB8U+90x+PJ/SgxfLzA2UZ9KNru/JURJvrxXU509aE44xfAriCT9la69awzz3WL27wTtJvPeq4KcH/ALKkWb/ApQ4bwq19PD+KgWRIdvinX9o8FVEnBPa/io0LLXjaQpBMdoKqCXf4pQ9RpO1u/tb4Jwe3aQqgfxTxLvTSdrOkHaKVVtLvQo0PbFm+XfP/AJB773yWkWe5xso9h2h3+1pW/i/22bB9bkjLiGf75Cfknh2Nd87vAU+SZGOqPWiHuc5NacB+HOfFxXIbyyYMdugiH5nKS0Zv/Ghb3YKKY9F/4EZ8CnWs0024wyjhhVBIw9Nv+pf4huCihdRrCMxHO4ca4pZn3XPP3crZxvY4UJCQ9EkDExOLwO1FIOlRAoszX9EkgRxtLADShcK399CmyPqHE5vs9528g4FAgq0eT0zB5pzTQ3TjddwQ9hJLMNJLQPAyiibjQnuQE585X/LR1TnnpO3WUKKZ95ryPt3thiG1rczwS2uT/qHDU1kDd5/ZQOZgWbrKSox1W7rKfeU+0Gjpf4dnEfeUycUDx2YImd7iP1QOeMxus7fmljd0m75J3eAog9f/ALsbfysqVEx+DT/Dmf4khSMrztONn/BPvcuEHLs88j5WFvZgb78VwA5a8f0wz2n/AClNeTg9QXkoKuqnvpweoLyUPUJWL6UP/eKr3k4FBYEn7wSiRV76UOKjQsiROEqqhyW8o0LWl/eCFUvoTQ+gln+dLT0DsbJ/SVoFyuckdbO862Akd4ot+eN45Z8U6tDOs64/EZ/+ZTIcQ3fDLT8xSt64/GaPGNJYyKwbzLF7yuI6JWC9Qfe2Wg4gpInBxjJ6s8Rgf7TclFHJcjjfrs8hjf7JrmpHQC8+EmgkOms7tQccaBSgjJCAHEVMQMFobtZle7sEUu3W36Fv/TzZte0+g5K2VznXmgCdguyxnASty702Ig1EdKHrQSYUOu6VAc+LGroXtJzdE7ou3gVwqgx0YQW6CM4vJNZH7k24G+hNHubUtSNjxqyF73anSnAb6FEnaagEpbQNGjsses19KnehsNCyImtzy9od62dKppeQ/A6ac4CnUiG0Juhzha6pJv2qTVTMtqpCjptG21Sh3CNuScTfJ/izgN9iL/hNdaOtIBq0NmbrOokJHdCoGIgZom75X59+JQK2TJ2+aXupdb81G/BjvUgazveapz482D1LOP6n/NB6R3SzYexEM/cgyfPMf+7p2I2M9y4QYu9zkYXTXzlJUjg00XLDFrpP+MM9o6q4YnaNThn7onBn7yU7RpX0acI1YEe75pRGmxX0ScIlYEacI1GxX0SdoVYEf7onCNRtKsIkuhVoRpwi/eajZpU0G5Cu6L90QmzT2xQW6C/G9vaaQO8YKdIV1pjcaY4nXVhJuiXVzZJE4/0lMnBa2Smdnm0g9l1CV0ecFkpO8ap4iR7TCCue20C8yU4snZopfaGFSuFevLaYdKtuaIlJI9rZTXzVrbWuoOUTmADQTGlMYZdmzFIGiOsE2MbsYn7NmKc4PjbclZpovReMSAqrCckUE4NR5u0M2aqpzmucBUMnHouabr0yB4+ytAp93J8MUr4Dm6z0OsxO+ACAvBuuePd1h4pjnMdm6aTdSgO5LpgMNLM3c5pdRI+1bbU7uYUDy1wbSjbPHr7bhsTAA5ha3ycDcZHnB0m4JsYYTVsT5nanSVupZ3UIMzr7h5uBmQOqtEQdp8pbtAPJ2SPWScL1PBIKMwOIgGllPamd1W+KHOeHBzhWd4uxRjKNp1nYmi63Ct5kJ0kh+8mOTd+KkBcWipzjbjvllyHcCobZaxA0uOOha2Bu+WQmpSWm26Khe1zrlZpbgLvKkdEGmQAWO5wc8YnMiawuNHGeWoPSfXAcBRetMVreFJyVjpt2+dEVDEzXGyhO84mq4oZwK0HKD9LZBOetO4SN9mi4oZu8Fas9FZ+UdzcU4N/ZCkDdxCcPa9ynaqIR8E8R7ipA3gU7R+r4FRtKO7xTgzgpQ3iE8Df7lBpE2NPEfFShvBObFu8CoEIjT9GphHuKeGcVG1le5w96Fau8fBIo2PWkhSoK7jnuRzjsRdGHtFXwHSN3gdYeCypLAS12MFp6THamPOY3UK9AKxnLVhNnc6sd+zSm8QM43HOm6uK5/F4v5w1YL/xlTe50bbkzNJF6DxjTYkszAPMWkAdh/wDdLZg8DyEzXtONx+Y8USMJ69jrtLTRc9qSSRyO69njfvaQCodE0fZSs9k1ATNAwfYSt4Epwc0ZGdvvQKLQBlO8bntB96d9aP8AmY/y/wBk361stPdI1LecdcDvcgbJO04PtTnboxTuS2cHHQxXB6UsmdNyffkHpQs4UVeZ7D15nTHUxlQP+FIfEM2xOq53nrQ7IDWGlIJG0Dg3ycbqQs1zSn0qbKpZuqNLSKP0YW9Z53oc514G7SRwuwRjKJnadvohKWxS0e6OtXOaTIdTn6x3BeT87LGI5nAYUcRT1XVIXpEdtaJg1mIhdRzu049Y8FlvpLszb18DFw8bp/Rd7DH6NJ/O7j5J/WtH52X+Y8/1iyASHo2Rjoj3jolVw0bT+8lneYvKDhMYL1G2qgPtDFbnlazsEpawVo0XhvXMz15Mkx4b8U81IcwM2OTwx2wFPMTdYonCzjUV5bXRhm1iUNG8KYRO2pwvbFCUbR6ylDDtHelBGtqeAzYomUm6M9kJwi9VPbE3UVK2HY9RsQhu4qRrRtIU4hd2lII37lG0q9B2ikVq4/ckUbHpSEIXec4hUU8Ic0tOvDgpkFRMRMaHn/KNmbHIWy2dzTXB8eTht4qsJYhlLMN2K9AtlkEjSDhhgdiyVssNqjJvPju6nUw7zqXKzYJpO47N2PLFuk93PE7PvpvApfrQ+/lG8tT3zP12pg4BI20nVa2HiMFmewFoJymjfuc0Ao+ruP8A8eN29rkpjkd6EMo3EAqF8Lddme32SUEn1Y/5QfmTgJQPsoRrIpWir+T7M3DFDWM9GzvedRkOA4qQ6Ei8dEDLJ6Ur+q3eFR5S5REYLI3XpX+dl/8AEKS32mUi4KD1WZDiRmuezkt2/HFTGlZkzk4UB7kc+mtksl7W2hrxFFZZZizA66JvK7A6xyg+iCfDFd/B1wVn87uLl6Z5/PDyuF7muDmkhzCHMIzBGS9W5G5RifY2zHpPlNHjWHDAgj3ry8Nw7l2+afKzbPaAZQTE4gO9U5B9PDxWbicXqV3HeGrDfknXh6a7ktrhlmKqhaOQXtxbiNmtdPknlAuvOkIbG40iJ16q8Cu79WC40zp0GBuuB+SkZOVsLbyZG/Md4zXDtfIDxiw3gPEBPUhPLKkyYKUNB1Ks6Ig4gjip4oirbV0lFlBSixhSRsUlVOjaD6sRkU647aptMBrTTOFSdJMo5In6bchV2tp6OhCF9E5YQhCAoo57O17S1zQQcwclIhJGetXNSMAmJjQdQdkuLPyZaG52NjgOzit1RFFlvwtLdXtXNaHm0sbB1rLIz2ap8TQepLMNxBK9GLU24Ng8AvL2f3X9x9mGHJ9ophI8/wAoU0XJFo133124BbUhCn2cfKPcSycPIMoOEYA4qdvN+UnENpxxWloiit7Sivr2ee85LC6J7A4jpNOW4rkzPiFntBlcR5OjABXE4LSc+vOx+yVjOXMbNIPZ/qXUx1iuKIhzr2m2WZljm2WDtvP8qcYbPsedWxKLO7YU8WR2xeL127vIfLrCY4ZSWwxirCcTUZBxW55M5ad0RLgJSdGB6LAM3bta8qFhOwLZ8yOT5bQJozJixjQxxxIaSQWjisHEcLzRNqteHPrpZ6JDA1zQ4PDgciMlK2Bg1FY4TTWV+RZtacWiNuAA1VJXXsfPDISR44AltKVIJPhguTbDMeGmZt4nbtSWdrsDGDx/Vc2082mnFhubs1Ul+kOyjAB7qblWk+kmP0YHniQpil3nEyfPzatAyc1w3ZqjJyfI3rMf4YIk+kp/owAcSqsn0jWg9VkY969IrbyvFrJsB6J96eJtgC5cnPO1O2fys/sqz7dapNTzXYw/orRjmVuf5d/TcELPaC1diX8p/RCn0pOeHs6EIXbYAhCEAhCEAhCEAhCEAhCEAgoQgxPPs+Vj9grI8oeZk/l+K1vPzz0fsH4rJW/zL/5fitdfoYrfuOCEIQqPQLc/RSPKz+wz+orDLdfRV52f2Gf1FRbstTu9CtFma8Ue0OGwiq4dq5mQuqWktONNYxNXeNFoqIostqVt3hpi0x2Yf/0yYXEuncamtA2isw/RpZRm57j7VFr6IoqxipHhPPZnYeYdjb9kTxcSr0PNmytys7O9oK6iFeKRHhXcq0fJ0QyiYODQp2sAyAHBOQp1BsUQhCaQEIQpAhCEAhCEAhCEAhCEAhCEAhCQoMTz889H7BWSt3mX93xWr5+eej9g/FZO3eZk7vitdfoYrfuOEhKEKr0It39FI8pP7DPiVhVu/op85P7LPiVW3Zavd6MhCF4PcIQhAIQhAIQhAIQhAIQhAIQhAIQhAIQhAIQhAIQhAJEqRBhufh8uz2PmsnbfMv7vitrz25LnkkY+OIyNa0tcG5rE291I5A5rmnAUINc1qrMcjHeJ59uKEJ0UT3dWN7uDT+iv2fm5bH9WyScTQKu4X1LnVW7+irr2jgz4lcaz/R9bn+gxg9YmvuWz5lc05bGZDI9rtIGgBtcKVzqqWmNL1rO2rCVCF5PYIQhAIQhAIQhAIQhAIQhAIQhAIQhAIQhAIQhAIQhAIQhAFZbnPm32v1QhXq87utyT1O5dIZIQolapUBCFWVoCEIQCEIQCEIQCEIQKhCEH/9k="/>
          <p:cNvSpPr>
            <a:spLocks noChangeAspect="1" noChangeArrowheads="1"/>
          </p:cNvSpPr>
          <p:nvPr/>
        </p:nvSpPr>
        <p:spPr bwMode="auto">
          <a:xfrm>
            <a:off x="63500" y="-1571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3318" name="AutoShape 6" descr="data:image/jpeg;base64,/9j/4AAQSkZJRgABAQAAAQABAAD/2wCEAAkGBhISEBUUExAWFBQQFBUQEBQVFxQUFRQUFBUVFBQVFRIXGyYeFxkjGRQUHy8gIycpLCwsFR4xNTAqNSYrLCkBCQoKDgwOFw8PGikcHB4pKSkpLCopKSksKSkpKSkpKSkpKSkpLCkpLCkpLCksKSwpKSkpKSksLCkpLCw1KSwsLP/AABEIAOEA4QMBIgACEQEDEQH/xAAcAAABBQEBAQAAAAAAAAAAAAAAAQIDBAYFBwj/xABJEAABAwEEBQcICAQFAwUAAAABAAIDEQQSITETQVFhcQUGIjJSgZEjM0JicqGxwQcUQ1NzktHwY4Ky4RVUdKLxNIPCFyREhLP/xAAaAQEAAwEBAQAAAAAAAAAAAAAAAQIEBQMG/8QAKhEBAAICAAUDAwQDAAAAAAAAAAECAxEEEiExQRMUUTJh8CMzQoEiUqH/2gAMAwEAAhEDEQA/APb0IQgEIQUAq9otTIxV7g0b/korfymyEdI4nqtGJPALkTTyyG9oWtGoyH5LLm4iMfSOsvWmLm6z2WLVy40+blY3aSK1VSS0vfm6N/BwaU28/wC8g4UCaY3H0IX8DRcu+W956y1RSsR0GjI9CVvsuvBN0/8AE7pI6e9Bhp9jI3ex1R4VSG00+2cN0jK/Jea57XE43Q71o3Y/kSxzE4MlJIzacHeCjLK43Gv9aIkOH8qbW9/FAzB6Mzd+9BO63vaaX3VGop8fK0vaCqOfVuJL2DM/aR7nDWFXkeRnjrBGsbQrRe8dpOWvw645ekGwqZvLj8ywLg6ZO029XjPljyicdPh3hzi2sUreXma2kLOtlSmWudVf3WWPKvoUaVvLcR1nwUjeVIj6XiszHLTJDjUq3vcnxCPb1axltjPpjxTxM3tDxWVvjUhg2nwV446Y7wp7ePlrAUqyzpD6JPiporQ7tngrxx8f6o9tPy0iFnmW+TtHvUzuUZBrBV442nmFZ4eztoXJj5TkpW6E9vK5rS54L0jjMU+VZwXdOiFQ/wATPYKFb3eL5R6VvhfQhC0vIKryjbhFGXnVkNp1BWXHBZ63WoTSRdgXpTvDMB71n4jL6dfu9MdOaVV8rmOBI0lplyGqMHZsCZaIo2Y2iV0jz6AOXcEkdquRvnIq+Z1yPbTIUTmRx2dmkl6cj8ccTXYAuLM7nct0RpG2Rp6ljqN+CV0Y12Mj2TipGTWuXEARNOVc08WK0f5kV7kP7VhJGPvo/EgKRlpr1bUDukb81OIrUMpY38aKKcy08pZWOGstzQMmZTF8d3ZLCfiAmyGoDnG+0dWaPB7dl4DMJLPdJOgkLH64n5HgCljJLiWDRzDzkR6kg14IFcTVpLgHu81M3qPHZeFXniwcQ2l0+Uj7J7bdrdyk0jbpcGnRONJotcTu2NgSm8DQGskYvRu1TRa2na6ilMOSZCCRdGGvVxTxKeyEnK0N0B8fUcC9vD0mdxIXKbO4693grRG0S7AkOwJwkO5ctldZUgA1lTyybdRs28JRLvC5okYEotTBqVdG3VE+8Jwn3jxXMbbB2VI21+qFGk7dIT7/AHqRs3Bc5toPZCkbK7YFXSdui2Xentk4LntkdsCkbI71VGk7dBr09rlRbIfVUjXnYPFVmErt9Cq39w8UKNDVIQkcvp3JUOVbXdbd1vDh/tJWevXWk9mzCn8xKu8o2gulIOTXFg4FhXPlPk3/AOnb7nFcTiMnPffiG/HXVYTNirLAzVFHpDx2+KSyME075X9WI3WVywzKkvUme7s2dtFTc4tsbGt605p+bNeD0SSW+a0PLYuiwGl5PPILBjJOa6zWifapxZomxsFXuFBx2qGLkIu6c8hqcaA0A3KD/g/wyD0bQR/MpWWGVuMVpvbnYhROsdhGBcPFDeR43YwTEEZY1HeFIHytkdcnZopRgx4wr3oc1zzopDdmZ0oJR6XegT3/ACNpbR3oP1E6qFNDHPBheaSxdOB+3YVINOcZbvSb5O1x7Rlep3pCwirWmro/L2d21mZal+s1uzEUveQtLfcCe/3JrqsB22V4c31onakCSNDg5rerI36xDuI67B8VmLVHceRqNHN4HH+3ctQ8XK0+wkEzPw5MHDguRzhsdGEj7GQt4skF5vvKvWdSiY6OaJSmSSlVm2japb4K9tbeeyaVTwuVZ8exNbKQqaW26zJKKX6yufFaAVKTgmkLJt6QW121UXCidHKqTC23SZK461O0E5lUoZQrAkTlNrbWDaVK1o2qiZSozOVExCdupdbtQuV9YKFXUJ29PUNqfRhNaUBpx1KZc7l19IhvezwvBd3LblpMudSN2iHAjfWhOZLC7vDwo6dAjbA9v5XFKDTuun8r6f8AknAYgfjs+a4Pd0pgSPxkO2zNPuQ1lZLK3ssvqOvRO+y/A0UsTqSNPYs1VKCWUh80s7urF0WV1UzKhbC+1uLnOLYQeiMid6a1h+rxRDO0OLnezWpU1pLpH6CI3WMFJHD4KNJDrLYmYEgnik/weJ/Ss8l1wxwPyTdBY4ui43jrOaQ8mMd07NJRwxpXPiFJ/ZzH6cGGUXZWYtPwIKjdK50V84TWU9PaWj9U6aYzR6RopNZz0hlln3KTTDSxyjqWlujfx1d6II5gdIQOpa47w2B4FUyF94xE/aNfZpfaGXwUWLYhts0/+0n9E+0dHS0+zlZM3g440RJYRUMrm5kkD95biFBam3oXjW+zg98Zp8lZdg8+raGuHCQJjG9Ufjx/NEsPpwcxRFwaiktTS17mkVofjioqjgtXeGdYD3DeniZpzCrtcdTk6/tamkp7mwpwkcFXFNRopWvcN6roWW2kHNPLAciqmlGsUTmganIlOGuBUzLVtVdr3Denacawq6SvsnB1p1AVQF05Gie1rtRqokXNGkVer0ijUD1uq4fOOXqt3XvB4C7az3OF1ZQNjB75GrqcVP6csuD64cx+R9l3ue1Sjrj8V/vjBUEhwO9r/e9oU1en/wB1/ujC47ehaeh/9V3ucnTOoJN1nY3xUf2fCzu97k60twk9mBnwqiEpfdfXVZ4BT2iMFE1jwxkLDR8w0kruy04/NOtLLxlH3k0cXgKpJHkl5aaOmk0LDsYwUcUQZpbNF0WxmQjrOpXigwsI0tm6LmYvZleAzwUsD5KUs7GhjDdvOwMjhn71EZqHTBtx8btHaGDIg0FUSkE7dLHM3qWgaOUb1XkaWwyM12eUPbwJqE6eO6ydgyje2aPg6hUloxfP/EgD0Bam1dONUkTZBxTZzevnt2Zru9tEoNXt9ayn3KNrui3/AErkSfMeudogf3pR1x+NKPFtVHIcD+HB8U+90x+PJ/SgxfLzA2UZ9KNru/JURJvrxXU509aE44xfAriCT9la69awzz3WL27wTtJvPeq4KcH/ALKkWb/ApQ4bwq19PD+KgWRIdvinX9o8FVEnBPa/io0LLXjaQpBMdoKqCXf4pQ9RpO1u/tb4Jwe3aQqgfxTxLvTSdrOkHaKVVtLvQo0PbFm+XfP/AJB773yWkWe5xso9h2h3+1pW/i/22bB9bkjLiGf75Cfknh2Nd87vAU+SZGOqPWiHuc5NacB+HOfFxXIbyyYMdugiH5nKS0Zv/Ghb3YKKY9F/4EZ8CnWs0024wyjhhVBIw9Nv+pf4huCihdRrCMxHO4ca4pZn3XPP3crZxvY4UJCQ9EkDExOLwO1FIOlRAoszX9EkgRxtLADShcK399CmyPqHE5vs9528g4FAgq0eT0zB5pzTQ3TjddwQ9hJLMNJLQPAyiibjQnuQE585X/LR1TnnpO3WUKKZ95ryPt3thiG1rczwS2uT/qHDU1kDd5/ZQOZgWbrKSox1W7rKfeU+0Gjpf4dnEfeUycUDx2YImd7iP1QOeMxus7fmljd0m75J3eAog9f/ALsbfysqVEx+DT/Dmf4khSMrztONn/BPvcuEHLs88j5WFvZgb78VwA5a8f0wz2n/AClNeTg9QXkoKuqnvpweoLyUPUJWL6UP/eKr3k4FBYEn7wSiRV76UOKjQsiROEqqhyW8o0LWl/eCFUvoTQ+gln+dLT0DsbJ/SVoFyuckdbO862Akd4ot+eN45Z8U6tDOs64/EZ/+ZTIcQ3fDLT8xSt64/GaPGNJYyKwbzLF7yuI6JWC9Qfe2Wg4gpInBxjJ6s8Rgf7TclFHJcjjfrs8hjf7JrmpHQC8+EmgkOms7tQccaBSgjJCAHEVMQMFobtZle7sEUu3W36Fv/TzZte0+g5K2VznXmgCdguyxnASty702Ig1EdKHrQSYUOu6VAc+LGroXtJzdE7ou3gVwqgx0YQW6CM4vJNZH7k24G+hNHubUtSNjxqyF73anSnAb6FEnaagEpbQNGjsses19KnehsNCyImtzy9od62dKppeQ/A6ac4CnUiG0Juhzha6pJv2qTVTMtqpCjptG21Sh3CNuScTfJ/izgN9iL/hNdaOtIBq0NmbrOokJHdCoGIgZom75X59+JQK2TJ2+aXupdb81G/BjvUgazveapz482D1LOP6n/NB6R3SzYexEM/cgyfPMf+7p2I2M9y4QYu9zkYXTXzlJUjg00XLDFrpP+MM9o6q4YnaNThn7onBn7yU7RpX0acI1YEe75pRGmxX0ScIlYEacI1GxX0SdoVYEf7onCNRtKsIkuhVoRpwi/eajZpU0G5Cu6L90QmzT2xQW6C/G9vaaQO8YKdIV1pjcaY4nXVhJuiXVzZJE4/0lMnBa2Smdnm0g9l1CV0ecFkpO8ap4iR7TCCue20C8yU4snZopfaGFSuFevLaYdKtuaIlJI9rZTXzVrbWuoOUTmADQTGlMYZdmzFIGiOsE2MbsYn7NmKc4PjbclZpovReMSAqrCckUE4NR5u0M2aqpzmucBUMnHouabr0yB4+ytAp93J8MUr4Dm6z0OsxO+ACAvBuuePd1h4pjnMdm6aTdSgO5LpgMNLM3c5pdRI+1bbU7uYUDy1wbSjbPHr7bhsTAA5ha3ycDcZHnB0m4JsYYTVsT5nanSVupZ3UIMzr7h5uBmQOqtEQdp8pbtAPJ2SPWScL1PBIKMwOIgGllPamd1W+KHOeHBzhWd4uxRjKNp1nYmi63Ct5kJ0kh+8mOTd+KkBcWipzjbjvllyHcCobZaxA0uOOha2Bu+WQmpSWm26Khe1zrlZpbgLvKkdEGmQAWO5wc8YnMiawuNHGeWoPSfXAcBRetMVreFJyVjpt2+dEVDEzXGyhO84mq4oZwK0HKD9LZBOetO4SN9mi4oZu8Fas9FZ+UdzcU4N/ZCkDdxCcPa9ynaqIR8E8R7ipA3gU7R+r4FRtKO7xTgzgpQ3iE8Df7lBpE2NPEfFShvBObFu8CoEIjT9GphHuKeGcVG1le5w96Fau8fBIo2PWkhSoK7jnuRzjsRdGHtFXwHSN3gdYeCypLAS12MFp6THamPOY3UK9AKxnLVhNnc6sd+zSm8QM43HOm6uK5/F4v5w1YL/xlTe50bbkzNJF6DxjTYkszAPMWkAdh/wDdLZg8DyEzXtONx+Y8USMJ69jrtLTRc9qSSRyO69njfvaQCodE0fZSs9k1ATNAwfYSt4Epwc0ZGdvvQKLQBlO8bntB96d9aP8AmY/y/wBk361stPdI1LecdcDvcgbJO04PtTnboxTuS2cHHQxXB6UsmdNyffkHpQs4UVeZ7D15nTHUxlQP+FIfEM2xOq53nrQ7IDWGlIJG0Dg3ycbqQs1zSn0qbKpZuqNLSKP0YW9Z53oc514G7SRwuwRjKJnadvohKWxS0e6OtXOaTIdTn6x3BeT87LGI5nAYUcRT1XVIXpEdtaJg1mIhdRzu049Y8FlvpLszb18DFw8bp/Rd7DH6NJ/O7j5J/WtH52X+Y8/1iyASHo2Rjoj3jolVw0bT+8lneYvKDhMYL1G2qgPtDFbnlazsEpawVo0XhvXMz15Mkx4b8U81IcwM2OTwx2wFPMTdYonCzjUV5bXRhm1iUNG8KYRO2pwvbFCUbR6ylDDtHelBGtqeAzYomUm6M9kJwi9VPbE3UVK2HY9RsQhu4qRrRtIU4hd2lII37lG0q9B2ikVq4/ckUbHpSEIXec4hUU8Ic0tOvDgpkFRMRMaHn/KNmbHIWy2dzTXB8eTht4qsJYhlLMN2K9AtlkEjSDhhgdiyVssNqjJvPju6nUw7zqXKzYJpO47N2PLFuk93PE7PvpvApfrQ+/lG8tT3zP12pg4BI20nVa2HiMFmewFoJymjfuc0Ao+ruP8A8eN29rkpjkd6EMo3EAqF8Lddme32SUEn1Y/5QfmTgJQPsoRrIpWir+T7M3DFDWM9GzvedRkOA4qQ6Ei8dEDLJ6Ur+q3eFR5S5REYLI3XpX+dl/8AEKS32mUi4KD1WZDiRmuezkt2/HFTGlZkzk4UB7kc+mtksl7W2hrxFFZZZizA66JvK7A6xyg+iCfDFd/B1wVn87uLl6Z5/PDyuF7muDmkhzCHMIzBGS9W5G5RifY2zHpPlNHjWHDAgj3ry8Nw7l2+afKzbPaAZQTE4gO9U5B9PDxWbicXqV3HeGrDfknXh6a7ktrhlmKqhaOQXtxbiNmtdPknlAuvOkIbG40iJ16q8Cu79WC40zp0GBuuB+SkZOVsLbyZG/Md4zXDtfIDxiw3gPEBPUhPLKkyYKUNB1Ks6Ig4gjip4oirbV0lFlBSixhSRsUlVOjaD6sRkU647aptMBrTTOFSdJMo5In6bchV2tp6OhCF9E5YQhCAoo57O17S1zQQcwclIhJGetXNSMAmJjQdQdkuLPyZaG52NjgOzit1RFFlvwtLdXtXNaHm0sbB1rLIz2ap8TQepLMNxBK9GLU24Ng8AvL2f3X9x9mGHJ9ophI8/wAoU0XJFo133124BbUhCn2cfKPcSycPIMoOEYA4qdvN+UnENpxxWloiit7Sivr2ee85LC6J7A4jpNOW4rkzPiFntBlcR5OjABXE4LSc+vOx+yVjOXMbNIPZ/qXUx1iuKIhzr2m2WZljm2WDtvP8qcYbPsedWxKLO7YU8WR2xeL127vIfLrCY4ZSWwxirCcTUZBxW55M5ad0RLgJSdGB6LAM3bta8qFhOwLZ8yOT5bQJozJixjQxxxIaSQWjisHEcLzRNqteHPrpZ6JDA1zQ4PDgciMlK2Bg1FY4TTWV+RZtacWiNuAA1VJXXsfPDISR44AltKVIJPhguTbDMeGmZt4nbtSWdrsDGDx/Vc2082mnFhubs1Ul+kOyjAB7qblWk+kmP0YHniQpil3nEyfPzatAyc1w3ZqjJyfI3rMf4YIk+kp/owAcSqsn0jWg9VkY969IrbyvFrJsB6J96eJtgC5cnPO1O2fys/sqz7dapNTzXYw/orRjmVuf5d/TcELPaC1diX8p/RCn0pOeHs6EIXbYAhCEAhCEAhCEAhCEAhCEAgoQgxPPs+Vj9grI8oeZk/l+K1vPzz0fsH4rJW/zL/5fitdfoYrfuOCEIQqPQLc/RSPKz+wz+orDLdfRV52f2Gf1FRbstTu9CtFma8Ue0OGwiq4dq5mQuqWktONNYxNXeNFoqIostqVt3hpi0x2Yf/0yYXEuncamtA2isw/RpZRm57j7VFr6IoqxipHhPPZnYeYdjb9kTxcSr0PNmytys7O9oK6iFeKRHhXcq0fJ0QyiYODQp2sAyAHBOQp1BsUQhCaQEIQpAhCEAhCEAhCEAhCEAhCEAhCQoMTz889H7BWSt3mX93xWr5+eej9g/FZO3eZk7vitdfoYrfuOEhKEKr0It39FI8pP7DPiVhVu/op85P7LPiVW3Zavd6MhCF4PcIQhAIQhAIQhAIQhAIQhAIQhAIQhAIQhAIQhAIQhAJEqRBhufh8uz2PmsnbfMv7vitrz25LnkkY+OIyNa0tcG5rE291I5A5rmnAUINc1qrMcjHeJ59uKEJ0UT3dWN7uDT+iv2fm5bH9WyScTQKu4X1LnVW7+irr2jgz4lcaz/R9bn+gxg9YmvuWz5lc05bGZDI9rtIGgBtcKVzqqWmNL1rO2rCVCF5PYIQhAIQhAIQhAIQhAIQhAIQhAIQhAIQhAIQhAIQhAIQhAFZbnPm32v1QhXq87utyT1O5dIZIQolapUBCFWVoCEIQCEIQCEIQCEIQKhCEH/9k="/>
          <p:cNvSpPr>
            <a:spLocks noChangeAspect="1" noChangeArrowheads="1"/>
          </p:cNvSpPr>
          <p:nvPr/>
        </p:nvSpPr>
        <p:spPr bwMode="auto">
          <a:xfrm>
            <a:off x="63500" y="-1571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 name="Paveikslėlis 6" descr="untitled.png"/>
          <p:cNvPicPr>
            <a:picLocks noChangeAspect="1"/>
          </p:cNvPicPr>
          <p:nvPr/>
        </p:nvPicPr>
        <p:blipFill>
          <a:blip r:embed="rId2"/>
          <a:stretch>
            <a:fillRect/>
          </a:stretch>
        </p:blipFill>
        <p:spPr>
          <a:xfrm>
            <a:off x="1142976" y="3786190"/>
            <a:ext cx="2143125" cy="2143125"/>
          </a:xfrm>
          <a:prstGeom prst="rect">
            <a:avLst/>
          </a:prstGeom>
        </p:spPr>
      </p:pic>
      <p:pic>
        <p:nvPicPr>
          <p:cNvPr id="13320" name="Picture 8" descr="http://virtuvesbaldai4u.lt/wp-content/uploads/2012/08/virtuves-baldai-medžio-lukštas-300x200.jpeg">
            <a:hlinkClick r:id="rId3"/>
          </p:cNvPr>
          <p:cNvPicPr>
            <a:picLocks noChangeAspect="1" noChangeArrowheads="1"/>
          </p:cNvPicPr>
          <p:nvPr/>
        </p:nvPicPr>
        <p:blipFill>
          <a:blip r:embed="rId4"/>
          <a:srcRect/>
          <a:stretch>
            <a:fillRect/>
          </a:stretch>
        </p:blipFill>
        <p:spPr bwMode="auto">
          <a:xfrm>
            <a:off x="4786314" y="3857628"/>
            <a:ext cx="2695575" cy="180022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4000"/>
            <a:lum/>
          </a:blip>
          <a:srcRect/>
          <a:stretch>
            <a:fillRect l="-1000" r="-1000"/>
          </a:stretch>
        </a:blipFill>
        <a:effectLst/>
      </p:bgPr>
    </p:bg>
    <p:spTree>
      <p:nvGrpSpPr>
        <p:cNvPr id="1" name=""/>
        <p:cNvGrpSpPr/>
        <p:nvPr/>
      </p:nvGrpSpPr>
      <p:grpSpPr>
        <a:xfrm>
          <a:off x="0" y="0"/>
          <a:ext cx="0" cy="0"/>
          <a:chOff x="0" y="0"/>
          <a:chExt cx="0" cy="0"/>
        </a:xfrm>
      </p:grpSpPr>
      <p:sp>
        <p:nvSpPr>
          <p:cNvPr id="2" name="TextBox 1"/>
          <p:cNvSpPr txBox="1"/>
          <p:nvPr/>
        </p:nvSpPr>
        <p:spPr>
          <a:xfrm>
            <a:off x="428596" y="5214950"/>
            <a:ext cx="8366393" cy="1200329"/>
          </a:xfrm>
          <a:prstGeom prst="rect">
            <a:avLst/>
          </a:prstGeom>
          <a:solidFill>
            <a:schemeClr val="bg1"/>
          </a:solidFill>
        </p:spPr>
        <p:txBody>
          <a:bodyPr wrap="none" rtlCol="0">
            <a:spAutoFit/>
          </a:bodyPr>
          <a:lstStyle/>
          <a:p>
            <a:r>
              <a:rPr lang="en-US" sz="7200" b="1" i="1" dirty="0">
                <a:solidFill>
                  <a:schemeClr val="accent2">
                    <a:lumMod val="50000"/>
                  </a:schemeClr>
                </a:solidFill>
                <a:latin typeface="Times New Roman" pitchFamily="18" charset="0"/>
                <a:cs typeface="Times New Roman" pitchFamily="18" charset="0"/>
              </a:rPr>
              <a:t>MED</a:t>
            </a:r>
            <a:r>
              <a:rPr lang="lt-LT" sz="7200" b="1" i="1" dirty="0">
                <a:solidFill>
                  <a:schemeClr val="accent2">
                    <a:lumMod val="50000"/>
                  </a:schemeClr>
                </a:solidFill>
                <a:latin typeface="Times New Roman" pitchFamily="18" charset="0"/>
                <a:cs typeface="Times New Roman" pitchFamily="18" charset="0"/>
              </a:rPr>
              <a:t>ŽIO MOZAIKA</a:t>
            </a:r>
            <a:endParaRPr lang="en-US" sz="7200" b="1" i="1" dirty="0">
              <a:solidFill>
                <a:schemeClr val="accent2">
                  <a:lumMod val="50000"/>
                </a:schemeClr>
              </a:solidFill>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357166"/>
            <a:ext cx="8215370" cy="1938992"/>
          </a:xfrm>
          <a:prstGeom prst="rect">
            <a:avLst/>
          </a:prstGeom>
          <a:noFill/>
        </p:spPr>
        <p:txBody>
          <a:bodyPr wrap="square" rtlCol="0">
            <a:spAutoFit/>
          </a:bodyPr>
          <a:lstStyle/>
          <a:p>
            <a:pPr algn="just"/>
            <a:r>
              <a:rPr lang="lt-LT" sz="2400" b="1" dirty="0">
                <a:latin typeface="Times New Roman" pitchFamily="18" charset="0"/>
                <a:cs typeface="Times New Roman" pitchFamily="18" charset="0"/>
              </a:rPr>
              <a:t>          Drožtinis lukštas – </a:t>
            </a:r>
            <a:r>
              <a:rPr lang="lt-LT" sz="2400" dirty="0">
                <a:latin typeface="Times New Roman" pitchFamily="18" charset="0"/>
                <a:cs typeface="Times New Roman" pitchFamily="18" charset="0"/>
              </a:rPr>
              <a:t>vadinami ploni (0,4-1 mm) ir siauri (80-200 mm) bei platesni drožti, dažniausiai </a:t>
            </a:r>
            <a:r>
              <a:rPr lang="lt-LT" sz="2400" dirty="0" err="1">
                <a:latin typeface="Times New Roman" pitchFamily="18" charset="0"/>
                <a:cs typeface="Times New Roman" pitchFamily="18" charset="0"/>
              </a:rPr>
              <a:t>kietmedžio</a:t>
            </a:r>
            <a:r>
              <a:rPr lang="lt-LT" sz="2400" dirty="0">
                <a:latin typeface="Times New Roman" pitchFamily="18" charset="0"/>
                <a:cs typeface="Times New Roman" pitchFamily="18" charset="0"/>
              </a:rPr>
              <a:t> natūralūs lakštai, skirti medienos paviršiaus apklijavimui. Svarbiausiais drožtinio lukšto ypatumas – tekstūra, kurios dekoratyvumą lemia ne tik medienos rūšis, bet ir pjovimo (drožimo) kryptis.</a:t>
            </a:r>
            <a:endParaRPr lang="en-US" sz="2400" b="1" dirty="0">
              <a:latin typeface="Times New Roman" pitchFamily="18" charset="0"/>
              <a:cs typeface="Times New Roman" pitchFamily="18" charset="0"/>
            </a:endParaRPr>
          </a:p>
        </p:txBody>
      </p:sp>
      <p:pic>
        <p:nvPicPr>
          <p:cNvPr id="12290" name="Picture 2" descr="http://www.spintospassauliu.lt/60-238-large/laminuota-medienos-drozli-plokst.jpg">
            <a:hlinkClick r:id="rId2"/>
          </p:cNvPr>
          <p:cNvPicPr>
            <a:picLocks noChangeAspect="1" noChangeArrowheads="1"/>
          </p:cNvPicPr>
          <p:nvPr/>
        </p:nvPicPr>
        <p:blipFill>
          <a:blip r:embed="rId3"/>
          <a:srcRect/>
          <a:stretch>
            <a:fillRect/>
          </a:stretch>
        </p:blipFill>
        <p:spPr bwMode="auto">
          <a:xfrm>
            <a:off x="785786" y="3000372"/>
            <a:ext cx="2695575" cy="2695576"/>
          </a:xfrm>
          <a:prstGeom prst="rect">
            <a:avLst/>
          </a:prstGeom>
          <a:noFill/>
        </p:spPr>
      </p:pic>
      <p:pic>
        <p:nvPicPr>
          <p:cNvPr id="12292" name="Picture 4" descr="http://www.alsotana.lt/upload/Image/virtuves%20baldai%20is%20luksto/virtuves-baldai-lukstas0002.jpg">
            <a:hlinkClick r:id="rId4"/>
          </p:cNvPr>
          <p:cNvPicPr>
            <a:picLocks noChangeAspect="1" noChangeArrowheads="1"/>
          </p:cNvPicPr>
          <p:nvPr/>
        </p:nvPicPr>
        <p:blipFill>
          <a:blip r:embed="rId5"/>
          <a:srcRect/>
          <a:stretch>
            <a:fillRect/>
          </a:stretch>
        </p:blipFill>
        <p:spPr bwMode="auto">
          <a:xfrm>
            <a:off x="4714876" y="3143248"/>
            <a:ext cx="3433066" cy="2571768"/>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34" y="214290"/>
            <a:ext cx="8143900" cy="1938992"/>
          </a:xfrm>
          <a:prstGeom prst="rect">
            <a:avLst/>
          </a:prstGeom>
          <a:noFill/>
        </p:spPr>
        <p:txBody>
          <a:bodyPr wrap="square" rtlCol="0">
            <a:spAutoFit/>
          </a:bodyPr>
          <a:lstStyle/>
          <a:p>
            <a:pPr algn="just"/>
            <a:r>
              <a:rPr lang="lt-LT" sz="2400" b="1" dirty="0">
                <a:latin typeface="Times New Roman" pitchFamily="18" charset="0"/>
                <a:cs typeface="Times New Roman" pitchFamily="18" charset="0"/>
              </a:rPr>
              <a:t>        </a:t>
            </a:r>
            <a:r>
              <a:rPr lang="lt-LT" sz="2400" b="1" dirty="0" err="1">
                <a:latin typeface="Times New Roman" pitchFamily="18" charset="0"/>
                <a:cs typeface="Times New Roman" pitchFamily="18" charset="0"/>
              </a:rPr>
              <a:t>Lukštinis</a:t>
            </a:r>
            <a:r>
              <a:rPr lang="lt-LT" sz="2400" b="1" dirty="0">
                <a:latin typeface="Times New Roman" pitchFamily="18" charset="0"/>
                <a:cs typeface="Times New Roman" pitchFamily="18" charset="0"/>
              </a:rPr>
              <a:t> lukštas</a:t>
            </a:r>
            <a:r>
              <a:rPr lang="lt-LT" sz="2400" dirty="0">
                <a:latin typeface="Times New Roman" pitchFamily="18" charset="0"/>
                <a:cs typeface="Times New Roman" pitchFamily="18" charset="0"/>
              </a:rPr>
              <a:t>. Jis gaunamas specialiose staklėse peiliu lukštenant apvalius rąstelius. Lukštenimas vyksta, sukant tarp dviejų centrų įveržtą ruošinį. Iš lukšto gaminama fanera, faneros plokštės, lenktos klijuotos baldų ir kitų gaminių detalės, degtukai ir jų dėžutės, faneriniai vamzdžiai.</a:t>
            </a:r>
            <a:endParaRPr lang="en-US" sz="2400" b="1" dirty="0">
              <a:latin typeface="Times New Roman" pitchFamily="18" charset="0"/>
              <a:cs typeface="Times New Roman" pitchFamily="18" charset="0"/>
            </a:endParaRPr>
          </a:p>
        </p:txBody>
      </p:sp>
      <p:pic>
        <p:nvPicPr>
          <p:cNvPr id="11266" name="Picture 2" descr="description"/>
          <p:cNvPicPr>
            <a:picLocks noChangeAspect="1" noChangeArrowheads="1"/>
          </p:cNvPicPr>
          <p:nvPr/>
        </p:nvPicPr>
        <p:blipFill>
          <a:blip r:embed="rId2"/>
          <a:srcRect/>
          <a:stretch>
            <a:fillRect/>
          </a:stretch>
        </p:blipFill>
        <p:spPr bwMode="auto">
          <a:xfrm>
            <a:off x="928662" y="2786058"/>
            <a:ext cx="3000375" cy="3000376"/>
          </a:xfrm>
          <a:prstGeom prst="rect">
            <a:avLst/>
          </a:prstGeom>
          <a:noFill/>
        </p:spPr>
      </p:pic>
      <p:pic>
        <p:nvPicPr>
          <p:cNvPr id="11268" name="Picture 4" descr="description"/>
          <p:cNvPicPr>
            <a:picLocks noChangeAspect="1" noChangeArrowheads="1"/>
          </p:cNvPicPr>
          <p:nvPr/>
        </p:nvPicPr>
        <p:blipFill>
          <a:blip r:embed="rId3"/>
          <a:srcRect/>
          <a:stretch>
            <a:fillRect/>
          </a:stretch>
        </p:blipFill>
        <p:spPr bwMode="auto">
          <a:xfrm>
            <a:off x="5357818" y="2786058"/>
            <a:ext cx="3000375" cy="3000376"/>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285728"/>
            <a:ext cx="8715404" cy="1200329"/>
          </a:xfrm>
          <a:prstGeom prst="rect">
            <a:avLst/>
          </a:prstGeom>
          <a:noFill/>
        </p:spPr>
        <p:txBody>
          <a:bodyPr wrap="square" rtlCol="0">
            <a:spAutoFit/>
          </a:bodyPr>
          <a:lstStyle/>
          <a:p>
            <a:pPr algn="just"/>
            <a:r>
              <a:rPr lang="lt-LT" sz="2400" dirty="0">
                <a:latin typeface="Times New Roman" pitchFamily="18" charset="0"/>
                <a:cs typeface="Times New Roman" pitchFamily="18" charset="0"/>
              </a:rPr>
              <a:t>         Drožtinio lukšto gamybai naudojamos retesnės, daugiausia šilto klimato kraštuose augančios medžių rūšys: riešutmedis, bukas, </a:t>
            </a:r>
            <a:r>
              <a:rPr lang="lt-LT" sz="2400" dirty="0" err="1">
                <a:latin typeface="Times New Roman" pitchFamily="18" charset="0"/>
                <a:cs typeface="Times New Roman" pitchFamily="18" charset="0"/>
              </a:rPr>
              <a:t>magonis</a:t>
            </a:r>
            <a:r>
              <a:rPr lang="lt-LT" sz="2400" dirty="0">
                <a:latin typeface="Times New Roman" pitchFamily="18" charset="0"/>
                <a:cs typeface="Times New Roman" pitchFamily="18" charset="0"/>
              </a:rPr>
              <a:t>, </a:t>
            </a:r>
            <a:r>
              <a:rPr lang="lt-LT" sz="2400" dirty="0" err="1">
                <a:latin typeface="Times New Roman" pitchFamily="18" charset="0"/>
                <a:cs typeface="Times New Roman" pitchFamily="18" charset="0"/>
              </a:rPr>
              <a:t>machagonis</a:t>
            </a:r>
            <a:r>
              <a:rPr lang="lt-LT" sz="2400" dirty="0">
                <a:latin typeface="Times New Roman" pitchFamily="18" charset="0"/>
                <a:cs typeface="Times New Roman" pitchFamily="18" charset="0"/>
              </a:rPr>
              <a:t>, rečiau ąžuolas ar uosis. </a:t>
            </a:r>
            <a:endParaRPr lang="en-US" sz="2400" dirty="0">
              <a:latin typeface="Times New Roman" pitchFamily="18" charset="0"/>
              <a:cs typeface="Times New Roman" pitchFamily="18" charset="0"/>
            </a:endParaRPr>
          </a:p>
        </p:txBody>
      </p:sp>
      <p:sp>
        <p:nvSpPr>
          <p:cNvPr id="3" name="TextBox 2"/>
          <p:cNvSpPr txBox="1"/>
          <p:nvPr/>
        </p:nvSpPr>
        <p:spPr>
          <a:xfrm>
            <a:off x="214250" y="1714488"/>
            <a:ext cx="8929750" cy="461665"/>
          </a:xfrm>
          <a:prstGeom prst="rect">
            <a:avLst/>
          </a:prstGeom>
          <a:noFill/>
        </p:spPr>
        <p:txBody>
          <a:bodyPr wrap="square" rtlCol="0">
            <a:spAutoFit/>
          </a:bodyPr>
          <a:lstStyle/>
          <a:p>
            <a:r>
              <a:rPr lang="lt-LT" sz="2400" dirty="0" err="1">
                <a:latin typeface="Times New Roman" pitchFamily="18" charset="0"/>
                <a:cs typeface="Times New Roman" pitchFamily="18" charset="0"/>
              </a:rPr>
              <a:t>Lukštintas</a:t>
            </a:r>
            <a:r>
              <a:rPr lang="lt-LT" sz="2400" dirty="0">
                <a:latin typeface="Times New Roman" pitchFamily="18" charset="0"/>
                <a:cs typeface="Times New Roman" pitchFamily="18" charset="0"/>
              </a:rPr>
              <a:t> lukštas gaminamas iš lapuočių ir spygliuočių medienos.</a:t>
            </a:r>
            <a:endParaRPr lang="en-US" sz="2400" dirty="0">
              <a:latin typeface="Times New Roman" pitchFamily="18" charset="0"/>
              <a:cs typeface="Times New Roman" pitchFamily="18" charset="0"/>
            </a:endParaRPr>
          </a:p>
        </p:txBody>
      </p:sp>
      <p:grpSp>
        <p:nvGrpSpPr>
          <p:cNvPr id="12" name="Group 11"/>
          <p:cNvGrpSpPr/>
          <p:nvPr/>
        </p:nvGrpSpPr>
        <p:grpSpPr>
          <a:xfrm>
            <a:off x="642910" y="2357430"/>
            <a:ext cx="2500330" cy="1785950"/>
            <a:chOff x="642910" y="2714620"/>
            <a:chExt cx="2286016" cy="1714512"/>
          </a:xfrm>
        </p:grpSpPr>
        <p:pic>
          <p:nvPicPr>
            <p:cNvPr id="12290" name="Picture 2" descr="Alksnis - "/>
            <p:cNvPicPr>
              <a:picLocks noChangeAspect="1" noChangeArrowheads="1"/>
            </p:cNvPicPr>
            <p:nvPr/>
          </p:nvPicPr>
          <p:blipFill>
            <a:blip r:embed="rId2"/>
            <a:srcRect/>
            <a:stretch>
              <a:fillRect/>
            </a:stretch>
          </p:blipFill>
          <p:spPr bwMode="auto">
            <a:xfrm>
              <a:off x="642910" y="2714620"/>
              <a:ext cx="2286016" cy="1714512"/>
            </a:xfrm>
            <a:prstGeom prst="rect">
              <a:avLst/>
            </a:prstGeom>
            <a:noFill/>
          </p:spPr>
        </p:pic>
        <p:sp>
          <p:nvSpPr>
            <p:cNvPr id="5" name="TextBox 4"/>
            <p:cNvSpPr txBox="1"/>
            <p:nvPr/>
          </p:nvSpPr>
          <p:spPr>
            <a:xfrm>
              <a:off x="1785918" y="3857628"/>
              <a:ext cx="1039067" cy="461665"/>
            </a:xfrm>
            <a:prstGeom prst="rect">
              <a:avLst/>
            </a:prstGeom>
            <a:noFill/>
          </p:spPr>
          <p:txBody>
            <a:bodyPr wrap="none" rtlCol="0">
              <a:spAutoFit/>
            </a:bodyPr>
            <a:lstStyle/>
            <a:p>
              <a:r>
                <a:rPr lang="lt-LT" sz="2400" dirty="0">
                  <a:latin typeface="Times New Roman" pitchFamily="18" charset="0"/>
                  <a:cs typeface="Times New Roman" pitchFamily="18" charset="0"/>
                </a:rPr>
                <a:t>alksnis</a:t>
              </a:r>
              <a:endParaRPr lang="en-US" sz="2400" dirty="0">
                <a:latin typeface="Times New Roman" pitchFamily="18" charset="0"/>
                <a:cs typeface="Times New Roman" pitchFamily="18" charset="0"/>
              </a:endParaRPr>
            </a:p>
          </p:txBody>
        </p:sp>
      </p:grpSp>
      <p:grpSp>
        <p:nvGrpSpPr>
          <p:cNvPr id="11" name="Group 10"/>
          <p:cNvGrpSpPr/>
          <p:nvPr/>
        </p:nvGrpSpPr>
        <p:grpSpPr>
          <a:xfrm>
            <a:off x="3357554" y="4429132"/>
            <a:ext cx="2428892" cy="1857388"/>
            <a:chOff x="4357686" y="3143247"/>
            <a:chExt cx="2071702" cy="1553777"/>
          </a:xfrm>
        </p:grpSpPr>
        <p:pic>
          <p:nvPicPr>
            <p:cNvPr id="12292" name="Picture 4" descr="Ąžuolas - "/>
            <p:cNvPicPr>
              <a:picLocks noChangeAspect="1" noChangeArrowheads="1"/>
            </p:cNvPicPr>
            <p:nvPr/>
          </p:nvPicPr>
          <p:blipFill>
            <a:blip r:embed="rId3"/>
            <a:srcRect/>
            <a:stretch>
              <a:fillRect/>
            </a:stretch>
          </p:blipFill>
          <p:spPr bwMode="auto">
            <a:xfrm>
              <a:off x="4357686" y="3143247"/>
              <a:ext cx="2071702" cy="1553777"/>
            </a:xfrm>
            <a:prstGeom prst="rect">
              <a:avLst/>
            </a:prstGeom>
            <a:noFill/>
          </p:spPr>
        </p:pic>
        <p:sp>
          <p:nvSpPr>
            <p:cNvPr id="7" name="TextBox 6"/>
            <p:cNvSpPr txBox="1"/>
            <p:nvPr/>
          </p:nvSpPr>
          <p:spPr>
            <a:xfrm>
              <a:off x="5286380" y="4214818"/>
              <a:ext cx="1106393" cy="461665"/>
            </a:xfrm>
            <a:prstGeom prst="rect">
              <a:avLst/>
            </a:prstGeom>
            <a:noFill/>
          </p:spPr>
          <p:txBody>
            <a:bodyPr wrap="none" rtlCol="0">
              <a:spAutoFit/>
            </a:bodyPr>
            <a:lstStyle/>
            <a:p>
              <a:r>
                <a:rPr lang="lt-LT" sz="2400" dirty="0">
                  <a:latin typeface="Times New Roman" pitchFamily="18" charset="0"/>
                  <a:cs typeface="Times New Roman" pitchFamily="18" charset="0"/>
                </a:rPr>
                <a:t>ąžuolas</a:t>
              </a:r>
              <a:endParaRPr lang="en-US" sz="2400" dirty="0">
                <a:latin typeface="Times New Roman" pitchFamily="18" charset="0"/>
                <a:cs typeface="Times New Roman" pitchFamily="18" charset="0"/>
              </a:endParaRPr>
            </a:p>
          </p:txBody>
        </p:sp>
      </p:grpSp>
      <p:grpSp>
        <p:nvGrpSpPr>
          <p:cNvPr id="10" name="Group 9"/>
          <p:cNvGrpSpPr/>
          <p:nvPr/>
        </p:nvGrpSpPr>
        <p:grpSpPr>
          <a:xfrm>
            <a:off x="6143636" y="4429132"/>
            <a:ext cx="2428892" cy="1928826"/>
            <a:chOff x="6500826" y="4857760"/>
            <a:chExt cx="2143140" cy="1607355"/>
          </a:xfrm>
        </p:grpSpPr>
        <p:pic>
          <p:nvPicPr>
            <p:cNvPr id="12294" name="Picture 6" descr="Rudas uosis - "/>
            <p:cNvPicPr>
              <a:picLocks noChangeAspect="1" noChangeArrowheads="1"/>
            </p:cNvPicPr>
            <p:nvPr/>
          </p:nvPicPr>
          <p:blipFill>
            <a:blip r:embed="rId4"/>
            <a:srcRect/>
            <a:stretch>
              <a:fillRect/>
            </a:stretch>
          </p:blipFill>
          <p:spPr bwMode="auto">
            <a:xfrm>
              <a:off x="6500826" y="4857760"/>
              <a:ext cx="2143140" cy="1607355"/>
            </a:xfrm>
            <a:prstGeom prst="rect">
              <a:avLst/>
            </a:prstGeom>
            <a:noFill/>
          </p:spPr>
        </p:pic>
        <p:sp>
          <p:nvSpPr>
            <p:cNvPr id="9" name="TextBox 8"/>
            <p:cNvSpPr txBox="1"/>
            <p:nvPr/>
          </p:nvSpPr>
          <p:spPr>
            <a:xfrm>
              <a:off x="6858016" y="5929330"/>
              <a:ext cx="1766830" cy="461665"/>
            </a:xfrm>
            <a:prstGeom prst="rect">
              <a:avLst/>
            </a:prstGeom>
            <a:noFill/>
          </p:spPr>
          <p:txBody>
            <a:bodyPr wrap="none" rtlCol="0">
              <a:spAutoFit/>
            </a:bodyPr>
            <a:lstStyle/>
            <a:p>
              <a:r>
                <a:rPr lang="lt-LT" sz="2400" dirty="0">
                  <a:latin typeface="Times New Roman" pitchFamily="18" charset="0"/>
                  <a:cs typeface="Times New Roman" pitchFamily="18" charset="0"/>
                </a:rPr>
                <a:t>rudasis uosis</a:t>
              </a:r>
              <a:endParaRPr lang="en-US" sz="2400" dirty="0">
                <a:latin typeface="Times New Roman" pitchFamily="18" charset="0"/>
                <a:cs typeface="Times New Roman" pitchFamily="18" charset="0"/>
              </a:endParaRPr>
            </a:p>
          </p:txBody>
        </p:sp>
      </p:grpSp>
      <p:grpSp>
        <p:nvGrpSpPr>
          <p:cNvPr id="15" name="Group 14"/>
          <p:cNvGrpSpPr/>
          <p:nvPr/>
        </p:nvGrpSpPr>
        <p:grpSpPr>
          <a:xfrm>
            <a:off x="642910" y="4429132"/>
            <a:ext cx="2357454" cy="1821669"/>
            <a:chOff x="1214414" y="4786322"/>
            <a:chExt cx="2143140" cy="1607355"/>
          </a:xfrm>
        </p:grpSpPr>
        <p:pic>
          <p:nvPicPr>
            <p:cNvPr id="12296" name="Picture 8" descr="Amerikietiškas riešutas - "/>
            <p:cNvPicPr>
              <a:picLocks noChangeAspect="1" noChangeArrowheads="1"/>
            </p:cNvPicPr>
            <p:nvPr/>
          </p:nvPicPr>
          <p:blipFill>
            <a:blip r:embed="rId5"/>
            <a:srcRect/>
            <a:stretch>
              <a:fillRect/>
            </a:stretch>
          </p:blipFill>
          <p:spPr bwMode="auto">
            <a:xfrm>
              <a:off x="1214414" y="4786322"/>
              <a:ext cx="2143140" cy="1607355"/>
            </a:xfrm>
            <a:prstGeom prst="rect">
              <a:avLst/>
            </a:prstGeom>
            <a:noFill/>
          </p:spPr>
        </p:pic>
        <p:sp>
          <p:nvSpPr>
            <p:cNvPr id="14" name="TextBox 13"/>
            <p:cNvSpPr txBox="1"/>
            <p:nvPr/>
          </p:nvSpPr>
          <p:spPr>
            <a:xfrm>
              <a:off x="1714480" y="5857892"/>
              <a:ext cx="1601721" cy="461665"/>
            </a:xfrm>
            <a:prstGeom prst="rect">
              <a:avLst/>
            </a:prstGeom>
            <a:noFill/>
          </p:spPr>
          <p:txBody>
            <a:bodyPr wrap="none" rtlCol="0">
              <a:spAutoFit/>
            </a:bodyPr>
            <a:lstStyle/>
            <a:p>
              <a:r>
                <a:rPr lang="lt-LT" sz="2400" dirty="0">
                  <a:latin typeface="Times New Roman" pitchFamily="18" charset="0"/>
                  <a:cs typeface="Times New Roman" pitchFamily="18" charset="0"/>
                </a:rPr>
                <a:t>riešutmedis</a:t>
              </a:r>
              <a:endParaRPr lang="en-US" sz="2400" dirty="0">
                <a:latin typeface="Times New Roman" pitchFamily="18" charset="0"/>
                <a:cs typeface="Times New Roman" pitchFamily="18" charset="0"/>
              </a:endParaRPr>
            </a:p>
          </p:txBody>
        </p:sp>
      </p:grpSp>
      <p:grpSp>
        <p:nvGrpSpPr>
          <p:cNvPr id="18" name="Group 17"/>
          <p:cNvGrpSpPr/>
          <p:nvPr/>
        </p:nvGrpSpPr>
        <p:grpSpPr>
          <a:xfrm>
            <a:off x="3428992" y="2357430"/>
            <a:ext cx="2286016" cy="1857388"/>
            <a:chOff x="6715140" y="2928934"/>
            <a:chExt cx="2000264" cy="1500198"/>
          </a:xfrm>
        </p:grpSpPr>
        <p:pic>
          <p:nvPicPr>
            <p:cNvPr id="12298" name="Picture 10" descr="Bukas - "/>
            <p:cNvPicPr>
              <a:picLocks noChangeAspect="1" noChangeArrowheads="1"/>
            </p:cNvPicPr>
            <p:nvPr/>
          </p:nvPicPr>
          <p:blipFill>
            <a:blip r:embed="rId6"/>
            <a:srcRect/>
            <a:stretch>
              <a:fillRect/>
            </a:stretch>
          </p:blipFill>
          <p:spPr bwMode="auto">
            <a:xfrm>
              <a:off x="6715140" y="2928934"/>
              <a:ext cx="2000264" cy="1500198"/>
            </a:xfrm>
            <a:prstGeom prst="rect">
              <a:avLst/>
            </a:prstGeom>
            <a:noFill/>
          </p:spPr>
        </p:pic>
        <p:sp>
          <p:nvSpPr>
            <p:cNvPr id="17" name="TextBox 16"/>
            <p:cNvSpPr txBox="1"/>
            <p:nvPr/>
          </p:nvSpPr>
          <p:spPr>
            <a:xfrm>
              <a:off x="7715272" y="3929066"/>
              <a:ext cx="902811" cy="461665"/>
            </a:xfrm>
            <a:prstGeom prst="rect">
              <a:avLst/>
            </a:prstGeom>
            <a:noFill/>
          </p:spPr>
          <p:txBody>
            <a:bodyPr wrap="none" rtlCol="0">
              <a:spAutoFit/>
            </a:bodyPr>
            <a:lstStyle/>
            <a:p>
              <a:r>
                <a:rPr lang="lt-LT" sz="2400" dirty="0">
                  <a:latin typeface="Times New Roman" pitchFamily="18" charset="0"/>
                  <a:cs typeface="Times New Roman" pitchFamily="18" charset="0"/>
                </a:rPr>
                <a:t>bukas</a:t>
              </a:r>
              <a:endParaRPr lang="en-US" sz="2400" dirty="0">
                <a:latin typeface="Times New Roman" pitchFamily="18" charset="0"/>
                <a:cs typeface="Times New Roman" pitchFamily="18" charset="0"/>
              </a:endParaRPr>
            </a:p>
          </p:txBody>
        </p:sp>
      </p:grpSp>
      <p:grpSp>
        <p:nvGrpSpPr>
          <p:cNvPr id="21" name="Group 20"/>
          <p:cNvGrpSpPr/>
          <p:nvPr/>
        </p:nvGrpSpPr>
        <p:grpSpPr>
          <a:xfrm>
            <a:off x="6143636" y="2357430"/>
            <a:ext cx="2286016" cy="1785950"/>
            <a:chOff x="6286512" y="2643182"/>
            <a:chExt cx="2143140" cy="1607356"/>
          </a:xfrm>
        </p:grpSpPr>
        <p:pic>
          <p:nvPicPr>
            <p:cNvPr id="12300" name="Picture 12" descr="Pušis - "/>
            <p:cNvPicPr>
              <a:picLocks noChangeAspect="1" noChangeArrowheads="1"/>
            </p:cNvPicPr>
            <p:nvPr/>
          </p:nvPicPr>
          <p:blipFill>
            <a:blip r:embed="rId7"/>
            <a:srcRect/>
            <a:stretch>
              <a:fillRect/>
            </a:stretch>
          </p:blipFill>
          <p:spPr bwMode="auto">
            <a:xfrm>
              <a:off x="6286512" y="2643182"/>
              <a:ext cx="2143140" cy="1607356"/>
            </a:xfrm>
            <a:prstGeom prst="rect">
              <a:avLst/>
            </a:prstGeom>
            <a:noFill/>
          </p:spPr>
        </p:pic>
        <p:sp>
          <p:nvSpPr>
            <p:cNvPr id="20" name="TextBox 19"/>
            <p:cNvSpPr txBox="1"/>
            <p:nvPr/>
          </p:nvSpPr>
          <p:spPr>
            <a:xfrm>
              <a:off x="7500958" y="3786190"/>
              <a:ext cx="817853" cy="461665"/>
            </a:xfrm>
            <a:prstGeom prst="rect">
              <a:avLst/>
            </a:prstGeom>
            <a:noFill/>
          </p:spPr>
          <p:txBody>
            <a:bodyPr wrap="none" rtlCol="0">
              <a:spAutoFit/>
            </a:bodyPr>
            <a:lstStyle/>
            <a:p>
              <a:r>
                <a:rPr lang="lt-LT" sz="2400" dirty="0">
                  <a:latin typeface="Times New Roman" pitchFamily="18" charset="0"/>
                  <a:cs typeface="Times New Roman" pitchFamily="18" charset="0"/>
                </a:rPr>
                <a:t>pušis</a:t>
              </a:r>
              <a:endParaRPr lang="en-US" sz="2400" dirty="0">
                <a:latin typeface="Times New Roman" pitchFamily="18" charset="0"/>
                <a:cs typeface="Times New Roman" pitchFamily="18"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7224" y="214290"/>
            <a:ext cx="7358114" cy="1200329"/>
          </a:xfrm>
          <a:prstGeom prst="rect">
            <a:avLst/>
          </a:prstGeom>
          <a:noFill/>
        </p:spPr>
        <p:txBody>
          <a:bodyPr wrap="square" rtlCol="0">
            <a:spAutoFit/>
          </a:bodyPr>
          <a:lstStyle/>
          <a:p>
            <a:pPr algn="just"/>
            <a:r>
              <a:rPr lang="lt-LT" sz="2400" b="1" dirty="0">
                <a:latin typeface="Times New Roman" pitchFamily="18" charset="0"/>
                <a:cs typeface="Times New Roman" pitchFamily="18" charset="0"/>
              </a:rPr>
              <a:t>     Fanera</a:t>
            </a:r>
            <a:r>
              <a:rPr lang="lt-LT" sz="2400" dirty="0">
                <a:latin typeface="Times New Roman" pitchFamily="18" charset="0"/>
                <a:cs typeface="Times New Roman" pitchFamily="18" charset="0"/>
              </a:rPr>
              <a:t> – yra lakštinė konstrukcinė medžiaga, suklijuota iš nelyginio skaičiaus (dažniausiai 3) lukšto sluoksnių.</a:t>
            </a:r>
            <a:endParaRPr lang="en-US" sz="2400" dirty="0">
              <a:latin typeface="Times New Roman" pitchFamily="18" charset="0"/>
              <a:cs typeface="Times New Roman" pitchFamily="18" charset="0"/>
            </a:endParaRPr>
          </a:p>
        </p:txBody>
      </p:sp>
      <p:sp>
        <p:nvSpPr>
          <p:cNvPr id="4" name="TextBox 3"/>
          <p:cNvSpPr txBox="1"/>
          <p:nvPr/>
        </p:nvSpPr>
        <p:spPr>
          <a:xfrm>
            <a:off x="500034" y="5000636"/>
            <a:ext cx="8215370" cy="1200329"/>
          </a:xfrm>
          <a:prstGeom prst="rect">
            <a:avLst/>
          </a:prstGeom>
          <a:noFill/>
        </p:spPr>
        <p:txBody>
          <a:bodyPr wrap="square" rtlCol="0">
            <a:spAutoFit/>
          </a:bodyPr>
          <a:lstStyle/>
          <a:p>
            <a:pPr algn="just"/>
            <a:r>
              <a:rPr lang="lt-LT" sz="2400" dirty="0">
                <a:latin typeface="Times New Roman" pitchFamily="18" charset="0"/>
                <a:cs typeface="Times New Roman" pitchFamily="18" charset="0"/>
              </a:rPr>
              <a:t>      Fanera gaminama iš beržo, alksnio, liepos, drebulės, buko, pušies, eglės ir apibūdinama išorinių sluoksnių medienos rūšimi, pvz.: beržo, pušies klijuota fanera.</a:t>
            </a:r>
            <a:endParaRPr lang="en-US" sz="2400" dirty="0">
              <a:latin typeface="Times New Roman" pitchFamily="18" charset="0"/>
              <a:cs typeface="Times New Roman" pitchFamily="18" charset="0"/>
            </a:endParaRPr>
          </a:p>
        </p:txBody>
      </p:sp>
      <p:pic>
        <p:nvPicPr>
          <p:cNvPr id="9218" name="Picture 2" descr="description"/>
          <p:cNvPicPr>
            <a:picLocks noChangeAspect="1" noChangeArrowheads="1"/>
          </p:cNvPicPr>
          <p:nvPr/>
        </p:nvPicPr>
        <p:blipFill>
          <a:blip r:embed="rId2"/>
          <a:srcRect/>
          <a:stretch>
            <a:fillRect/>
          </a:stretch>
        </p:blipFill>
        <p:spPr bwMode="auto">
          <a:xfrm>
            <a:off x="1428728" y="1857364"/>
            <a:ext cx="2643206" cy="2643207"/>
          </a:xfrm>
          <a:prstGeom prst="rect">
            <a:avLst/>
          </a:prstGeom>
          <a:noFill/>
        </p:spPr>
      </p:pic>
      <p:pic>
        <p:nvPicPr>
          <p:cNvPr id="9220" name="Picture 4" descr="description"/>
          <p:cNvPicPr>
            <a:picLocks noChangeAspect="1" noChangeArrowheads="1"/>
          </p:cNvPicPr>
          <p:nvPr/>
        </p:nvPicPr>
        <p:blipFill>
          <a:blip r:embed="rId3"/>
          <a:srcRect/>
          <a:stretch>
            <a:fillRect/>
          </a:stretch>
        </p:blipFill>
        <p:spPr bwMode="auto">
          <a:xfrm>
            <a:off x="5214942" y="1857364"/>
            <a:ext cx="2571768" cy="2571769"/>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357166"/>
            <a:ext cx="7929618" cy="1569660"/>
          </a:xfrm>
          <a:prstGeom prst="rect">
            <a:avLst/>
          </a:prstGeom>
          <a:noFill/>
        </p:spPr>
        <p:txBody>
          <a:bodyPr wrap="square" rtlCol="0">
            <a:spAutoFit/>
          </a:bodyPr>
          <a:lstStyle/>
          <a:p>
            <a:pPr algn="just"/>
            <a:r>
              <a:rPr lang="lt-LT" sz="2400" dirty="0">
                <a:latin typeface="Times New Roman" pitchFamily="18" charset="0"/>
                <a:cs typeface="Times New Roman" pitchFamily="18" charset="0"/>
              </a:rPr>
              <a:t>         Faneros viena arba abi pusės gali būti padengtos drožtiniu lukštu arba kitomis medienos tekstūrą imituojančiomis medžiagomis. Tokia fanera vadinama</a:t>
            </a:r>
            <a:r>
              <a:rPr lang="lt-LT" sz="2400" b="1" dirty="0">
                <a:latin typeface="Times New Roman" pitchFamily="18" charset="0"/>
                <a:cs typeface="Times New Roman" pitchFamily="18" charset="0"/>
              </a:rPr>
              <a:t> dekoratyviąja.</a:t>
            </a:r>
            <a:endParaRPr lang="en-US" sz="2400" b="1" dirty="0">
              <a:latin typeface="Times New Roman" pitchFamily="18" charset="0"/>
              <a:cs typeface="Times New Roman" pitchFamily="18" charset="0"/>
            </a:endParaRPr>
          </a:p>
        </p:txBody>
      </p:sp>
      <p:sp>
        <p:nvSpPr>
          <p:cNvPr id="3" name="TextBox 2"/>
          <p:cNvSpPr txBox="1"/>
          <p:nvPr/>
        </p:nvSpPr>
        <p:spPr>
          <a:xfrm>
            <a:off x="428596" y="4500570"/>
            <a:ext cx="8143932" cy="1938992"/>
          </a:xfrm>
          <a:prstGeom prst="rect">
            <a:avLst/>
          </a:prstGeom>
          <a:noFill/>
        </p:spPr>
        <p:txBody>
          <a:bodyPr wrap="square" rtlCol="0">
            <a:spAutoFit/>
          </a:bodyPr>
          <a:lstStyle/>
          <a:p>
            <a:pPr algn="just"/>
            <a:r>
              <a:rPr lang="lt-LT" sz="2400" dirty="0">
                <a:latin typeface="Times New Roman" pitchFamily="18" charset="0"/>
                <a:cs typeface="Times New Roman" pitchFamily="18" charset="0"/>
              </a:rPr>
              <a:t>        Jos geresnės kokybės viršutinis (išorinis) sluoksnis vadinamas faneros gerąja puse, o prastesnis apatinis sluoksnis – blogąja puse. Vidiniai sluoksniai gaminami iš </a:t>
            </a:r>
            <a:r>
              <a:rPr lang="lt-LT" sz="2400" dirty="0" err="1">
                <a:latin typeface="Times New Roman" pitchFamily="18" charset="0"/>
                <a:cs typeface="Times New Roman" pitchFamily="18" charset="0"/>
              </a:rPr>
              <a:t>lukštinio</a:t>
            </a:r>
            <a:r>
              <a:rPr lang="lt-LT" sz="2400" dirty="0">
                <a:latin typeface="Times New Roman" pitchFamily="18" charset="0"/>
                <a:cs typeface="Times New Roman" pitchFamily="18" charset="0"/>
              </a:rPr>
              <a:t> lukšto. Kai fanera apklijuojama lukštu iš gerosios puses – tai vadinama </a:t>
            </a:r>
            <a:r>
              <a:rPr lang="lt-LT" sz="2400" b="1" dirty="0" err="1">
                <a:latin typeface="Times New Roman" pitchFamily="18" charset="0"/>
                <a:cs typeface="Times New Roman" pitchFamily="18" charset="0"/>
              </a:rPr>
              <a:t>faneravimu</a:t>
            </a:r>
            <a:r>
              <a:rPr lang="lt-LT" sz="2400" b="1" dirty="0">
                <a:latin typeface="Times New Roman" pitchFamily="18" charset="0"/>
                <a:cs typeface="Times New Roman" pitchFamily="18" charset="0"/>
              </a:rPr>
              <a:t>.</a:t>
            </a:r>
            <a:endParaRPr lang="en-US" sz="2400" b="1" dirty="0">
              <a:latin typeface="Times New Roman" pitchFamily="18" charset="0"/>
              <a:cs typeface="Times New Roman" pitchFamily="18" charset="0"/>
            </a:endParaRPr>
          </a:p>
        </p:txBody>
      </p:sp>
      <p:pic>
        <p:nvPicPr>
          <p:cNvPr id="8194" name="Picture 2" descr="fanera"/>
          <p:cNvPicPr>
            <a:picLocks noChangeAspect="1" noChangeArrowheads="1"/>
          </p:cNvPicPr>
          <p:nvPr/>
        </p:nvPicPr>
        <p:blipFill>
          <a:blip r:embed="rId2"/>
          <a:srcRect/>
          <a:stretch>
            <a:fillRect/>
          </a:stretch>
        </p:blipFill>
        <p:spPr bwMode="auto">
          <a:xfrm>
            <a:off x="857224" y="2214554"/>
            <a:ext cx="2809875" cy="1866900"/>
          </a:xfrm>
          <a:prstGeom prst="rect">
            <a:avLst/>
          </a:prstGeom>
          <a:noFill/>
        </p:spPr>
      </p:pic>
      <p:pic>
        <p:nvPicPr>
          <p:cNvPr id="8196" name="Picture 4" descr="Faneros rusys"/>
          <p:cNvPicPr>
            <a:picLocks noChangeAspect="1" noChangeArrowheads="1"/>
          </p:cNvPicPr>
          <p:nvPr/>
        </p:nvPicPr>
        <p:blipFill>
          <a:blip r:embed="rId3"/>
          <a:srcRect/>
          <a:stretch>
            <a:fillRect/>
          </a:stretch>
        </p:blipFill>
        <p:spPr bwMode="auto">
          <a:xfrm>
            <a:off x="5072066" y="2214554"/>
            <a:ext cx="2581275" cy="1800226"/>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596" y="428604"/>
            <a:ext cx="8429684" cy="1200329"/>
          </a:xfrm>
          <a:prstGeom prst="rect">
            <a:avLst/>
          </a:prstGeom>
          <a:noFill/>
        </p:spPr>
        <p:txBody>
          <a:bodyPr wrap="square" rtlCol="0">
            <a:spAutoFit/>
          </a:bodyPr>
          <a:lstStyle/>
          <a:p>
            <a:pPr algn="just"/>
            <a:r>
              <a:rPr lang="lt-LT" sz="2400" dirty="0">
                <a:latin typeface="Times New Roman" pitchFamily="18" charset="0"/>
                <a:cs typeface="Times New Roman" pitchFamily="18" charset="0"/>
              </a:rPr>
              <a:t>         Susiraitę  ir banguoti drožtinės faneros lakštai išlyginami juos sudrėkinus ir prispaudus. Taip galima sudrėkinti ir uždengus medžiaga juos išlyginti lygintuvu.</a:t>
            </a:r>
            <a:endParaRPr lang="en-US" sz="2400" dirty="0">
              <a:latin typeface="Times New Roman" pitchFamily="18" charset="0"/>
              <a:cs typeface="Times New Roman" pitchFamily="18" charset="0"/>
            </a:endParaRPr>
          </a:p>
        </p:txBody>
      </p:sp>
      <p:pic>
        <p:nvPicPr>
          <p:cNvPr id="7170" name="Picture 2" descr="Lanksti fanera"/>
          <p:cNvPicPr>
            <a:picLocks noChangeAspect="1" noChangeArrowheads="1"/>
          </p:cNvPicPr>
          <p:nvPr/>
        </p:nvPicPr>
        <p:blipFill>
          <a:blip r:embed="rId2"/>
          <a:srcRect/>
          <a:stretch>
            <a:fillRect/>
          </a:stretch>
        </p:blipFill>
        <p:spPr bwMode="auto">
          <a:xfrm>
            <a:off x="285720" y="2143116"/>
            <a:ext cx="4218440" cy="2928958"/>
          </a:xfrm>
          <a:prstGeom prst="rect">
            <a:avLst/>
          </a:prstGeom>
          <a:noFill/>
        </p:spPr>
      </p:pic>
      <p:pic>
        <p:nvPicPr>
          <p:cNvPr id="14338" name="Picture 2" descr="Lanksti fanera"/>
          <p:cNvPicPr>
            <a:picLocks noChangeAspect="1" noChangeArrowheads="1"/>
          </p:cNvPicPr>
          <p:nvPr/>
        </p:nvPicPr>
        <p:blipFill>
          <a:blip r:embed="rId3"/>
          <a:srcRect/>
          <a:stretch>
            <a:fillRect/>
          </a:stretch>
        </p:blipFill>
        <p:spPr bwMode="auto">
          <a:xfrm>
            <a:off x="4929190" y="2214554"/>
            <a:ext cx="3071834" cy="3071834"/>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285728"/>
            <a:ext cx="8429684" cy="830997"/>
          </a:xfrm>
          <a:prstGeom prst="rect">
            <a:avLst/>
          </a:prstGeom>
          <a:noFill/>
        </p:spPr>
        <p:txBody>
          <a:bodyPr wrap="square" rtlCol="0">
            <a:spAutoFit/>
          </a:bodyPr>
          <a:lstStyle/>
          <a:p>
            <a:pPr algn="just"/>
            <a:r>
              <a:rPr lang="lt-LT" sz="2400" dirty="0">
                <a:latin typeface="Times New Roman" pitchFamily="18" charset="0"/>
                <a:cs typeface="Times New Roman" pitchFamily="18" charset="0"/>
              </a:rPr>
              <a:t>         Išilginiuose pjūviuose dauguma medienos rūšių turi gražų, dekoratyvų ir dažnai labai vertinamą piešinį, vadinama </a:t>
            </a:r>
            <a:r>
              <a:rPr lang="lt-LT" sz="2400" b="1" dirty="0">
                <a:latin typeface="Times New Roman" pitchFamily="18" charset="0"/>
                <a:cs typeface="Times New Roman" pitchFamily="18" charset="0"/>
              </a:rPr>
              <a:t>tekstūra.</a:t>
            </a:r>
            <a:endParaRPr lang="en-US" sz="2400" b="1" dirty="0">
              <a:latin typeface="Times New Roman" pitchFamily="18" charset="0"/>
              <a:cs typeface="Times New Roman" pitchFamily="18" charset="0"/>
            </a:endParaRPr>
          </a:p>
        </p:txBody>
      </p:sp>
      <p:sp>
        <p:nvSpPr>
          <p:cNvPr id="3" name="TextBox 2"/>
          <p:cNvSpPr txBox="1"/>
          <p:nvPr/>
        </p:nvSpPr>
        <p:spPr>
          <a:xfrm>
            <a:off x="357158" y="5072074"/>
            <a:ext cx="8572528" cy="1200329"/>
          </a:xfrm>
          <a:prstGeom prst="rect">
            <a:avLst/>
          </a:prstGeom>
          <a:noFill/>
        </p:spPr>
        <p:txBody>
          <a:bodyPr wrap="square" rtlCol="0">
            <a:spAutoFit/>
          </a:bodyPr>
          <a:lstStyle/>
          <a:p>
            <a:pPr algn="just"/>
            <a:r>
              <a:rPr lang="lt-LT" sz="2400" dirty="0">
                <a:latin typeface="Times New Roman" pitchFamily="18" charset="0"/>
                <a:cs typeface="Times New Roman" pitchFamily="18" charset="0"/>
              </a:rPr>
              <a:t>           Apdaila, kuri išsaugo medienos tekstūrą vadinama skaidrioji apdaila. Mediena lakuojama ir poliruojama skaidriais bespalviais dažais. </a:t>
            </a:r>
            <a:endParaRPr lang="en-US" sz="2400" dirty="0">
              <a:latin typeface="Times New Roman" pitchFamily="18" charset="0"/>
              <a:cs typeface="Times New Roman" pitchFamily="18" charset="0"/>
            </a:endParaRPr>
          </a:p>
        </p:txBody>
      </p:sp>
      <p:pic>
        <p:nvPicPr>
          <p:cNvPr id="6146" name="Picture 2" descr="http://y.delfi.lt/norm/8033/2208609_sTmqQT.jpeg">
            <a:hlinkClick r:id="rId2"/>
          </p:cNvPr>
          <p:cNvPicPr>
            <a:picLocks noChangeAspect="1" noChangeArrowheads="1"/>
          </p:cNvPicPr>
          <p:nvPr/>
        </p:nvPicPr>
        <p:blipFill>
          <a:blip r:embed="rId3"/>
          <a:srcRect/>
          <a:stretch>
            <a:fillRect/>
          </a:stretch>
        </p:blipFill>
        <p:spPr bwMode="auto">
          <a:xfrm>
            <a:off x="642910" y="1714488"/>
            <a:ext cx="4433379" cy="2828919"/>
          </a:xfrm>
          <a:prstGeom prst="rect">
            <a:avLst/>
          </a:prstGeom>
          <a:noFill/>
        </p:spPr>
      </p:pic>
      <p:sp>
        <p:nvSpPr>
          <p:cNvPr id="6148" name="AutoShape 4" descr="data:image/jpeg;base64,/9j/4AAQSkZJRgABAQAAAQABAAD/2wCEAAkGBhQSERUTExQWFRUWGRoaGBgYGBgaFxoYGx8aGhgYGBgaHSYeGBsjHBgaHy8gJCcpLCwsGB4xNTAqNSYrLCkBCQoKDgwOGg8PGikcHCQsLCksKSkpKSkpKSksKSwsKSwpKSwsLCwsKSwsLCkpKSwsLCwpKSkpKSksLCksLCwsKf/AABEIAMMBAwMBIgACEQEDEQH/xAAbAAADAAMBAQAAAAAAAAAAAAADBAUAAgYBB//EAEIQAAECAwQHBgQDCAEEAwEAAAECEQADIQQSMUEFUWFxgZGhBiKxwdHwEyMy4UJi8RQzUnKCkqLCshUk0uJDY5MW/8QAGQEBAQEBAQEAAAAAAAAAAAAAAgMBAAQF/8QAJBEAAgIDAAICAgMBAAAAAAAAAAECESExQQMSMlETIkJhcZH/2gAMAwEAAhEDEQA/AJVrWLxO1f8AybwTE8q+oZXW5lvSHLVNqEn6mTiMXcn/AJQEyAydpSOQvE+EfI0fWWRW2uA35j0GHWDWWekJmk1oWIz/AAikCthBBx173LiCKlNJSf4lE4ZMT4w6wDp5ouzXrw4NG+lZ3eCE/SAx2kY+9kZYSZcta61oITUb30jBvTzgdbHwFKDqL0S0GlTb15as3AwFW2QCYi73cyWjZKtWADnwPgITyZYFnPInfSK+jVBAUssUg1FK4NQ8YnWNAJ/mfXRnhm1hyUg0YOHpeH6xksujVhAJ8orvEYl2HvfFuy2oJkBVAWLHWSMd7E0gVnlJlsV90Zl+Te84liaV91NEpwHH7xN/v/glhnhJJdzU5xtKQCCcgowxKsoq+LAjnWD2UMSNx5EgnkXjnIonkXkBiH1nwgtnWbx9+8IPapIZ31Ye9TwIJIVAu0NbHETHVjTZ72xQ0BMa1LQSwWlA3sVegERgGI96h5dYNZrRdmpUMg/9qg3jE6NeUdLaZZvPRi1M39+AiHplLMNXv0i5MmfFCFjHMajhTZ6xI09JNXxNW3+dI2PCOmMyJQ+HLJ1bv4gWiTiMgXIG1sD71w9oqa8hiS6SGzowOW14UtSLpS1a9SfSvCKh6Blgl9Y+8PdmpfzwxwCj0MKzO652mKXZItONH7pHWAyvB7S6aF8K5xNWWkqd6qNX6NqYxW0ul0EV9Yl6STdkp2qPHAVgLYVod7FgBR2JwyY+jUhbTc4FRejlVKYh36CKXY6VdlFRDkqCX2M7bolacmG+XYEk4YZ4OcWaFs7p5IlPZgElu8o3qU21x3bRANA/XMUHcBRbaT0h5MgGzJTgWSSXGZdiNuHCE9DD97WrE8C704iNjoyW2K2VV6ZMURyyqTQbgYDZZbrWTXu8MR6wWznvKOrEtg7jwhBaiETSM7vjsiyyyLL+j7SlMtIIc7xmSfOMhSzzlXRTLUYyMyKyfak31lXAbcqf2jnDM1YASR/Es4f0jwhKzzXIwxflq4gwQmrFzduAN/cYq1YE6QGZLqtsUhuIAFOKoNajdRKGq8cMqMOYMLyiVV/iUOpfwgk5blYLd1KQH2urzjWYvs2tM3uISKhio78BGtknIlJJVUnACFbICoF61YcICVOquD9B76wPXhS7VhZqlF1l7yjTZt8o0UjBH93N43mTu6VksXF37co8sksqJJBOZIrzjrpWdXDYC4i/UZD3wglkUBU4Z+/eMYpQmKoWQB3XwGuEDNvKYfSDXbk+6MSvZrdDs1RmKGSMB5eke6OSL6kjIg+R8Idk2MN3caNsOptRwjRDSp3eZyCwFTsfV94HtaaQqrI0uzALDF8UltocNuunnGWeUoTE5uFDhjhwaFpltUHLJoQ3CmUODTwCkFUsd1QcpJdqjA0zgJM1sbtFlvI+kuAd2DgcH6QvOltVv0LHy6xYsakzEEoN5n/mrRlaveMJzJfy0k1wBbJjdPGJU1gSkS1SWyo5NNtSTAn+alsDeGr+GK37MCnbidlP/UxJmoZSDtryV5wk7EmdRohY+GHwCinwPmY17RywA4yA3Y4e9cLaEn1u4gseIaDaaJvKBDAo8CelfCMQJYZM0WTdXsCSxz9mAWuY4fPbg427Hg2g5bqULzG6COf3jS1y2x28KGra8opfDHsCpYUk7zzil2WUEzFH8taO/eSB49Ijyy6Xar7hlFjs0CVLbG43UH0jJYEsor6QLsD7p75RN7RrCUSgc3bnBbYokpBNQa4P98YH2rLokh9XvrE47O4W+zMs/AD4OSK76bMI53SzKXeIqim4646TRkwpsqczdJGXvGOXmzjMUsNioDfhyxaNOWy7bE3ZIOQCX5NxjndFzbspayC10jbiE12Zx0GlBdlKSxPdBclLAOAKY7eESpaQiyqyKnYt0fcIcMAlklyVkSJjZnEcoVRLaScMQOQh74ITZr2anw2EgGESTcq2Jo20eUWRM8tGkShV1sGz2RkIW5RMxRDY54xkXUEQc3YzfLANVh1L+sMIXUk5XzxHdT5wuhR+rPGuNB6k8odQjLVcHJ1mMkxpA1rCQltfCgCfOF7ZMu3z+am26kA+DQdah8QA4JFd9VH3sgGkrMRLTXFNd6yH8I5VZkroFYJ/yiRjjxJp4wN6Da3L34QvKLKZ9vkIaQrulRVVOTcvHoYyap4KeN2jScbymyFBtPukNTD8KVdfvTA+GAzgWjZAJ7x7ocnhGWi0lRMxWJogdBwAiTy6KVSATCzy054nLWBwgtlstCcAwJ2P4xvoyzJDqWaDmTqD4v5xi7OpQJUQkJamAapHGsbfDBuVaFLLIJQMKBiTSr5PAJFmN9Lg1LK1jfrjz/q9wi4k5Ak4cIWtS5qszsAyjFF/4c2ivakISA6khWYOacDGKkBSe6XcZVYt6xCmyyoB+ZjJK1y6pJB2eY1R348YZvsy3Zp0xBvocE46iGdjHQ6PUJ0hYFFJLkM7PUN6xA0FpRMwhK6EPhmMRyeG5l+RNdBIdm1EPgcjlE3h0zVlYK1hRelpoxYjcxOWVfOJGk0MBR+8Obj1MXNF2hM0UBFTeFaKxLbCSYQ07LoSAQ1XycV97xEViVCTErGspILt9ooaemElTMVJauDhnfVWJCDUjUSIpWoX5RmPW4A1fwgiuWXSKwWTPLoV7PTPmFwapPRmgmmUEpRV3xVr+oCozrCHZid3xVqKFMcPtFTTSB8IM9FeFY2WJB2iVZh3Q9IqaHmsJyk0Pw24kisS5aaOGb9WipoqU0uY7MQmnHLjWC8spqIRSrxlk4ka8yKRr2nn35iUH8LaqsDllURtNs5TdCQHDMcavSFO1LCeFAF3rTMOPGOSVgT0dLZ1tZ2vYAtRqXKDc7mIWjEn40tKqkrBJwy1cOsWRM/7UOXLCuUTNGVtYc4B9xun7QX9HR+ynp8gIIDVuvlgcdWGURbSu7ZgGf71Daqw/wBoJiwA5BLlyHFAaU3QnpJv2eVqN18sgY2Bz0L2mRds6dqQ/EqPpCIlgolucT4mK2lv3EtOd0eAYdTExSe9KAOGW1n84qmBkW2kGYp9Z94xkMWiygqJYxkelTVHm9WMyEuP7RxUbx6Q0EOUvrKjuwH+IPOBSi4JH5lDafoTwgyEC6+shL/lArTgee2JsshSclklRpePL9AGj3SU6iQdTneXYcn5x5pFiNeQfXn6RPtFrJQxqcz58mhpXkm3WBMmp5CCyu93R+p9mFJi8hugkifdFH4Yn7Q5p8F4iwUAC44uiq1ZbhxgBUFEqPdSPpfVs1kl4UmW0qYlrowAoBvjRVrJZqkBnZgNw8486gz0OSH5kwHvzO6A11OasnbzgE60Gcu8pwkfh1AeJ2wtJCHdaio7ATzJpDwtoulKJQqPxEk8hhCarQd7LUnQN5JAAutjR6syq7IywS5d0fEUl6vsIcOOUSZSpiyxUrBm1YUgkuxAEhT1D+vkYi1xs0dXZpYcX0ljSuR27jALRo4XCQbzatWHl1hG12LvEA1YUPKN9FWn4Srswm7kcWL+cL1xaYr+xWWkpW6Sxy8+EdhJInykkF1JFQBhSvWsRtI2G6q9jVn34YcIodmbTdmFNGWP8k1TwOHGB5Jeys1Ia0TOEqeHLBQbdSnUdYJpuXdlzGqwGNahzniaQDSEhlgVw1amqOZ5RQWsTrOTdqUlLDWHrvq8SvTO2c4aK3HMxSsiwZM0ZhJI4uBXeYRmpdKVCoKUPxFfDxhvRs4AL13aarw1tljFFsyWYkfs0sJtN0lgVM52uK6sY6DTcn5ZdnSX2tV/e2OZQu5ONNr7co6jTUm9KdgSQADXFs9n2ink+RGHxJcj6X2xW0VKCpS8mujxyiXIT3QKYnCK2j/3a2/iHKrdTEOnol8TazElYvMThwdx0ESO0RvT66wW3j1JMUrGv5yX4xN0h37QG2e+UbF5Ci2tJRJKSAlz3W3DHWcYS0S37Ri1CxwqxDPDFunPLBIYuW3NiHgGhJLzZimdkv5Rj+zo6Cdo1gqYGrfp0gOlgyESzldZ/wCUOB7zgWmJbTiAwSwYbz9XXDZHuly1oQk5KavAMevSHFcA+B9OJuMk5JAbVXrRonJf4odqcsG9Ia09P7zO+1q4PXgekI2eY63zZ8M28ISRlgVSy53xkZLmgjHM+MZFKBZvLN0BndgNzAq8VCGFMlH8gA3qLEt05GABZqTiz86t/wARA500lBD4dVey0UaDf0Bn1YHLE79cImQWIOJ6ClPeqK0iykguX20Z/QQnbbO11zUnXV9Z39I1PgWuiMzRhan6QBdipR/tnHTaP0U4JKnhyz6PBSxSnHA5nbsq7DnAfkaKxj9HE/sm19uPCN0SgNdNj+Md8NASyB3U7aeQyhKb2dGIAHTzeD+YajRySbakU71NQQIrWO2IXhPunVMSkDmzQnpHR60KLuN4cdaiJ0xTgOkfzJ8xDUYzRkpOJ06/jSqgS1B3cJBBprEFnaSBKSqSA38JIoaZ8I5WRMWgX5aiz5HfiI6HRum0zUiXNACsAoCh1OMt8Sn42s7NU7HptjRMSJksgl2UPxAEFnGeGOyIlus10sefSK9psKpbTU90hizMMj6xsu7OFRVlPsIY4+uuJxl654PYPQi/iypklVVJBUmmIDMH3+MCQi6pxvB6jjCllnGTNCxiCx/lOI5Q4o0CnoRQY3RgN+BjZLqNTpltQvy5UylS3NwQOka6CnF1yjjiN4oW8eEBsJvWZV0d5JSoNhk5964V0ZaCJ5OPfUngcOTxP1wzu0eKQfhttVT+VRSH4Qvo2aCq7h3q9fKKqpN1S3LstY4btdYgaPJTMOq8PH9YpHKbJt06Mt9nuzS+zq8dHbkvZ5ZNCEjiGOOrERK7QymmXtYPjsikZhVZwDqA4YcIU3aTDFUS5EygG2nGL2jUfIJ1qruDRzkoYHeeMdPZUtITRnS+1ztz+8TeysviI6P/AHhJrs3CgifLT/3BbCpEPWFP1KGTnfl5mBaHlX5izQsgvvoPODezVoYt8x0NgBXc4blWNuz1FTDkoNgcSaYYQtbprIqcLuVMa0il2eS0la3/ABU4M4flHPQVpik9F61IGIvJpseNNLy79slkjvXga7wYasqQbYg4sDyF44cIBPBNrS3A+fhCRj4K6WQPitruPCTMua2ADY5EDCH9NgGaz7H974i/HHw5itYGt+uwRSKsEsI2sZBQDTmPOMjWUtkgd3AYmtaxkeiidsdNncuT3Q5Vwdv9YDJLqb+FXX7ecNWYgJp7q5/1jaxgXiCO719l4LZyPZqjRKKHdgGz2wzo7QQNVV9/rWG7DZie/R1axllupFyUQlNAxNKxKcnFYKeOKk8kqRIEsFCsRwcHPygyDLc0J4E+W2FtI2zvsA5GfiI2kz2o4FI8rk3k93okipKkpypSlDGtoQRSBybSpLYEbMesPBaV4UMYpBcSTbdHiYkOADhSOB0vowy1UpU4b+sfS5wul8vdYldoNGBcu81cT6iKwn6sjKN4PnEpZBdNFUpkoPqzh34YWm+kNkpOowK0WQpfWDyViDuLQxYGC0qyXQjb9jHsm1VojFPpb0PpAqkKlrNUp7msirjhCuhy01i9U4cDCtmBRMB/hU2GRLGH9HE/tKSM3HQx55Lf9lUaaXkFKzQ1w98uceyZV6zhWokcj+sUO0KXWMcPC7C1irZ1AgDvKry9YEX+qOka9nppUCC7KlqB3gPy+8bTVfNKgc3Da6coFoIsvaArLGhg9sICQQMAN+AhPYVtFXSEs3p1KhQUNxSn08YhWZHfLg8Y6WfMaYpJYuhGOoAjjEE0mk7B1jI4VHdNu0IHxG2UByh2RL/7cE4XfNX2gGnZbzASK3fCDma1nSAD+79H89sJ5RiJFjLpB91+8dNaQ1nQnAgJHFq+9Yjm7IiqRw5mOg02aHKhPUcz94m9jehPRyu5MphgN5rwgfZ9++VB3Tkc8X6RkhRTZltmeLARmipSkoUoVwF121l+rRm7N0I2oUYUa750i5oacBIuk1KlFsHwDB8dcc/aZtSK1Tjji4I4ResEkfCTTAGuLXsG1DAwpLGQcwE7O960KL4JWfBP+0LIX/3uNA/CjCGOy6vmTS2EtYcb0v4RDs1qu2lagTR0knE1A4xsY3ZknTCWsn45O2nn0iRpBLpUwo9fKKUyeFTlAVLkncNXOErYGlilVKi0Nk56GJUvuimQ1R7C9oWAWxonwEZDBZSsSN2LeXpBUJd9ZdoyyS2Fc399I2kyfmoq31c6Rm2bwp2a0TUs6EqH5SxHA+sJ6d04QoJKVy7uZDh96ScnxjoLNZ+7iC2yOI7QzCZyq4fpBaUnRfxWshZek71EkEZEVJ4xRRLNHITerUgPr8o5iQSS4+rC8PPXxhq0rLd6qnxxf0pAl4vovHyWdNaFkDEbC48YWs2mSFC9lgc+Mc5NnpSaqbn4QKbNmEUZIwchz/bTxgx8GDn5Vo+jybUmYhxiILZxeTdMcjoCzpU/zJl9vqCjuLILobDEGOiskr4ZclSjrUXPAAMOAgygkgORy3aGwXVKpiPA0iYlF2W+pVN+MdH2hqs5Vp73xA0gGlgazj791hQlaSC1WTywTviTS+Lk8nLw7oOY80qP4VAV1mnrE/RSGJU1Bn72PD9hQUoSoAutYPBOvi8OaWUBN0h/SxBW7jDzDnpG6UNZyKUV4hMADLWH11Yaz0hjSM0XVNms9AG8I861RRk3Q6/nDed+eEG0iWQn+X1HhC+h/wB6h8nPN4f0mh7o2q8TFHsPR60d6cEkH90G4FzviVOX8wtVzXdX7RatZa0JagCFa9bccuUQJyvmkZ0bmI5aD0q9piAUkOAQzUpSPL3yAfysNTuB5wr20nsUAP8AU5qaBtUFtSmloALG65pkAmm+G1hGJi2iZDzkD8wPBwa6sYb0ySZxJoLrAbH+wjXQMwJmPT6T1bCN9O2gFQAz57egia2OQGfNazADM14UjfR8ssKsLrhs6l89kaaTT8tGWsb2hizsiUH+oJo35nIG3GMRr0c9MWSslRx5Yho65HclqTSiU9E0jkUrvsrdQjDX1EddbVsJgyTQHHAl/KH5AR0I9nJ4vTCTQoUDqq1TweOUtdv78xsThxU/lHQ6OU0qYdYVuoEfeORnJwVnWuW6L+GKbyS8zrR0OilFSVGj3CXA8OHjCs+WShD64X0faLkqZg5A35PuLCHJ00XZYGWLa8WjWqlZl2jyZJL0JwHQAZxkZ+1KyqMoyNpk7RYlAPjnyd4NIS04ZkXiAGq7Bq7yf6YQs1qqQRm3JgNxxMN2hTTAQaPTx5wOlbLy7bNwRKYnNagByS5jitO2WYJpMxaAVF2SgkB9pMdtYpwIqavhEjtVosrF9Iw9iEmkcrZytmsSVCs1bvkyPCsaWnRgThNm8VOmm8PGyCQW5wZc/bl1OuKOQ1FGlkWwLU8+OYaPZsyt4/aNEh6guRhjXYYdkSjOISMThticpUWjGyn2XluVKGDCo1x0RL1GW6E7BowyEAAi87q1HYfWDWqfdQb2J1e8Y8s2c9kDTM28sg4E+8K7YlaSmBRSEl2qPKkNKmXlVYVxOABoT1PEmBmWhShdFEu1Kk+cKCoEneDJcm5LCc1nkGrBps4quISDg7b41tpugZrUQCNWQG5y8UNG2NKXUp3AHjl4RrfTFgcsdluocjvOCXL7ae84lWqa8skYEkjc5ZuENW+3sGfAZe9kSgsGWBsD8c4mkMakWdUqagKBF5DjbkesFtir82Ul8V/7Q2m1fFKStvlBvJtoz3wnYhenoyYqU43E04xr+zEVp8wG0O9LhbGjKYv15xFsV2baU4sVdAov4PFS1TBfOLiWx3v6g84l9npb2hBrgrwUfFucbH4mPZr2sLzidRI4Yvy8YJp1V0JIww4EF/DxhPtJWedalAcMPCM08twjflSgSfOLpaJXsa7Pi8UHCq3OxhTrDOlZTzUpDVU3XDfCugjdlp1kqOpn8u7BZBv2qpe6okNx8olJZGmaaamH4xQ5LB2y5w7NBSSksbt0iuW/f4wl8ELtZq6lFg/D7w/pqawJy7u/EZ5saQOpD4c9KQywnIkB4v6XtF1KzrNOJNNWqsQbMAZqGLErxGsqoYsacIEpTEPeOGRf9OcN7QOCkmbdkKGZvtyQPKJEyQDZrxIA71MzRJDcYbBeQSaMSxG7A8oRtaVCQP4XPNh6R6PGqIzZpKX8pY/lbm3mYNKm/MSkkXQA77czCyUfLOokdGfx6QWyC9OTtYcsPCG1sCY2JyQ4KTifwnXTCMjVUgOcY8jjKH7NLN67rrv1U3PzEMWsKFcgx5YERvZe8AaOMxrev+Tn+3XBrVNYYOnPNm+ocKcCDlE2slLwM2K1KABCXNTjQ+xFSRaBMF1scQ4dzx3xBsFqCFgH6XPX3hFJUlJJUksdYAL+or4QHg1MDb+zyXKgztE89llqDhWNcMHyi3MtiUJaYL6qEFgGG18IS/6vJCktLS6yxq11g7s1fvGKyn5KJ9n7NFKkgqcE5NxxMdHY9DJkh0BycTidhHpujEWxBBZu7l3jubnG1v0z8NIIUWBq1aHDGJybeCnuNWlSUJvLxY4RzOkbUZtQ4S2eQ2w7aJ/xUkkhsXfD14CAT0JAcmrUceCRUY5xNLJ3sS2V9KWAzOs5MN0byXBN0Xi7UwTvPPrAVTe7UpbUfqOyn0giGrElSkfLSUM9QTdPA/VnFXhBuxe0oCVAqLkqc/0gnk7CNFWwknvHvBmoxaGl6Pci8p2Sf8iBhwJj2XYEoq4frqw2bIy0aTlyFqCiaC6Ttwf0h/8A6cm41AcOjdI8t9oF27rIG5yPSA2zSXeSccmca38o5WzmMECTKun6iznW9OUM6BkVKlD6nG1teMLWCxfFWFLHcJYDCgDvxaK5TcULjUckY5YJ4wJM1EXS1qacof8A1gPtL16RnZeiyVGiRCP7X8ULWWBJYDYKB4o6LnCWkj8SwocBgWw1xZxpUTTvIpapSl2hnepPTPnE62WoKUEjBJbA/mDRV0TWepWynEsd1IlTkfNNKYhuXnFIAkUbNMPdDUCU+Dk1gmipjzVKxao3gFngU5bJBB7wyplSGNESqKL0u+gECQkZo1R/aApn7xLc3h3Ta/lgB6/Dau4xpoFIK77Ow1a6HpA9MnBP5gAHwa6PKJfyKPRP0NK+aKBkqKuAz4Evwg2nZpa7l3csddfWN9Apdcx3qggcRh0j3S8tgAca14w2/wBgUTJ0xkXS7NhlW8XO0CPNIUkywM7z7MYPbZITLQQakhxwWOjR7pNHy5OxPiTWLJ5RNrDJSSLgFMc+Ee2EsoF8vPDq0eXMN/g/pB/hBKyBu4BnPSKE6GQh9ecZCE0KcthxjIHqKyvZJ53Pq17PDgnUYo0191QzwChRJY4j8JH8Kk64hyCwfIEgjVljwI3Mc4oWSaFOgh3BIGtTVH9SXG+7qhtGXgL+x0ujX3QDgoVKX16jmOgUaUmSiGIo+IPGgdjBvhk5KUA15QZ7uKJg1bYDarOXILKU1A31DB9hbw3RmDMjv/VlLF4gMfzV3sQ7bYRlW0qLgL1G6fBuMIhVxQAPd21rqOY3w1ItLKutqYnbmCMYPrWUbd4G7TbQAP3j0o6kt/jHomlYYBSgWLqptYlbk8oAi8Xa9U4uFDVwyh6x6KJYlJZ2N5dH101RN0hoKZ1BeKiwqJbgU1rxr5xrOXdSU3gjcby3yBKc95aCW5KUyykrO5HdDAuW6ZxP/awpLJQRV3D3qbRgaQNj0CnLSVhASSoVJUal/pd6Chit+yzCLpUE0wEc/wDtigv8R/m+puWTUisnSV6pxw3+yYzyKqFB2aWuwLdDTO8VNwCXfDJusaq0Qo/Us8wAC/2jc2wKWGoUoLOM1kVPBJhmzT2CiTnhmW/UwG2holr0MStAK3qc6USS+52jLXoKrvgH3+sUZNpBmHJkk77xH/iY9mzXUg0amXKO92jGrQ7LmMWYdxNdWWQ3QCZNu3iMSMDr9mArmspeqieOP+3SFJ8/EE4nDZ7aAlbFwmSyTMODKUWbCuD+myH7UsBRDhgGBDVbXzg+htHgpC8Gw4uXifbpXzFe/eEevbIapFHQoZExWFM89vTrE0Swog7abqGKNqlfDSoHG4gHfUmE7G/d4k8ng6yLYBVlAQ7l2q+/7QxZS0pbAgXgl2xz/wBukbTiW2s/FnjdawmWlILutzxTTzjpOwrBV7LST3izg0OOr7wjphioEZqBPE++UWez6GkKVm55sIg6XnXZrZEgdcuJiMcyKyD9nCO8dg8fR4DppTrAxq3Jj55aoZ7NyWKi+zYwP/tCelrQDaCkDAJbiB6RToOnml5fdk7Gf/L1hbScthL1FhhseD6VUyko1HPe7dYW07NI+HqDdAIpHaBLTFFiiQ2rxPEwSeh1L3EQOas3hqABFM3MMISbsxs8X6txiiwBgpYoKRkElS1EAhq68Y9g2bRhQwN04014AMTvQUH+gxvKlsQXYuPV32Gv9QjyWoNi6Ulv6cQf/wA1kf0w0uzm4NYdNeT868IpJgiOhgoKwGYP03FvTYErvJ4iNvg3VXCSq73pRpUca1FDqKXgdjAUA5ITgrYiYwf+lV1XGKH7KpUgkXjNlKUFh63fxs1aEXg0SsVHN2tN030pvINVDU+bCgHhBLOymuFxkhRqDsVgR1g9sDgqFQosTVgs57QducJGyF3SASzFL9R4xTaDpjFgkXVKdK0urLDHaIpoUm6KzFUwcYl8WGG2Juj55AdzSrbQX8mjobJpDAG7qJrHnm8looTM1QSDLlMxNSA9XGJrqiVO0ypJU4NHKjTAlhvwjorZpKhILVJGAfPOOdnhRdwDfu4b8OEZGns12tGi7deN7XiG3N0AirLXLmOSGDbMaBy5hKyWVKyUlLl6HaW8IBbbOqQSQXSnHWNXKE1eEZf2Gn6OIWoJqwRz7xbcxHOE/jlJrt84p6O0kGUTmonkAkdBBbbITMcYEgMRroYm90UTpCNhmuVk4mnSnUmN0rA4YcB94WRZ1pS4q74b84JKscwpJa6MCXc94hI4VEc1kSaN1TCUucSeMaiQVgAHaX1CHv8A+ZXQFWzYMi9N8MGwCVJmfxFJD54U8ow5salzLklCcBcT1T0iFYbN8SckHC8H3AEmK2kbWCGHtnEL6DsjlayKAEA7SK9PGNjLDA1kW07aHvjNRHQA+cD0ekd58knmafaFrbWavFrxbkkeUOWKQRKWraB0Ur0ijVKgp9NCnvK9kNQiBaVmhIRtKWba+PCDSVEqLtmeMA0+hjLl6rp2fSBU5mOWzHo7DRRaSMMC+vlHC29RMwXjW8fFwI7ef+5ulwbjFsXu46xWOHtwqXqXB27+MHwm+QvdmrW15JBq7YNhWu+JekVtaANd0f8AIYw/odakkAgXbrhW897oBCFql3p8wBqEAPiMW6VhLZmwPaa1taUAag+92y3R72kmBpYD0I5vAu0qXtCAcGFR6c4H2lINwjAAADqItFL9SbbpmTZVUviUjParKBWuaUg41I6DOGZ8y8qWPyjw+5hW0a3GL+xGoLGpCRdFOsZA0T2ADAxkd6m+wazhiQfpPgKjcfhqbhFKQm8m6MSK1q/0nmUPxMSBP7wORbrQ/wCKxyg9jnkEDPA78+qFf3wpLAU8lOyTA4f6T3VCmCqHkqv9MHnzFJWiYrFyhf1D5iKOq4a3k14RNmm6oHAZn8pfqA/OKcplulT/ADQEvkJ8v6VDeAzbDriTGKWidLlzCASuWsZE/ScUsRUpOvZE9EkBQSs4juqNe7lQOQa6qcY2XOC5RQaKCryHBosUUh2oDg0ZZ/mywlwkpLoUWCkqwIOzIwkqCzexhIvpU4IBIWlhlmM67zDlnvqUQhSJiXNajAE7sIhzbWVJaiWJBNXBq6S2T1huwWtUtdKE1Y4Hak5iOlC0dGdDdptKgFoUhQu0UcqucYXXaAq6HwLs5BoC3UiKOktJXpZF0VKbxzZw/i0TO1AQZktaCzpxGt3wiUIZotKbqx+QpzRxV3etAWG2CyJQXfK3ckvubwphEew211FOCm5mhcRQNqcPgbp60846mnRmGT5tnKL5S91LONpFSNjvyhmw6R+muZVxqPOCWK0utSTmOmrjCFusBkqvJ+inB26GNdN/2bF/8Ok0faE95Jbuhn1uzciOsbzpye7dYOsA6u6ConmOkR9GWxJSdZPKkMmb35ef1nizf7R55KpFVlHTCf8ASBrr6+ETtLTO6AKOpOO8HlSNbLasBrJ5XWHgIT0hNw3j1gwNkhS1Tz7bZFex92Uk63f+Yg+giRZZXxFMBh5Q6o3QEvQPjnRX/l0EUoLZFnJdSmH4y39xikFXLKQ31LLf2kdGMT7TPuIvaz4kxZtYaVLSRimu8pPvnDk3gKQDR0oEppQkDXSA6Xk3p4rmH1MwhnR6WL4hId9r+VYUe/aXGJZtVCPMQUczp9Ji4CMgir7lD3ujhtIHv0wccWzjs9Lr7qgS7DHV3vvHE6QVVTZZbGHm/KN8Rki5ZmBdDElITWrFicPeETdHylKWm+GUSX4UHRoewTge7dL5vk2eBwgWjQTbHNfVzD4wrZP06L1pTsDHLCE9Mq7yAAcjvf8AQRR0zaHtCGFGJ147c4S04PnpoWwauX6Rbx8JS0zyeCkoIL9wnGozrXDGPLWv5bYuXfYPvBUn56afgNNnswC1juimvLnCWws0Wqv4ssMIyCXjRtQ8IyNCbgPLS/8ACfBfoOUNSD3+IP8AnI/8jzMZGRzEhi0n5Y3/AO0byJpEsscpKv6gQH3tGRkT4PpKt1oUiZNKS3ffAGpZ8Yof/Kcnly10Dd4ipGp2GEexkbLQVsm2tLWiaBmkK464duBUtN6vdUa67uMZGQnwxdPJEwqlJUoua14iEe0J7yf5fSMjIyHyNl8T2eP3Rzu48QIoWKqCTiw8YyMgS0OPyNJimmJalT5xX0ggGSXrj/xMZGRKW4lI9Od0Qqh3jyitK/eDcfERkZGeT5Mp4/ihsGnvWIDbB3xv8oyMiURy2PdnpYuTC1R6GBaUT8tG9XlGRkOJOWyLbA6AMn8zFnSSqoG0+BjIyFIK2e2dTSp5FCMDwEA0El50ompIryePIyAtMT2XtIShdTTFPmI4vSiWUo7W4RkZG+IxnTWpAYlq0rn9KPWJWgC9qD1p6+kZGRq0w9F9NKItCGJHdOB3QTtTSYhiQ41nbHkZFY/xJPohaZyhMJvH6dZ2R4lRMnE8zGRkWXCbNVjwHgIyMjIww//Z"/>
          <p:cNvSpPr>
            <a:spLocks noChangeAspect="1" noChangeArrowheads="1"/>
          </p:cNvSpPr>
          <p:nvPr/>
        </p:nvSpPr>
        <p:spPr bwMode="auto">
          <a:xfrm>
            <a:off x="63500" y="-1571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150" name="Picture 6" descr="http://www.statybajums.lt/resources/_catalog/medzio-makrostruktura.jpg">
            <a:hlinkClick r:id="rId4"/>
          </p:cNvPr>
          <p:cNvPicPr>
            <a:picLocks noChangeAspect="1" noChangeArrowheads="1"/>
          </p:cNvPicPr>
          <p:nvPr/>
        </p:nvPicPr>
        <p:blipFill>
          <a:blip r:embed="rId5"/>
          <a:srcRect/>
          <a:stretch>
            <a:fillRect/>
          </a:stretch>
        </p:blipFill>
        <p:spPr bwMode="auto">
          <a:xfrm>
            <a:off x="5786446" y="2143116"/>
            <a:ext cx="2695575" cy="2028826"/>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71604" y="0"/>
            <a:ext cx="6028573" cy="707886"/>
          </a:xfrm>
          <a:prstGeom prst="rect">
            <a:avLst/>
          </a:prstGeom>
          <a:noFill/>
        </p:spPr>
        <p:txBody>
          <a:bodyPr wrap="none" rtlCol="0">
            <a:spAutoFit/>
          </a:bodyPr>
          <a:lstStyle/>
          <a:p>
            <a:r>
              <a:rPr lang="lt-LT" sz="4000" b="1" i="1" dirty="0">
                <a:solidFill>
                  <a:schemeClr val="accent2">
                    <a:lumMod val="75000"/>
                  </a:schemeClr>
                </a:solidFill>
                <a:latin typeface="Times New Roman" pitchFamily="18" charset="0"/>
                <a:cs typeface="Times New Roman" pitchFamily="18" charset="0"/>
              </a:rPr>
              <a:t>MEDIENOS PAKAITALAI</a:t>
            </a:r>
            <a:endParaRPr lang="en-US" sz="4000" b="1" i="1" dirty="0">
              <a:solidFill>
                <a:schemeClr val="accent2">
                  <a:lumMod val="75000"/>
                </a:schemeClr>
              </a:solidFill>
              <a:latin typeface="Times New Roman" pitchFamily="18" charset="0"/>
              <a:cs typeface="Times New Roman" pitchFamily="18" charset="0"/>
            </a:endParaRPr>
          </a:p>
        </p:txBody>
      </p:sp>
      <p:sp>
        <p:nvSpPr>
          <p:cNvPr id="3" name="TextBox 2"/>
          <p:cNvSpPr txBox="1"/>
          <p:nvPr/>
        </p:nvSpPr>
        <p:spPr>
          <a:xfrm>
            <a:off x="285720" y="785794"/>
            <a:ext cx="8501122" cy="1200329"/>
          </a:xfrm>
          <a:prstGeom prst="rect">
            <a:avLst/>
          </a:prstGeom>
          <a:noFill/>
        </p:spPr>
        <p:txBody>
          <a:bodyPr wrap="square" rtlCol="0">
            <a:spAutoFit/>
          </a:bodyPr>
          <a:lstStyle/>
          <a:p>
            <a:pPr algn="just"/>
            <a:r>
              <a:rPr lang="lt-LT" sz="2400" dirty="0">
                <a:latin typeface="Times New Roman" pitchFamily="18" charset="0"/>
                <a:cs typeface="Times New Roman" pitchFamily="18" charset="0"/>
              </a:rPr>
              <a:t>          </a:t>
            </a:r>
            <a:r>
              <a:rPr lang="lt-LT" sz="2400" b="1" dirty="0">
                <a:latin typeface="Times New Roman" pitchFamily="18" charset="0"/>
                <a:cs typeface="Times New Roman" pitchFamily="18" charset="0"/>
              </a:rPr>
              <a:t>Medienos drožlių plokštės (MDP). </a:t>
            </a:r>
            <a:r>
              <a:rPr lang="lt-LT" sz="2400" dirty="0">
                <a:latin typeface="Times New Roman" pitchFamily="18" charset="0"/>
                <a:cs typeface="Times New Roman" pitchFamily="18" charset="0"/>
              </a:rPr>
              <a:t>Gaminamos iš specialiai išdrožtų ar mechaninio medienos apdirbimo metų gaunamų drožlių. Drožlės būna įvairių dydžių, skirtingų formų.</a:t>
            </a:r>
            <a:endParaRPr lang="en-US" sz="2400" dirty="0">
              <a:latin typeface="Times New Roman" pitchFamily="18" charset="0"/>
              <a:cs typeface="Times New Roman" pitchFamily="18" charset="0"/>
            </a:endParaRPr>
          </a:p>
        </p:txBody>
      </p:sp>
      <p:pic>
        <p:nvPicPr>
          <p:cNvPr id="5122" name="Picture 2" descr="description"/>
          <p:cNvPicPr>
            <a:picLocks noChangeAspect="1" noChangeArrowheads="1"/>
          </p:cNvPicPr>
          <p:nvPr/>
        </p:nvPicPr>
        <p:blipFill>
          <a:blip r:embed="rId2"/>
          <a:srcRect/>
          <a:stretch>
            <a:fillRect/>
          </a:stretch>
        </p:blipFill>
        <p:spPr bwMode="auto">
          <a:xfrm>
            <a:off x="1000100" y="2643182"/>
            <a:ext cx="3000375" cy="3000376"/>
          </a:xfrm>
          <a:prstGeom prst="rect">
            <a:avLst/>
          </a:prstGeom>
          <a:noFill/>
        </p:spPr>
      </p:pic>
      <p:pic>
        <p:nvPicPr>
          <p:cNvPr id="5124" name="Picture 4" descr="description"/>
          <p:cNvPicPr>
            <a:picLocks noChangeAspect="1" noChangeArrowheads="1"/>
          </p:cNvPicPr>
          <p:nvPr/>
        </p:nvPicPr>
        <p:blipFill>
          <a:blip r:embed="rId3"/>
          <a:srcRect/>
          <a:stretch>
            <a:fillRect/>
          </a:stretch>
        </p:blipFill>
        <p:spPr bwMode="auto">
          <a:xfrm>
            <a:off x="5214942" y="2786058"/>
            <a:ext cx="3000375" cy="3000376"/>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34" y="214290"/>
            <a:ext cx="7643866" cy="1569660"/>
          </a:xfrm>
          <a:prstGeom prst="rect">
            <a:avLst/>
          </a:prstGeom>
          <a:noFill/>
        </p:spPr>
        <p:txBody>
          <a:bodyPr wrap="square" rtlCol="0">
            <a:spAutoFit/>
          </a:bodyPr>
          <a:lstStyle/>
          <a:p>
            <a:pPr algn="just"/>
            <a:r>
              <a:rPr lang="lt-LT" sz="2400" b="1" dirty="0">
                <a:latin typeface="Times New Roman" pitchFamily="18" charset="0"/>
                <a:cs typeface="Times New Roman" pitchFamily="18" charset="0"/>
              </a:rPr>
              <a:t>          Medienos plaušų plokštės (MPP). </a:t>
            </a:r>
            <a:r>
              <a:rPr lang="lt-LT" sz="2400" dirty="0">
                <a:latin typeface="Times New Roman" pitchFamily="18" charset="0"/>
                <a:cs typeface="Times New Roman" pitchFamily="18" charset="0"/>
              </a:rPr>
              <a:t>Plaušų plokštės yra lakštinė medžiaga, gaminama iš medienos ar kitų panašių medžiagų plaušelių šiek tiek pridėjus klijų arba visai be jų.</a:t>
            </a:r>
            <a:endParaRPr lang="en-US" sz="2400" dirty="0">
              <a:latin typeface="Times New Roman" pitchFamily="18" charset="0"/>
              <a:cs typeface="Times New Roman" pitchFamily="18" charset="0"/>
            </a:endParaRPr>
          </a:p>
        </p:txBody>
      </p:sp>
      <p:pic>
        <p:nvPicPr>
          <p:cNvPr id="4098" name="Picture 2" descr="description"/>
          <p:cNvPicPr>
            <a:picLocks noChangeAspect="1" noChangeArrowheads="1"/>
          </p:cNvPicPr>
          <p:nvPr/>
        </p:nvPicPr>
        <p:blipFill>
          <a:blip r:embed="rId2"/>
          <a:srcRect/>
          <a:stretch>
            <a:fillRect/>
          </a:stretch>
        </p:blipFill>
        <p:spPr bwMode="auto">
          <a:xfrm>
            <a:off x="1071538" y="1928802"/>
            <a:ext cx="2928958" cy="2928959"/>
          </a:xfrm>
          <a:prstGeom prst="rect">
            <a:avLst/>
          </a:prstGeom>
          <a:noFill/>
        </p:spPr>
      </p:pic>
      <p:sp>
        <p:nvSpPr>
          <p:cNvPr id="4" name="Stačiakampis 3"/>
          <p:cNvSpPr/>
          <p:nvPr/>
        </p:nvSpPr>
        <p:spPr>
          <a:xfrm>
            <a:off x="357158" y="5000636"/>
            <a:ext cx="8501122" cy="1569660"/>
          </a:xfrm>
          <a:prstGeom prst="rect">
            <a:avLst/>
          </a:prstGeom>
        </p:spPr>
        <p:txBody>
          <a:bodyPr wrap="square">
            <a:spAutoFit/>
          </a:bodyPr>
          <a:lstStyle/>
          <a:p>
            <a:r>
              <a:rPr lang="lt-LT" sz="2400" dirty="0">
                <a:latin typeface="Times New Roman" pitchFamily="18" charset="0"/>
                <a:cs typeface="Times New Roman" pitchFamily="18" charset="0"/>
              </a:rPr>
              <a:t>      Kietosios medienos plaušų plokštės plačiai naudojamos vidiniams baldų paviršiams, gyvenamųjų ir visuomeninių patalpų apdailai bei kitiems plataus vartojimo ir įvairios paskirties gaminiams, laikomiems ne drėgnose patalpose, gaminti.</a:t>
            </a:r>
            <a:endParaRPr lang="en-US" sz="2400" dirty="0">
              <a:latin typeface="Times New Roman" pitchFamily="18" charset="0"/>
              <a:cs typeface="Times New Roman" pitchFamily="18" charset="0"/>
            </a:endParaRPr>
          </a:p>
        </p:txBody>
      </p:sp>
      <p:pic>
        <p:nvPicPr>
          <p:cNvPr id="4100" name="Picture 4" descr="description"/>
          <p:cNvPicPr>
            <a:picLocks noChangeAspect="1" noChangeArrowheads="1"/>
          </p:cNvPicPr>
          <p:nvPr/>
        </p:nvPicPr>
        <p:blipFill>
          <a:blip r:embed="rId3"/>
          <a:srcRect/>
          <a:stretch>
            <a:fillRect/>
          </a:stretch>
        </p:blipFill>
        <p:spPr bwMode="auto">
          <a:xfrm>
            <a:off x="4929190" y="1857364"/>
            <a:ext cx="3000375" cy="3000376"/>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48" y="285728"/>
            <a:ext cx="7929618" cy="6370975"/>
          </a:xfrm>
          <a:prstGeom prst="rect">
            <a:avLst/>
          </a:prstGeom>
        </p:spPr>
        <p:txBody>
          <a:bodyPr wrap="square">
            <a:spAutoFit/>
          </a:bodyPr>
          <a:lstStyle/>
          <a:p>
            <a:r>
              <a:rPr lang="lt-LT" sz="2400" b="1" dirty="0">
                <a:latin typeface="Times New Roman" pitchFamily="18" charset="0"/>
                <a:cs typeface="Times New Roman" pitchFamily="18" charset="0"/>
              </a:rPr>
              <a:t>Vidutinio tankio medienos plaušų plokštės (MDF) </a:t>
            </a:r>
            <a:r>
              <a:rPr lang="lt-LT" sz="2400" dirty="0">
                <a:latin typeface="Times New Roman" pitchFamily="18" charset="0"/>
                <a:cs typeface="Times New Roman" pitchFamily="18" charset="0"/>
              </a:rPr>
              <a:t>– yra gaminama iš medžio pluošto ir rišančių medžiagų, veikiant jas aukšta temperatūra ir aukštu slėgiu.</a:t>
            </a:r>
          </a:p>
          <a:p>
            <a:endParaRPr lang="lt-LT" sz="2400" dirty="0">
              <a:latin typeface="Times New Roman" pitchFamily="18" charset="0"/>
              <a:cs typeface="Times New Roman" pitchFamily="18" charset="0"/>
            </a:endParaRPr>
          </a:p>
          <a:p>
            <a:endParaRPr lang="lt-LT" sz="2400" dirty="0">
              <a:latin typeface="Times New Roman" pitchFamily="18" charset="0"/>
              <a:cs typeface="Times New Roman" pitchFamily="18" charset="0"/>
            </a:endParaRPr>
          </a:p>
          <a:p>
            <a:endParaRPr lang="lt-LT" sz="2400" dirty="0">
              <a:latin typeface="Times New Roman" pitchFamily="18" charset="0"/>
              <a:cs typeface="Times New Roman" pitchFamily="18" charset="0"/>
            </a:endParaRPr>
          </a:p>
          <a:p>
            <a:endParaRPr lang="lt-LT" sz="2400" dirty="0">
              <a:latin typeface="Times New Roman" pitchFamily="18" charset="0"/>
              <a:cs typeface="Times New Roman" pitchFamily="18" charset="0"/>
            </a:endParaRPr>
          </a:p>
          <a:p>
            <a:endParaRPr lang="lt-LT" sz="2400" dirty="0">
              <a:latin typeface="Times New Roman" pitchFamily="18" charset="0"/>
              <a:cs typeface="Times New Roman" pitchFamily="18" charset="0"/>
            </a:endParaRPr>
          </a:p>
          <a:p>
            <a:endParaRPr lang="lt-LT" sz="2400" dirty="0">
              <a:latin typeface="Times New Roman" pitchFamily="18" charset="0"/>
              <a:cs typeface="Times New Roman" pitchFamily="18" charset="0"/>
            </a:endParaRPr>
          </a:p>
          <a:p>
            <a:endParaRPr lang="lt-LT" sz="2400" dirty="0">
              <a:latin typeface="Times New Roman" pitchFamily="18" charset="0"/>
              <a:cs typeface="Times New Roman" pitchFamily="18" charset="0"/>
            </a:endParaRPr>
          </a:p>
          <a:p>
            <a:endParaRPr lang="lt-LT" sz="2400" dirty="0">
              <a:latin typeface="Times New Roman" pitchFamily="18" charset="0"/>
              <a:cs typeface="Times New Roman" pitchFamily="18" charset="0"/>
            </a:endParaRPr>
          </a:p>
          <a:p>
            <a:endParaRPr lang="lt-LT" sz="2400" dirty="0">
              <a:latin typeface="Times New Roman" pitchFamily="18" charset="0"/>
              <a:cs typeface="Times New Roman" pitchFamily="18" charset="0"/>
            </a:endParaRPr>
          </a:p>
          <a:p>
            <a:endParaRPr lang="lt-LT" sz="2400" dirty="0">
              <a:latin typeface="Times New Roman" pitchFamily="18" charset="0"/>
              <a:cs typeface="Times New Roman" pitchFamily="18" charset="0"/>
            </a:endParaRPr>
          </a:p>
          <a:p>
            <a:r>
              <a:rPr lang="lt-LT" sz="2400" dirty="0">
                <a:latin typeface="Times New Roman" pitchFamily="18" charset="0"/>
                <a:cs typeface="Times New Roman" pitchFamily="18" charset="0"/>
              </a:rPr>
              <a:t>       Šios plokštės pasižymi labai geru apdirbimu: nesudėtinga pagaminti įvairiausių formų detalių, išfrezuoti įvairiausias formas paviršiuje ir pan. Dėl šių savybių MDF yra labai plačiai naudojama baldų gamyboje.</a:t>
            </a:r>
            <a:endParaRPr lang="en-US" sz="2400" dirty="0">
              <a:latin typeface="Times New Roman" pitchFamily="18" charset="0"/>
              <a:cs typeface="Times New Roman" pitchFamily="18" charset="0"/>
            </a:endParaRPr>
          </a:p>
        </p:txBody>
      </p:sp>
      <p:pic>
        <p:nvPicPr>
          <p:cNvPr id="47106" name="Picture 2" descr="http://www.ulmas.lt/assets/Uploads/content/_resampled/ResizedImage665148-mdf012.jpg"/>
          <p:cNvPicPr>
            <a:picLocks noChangeAspect="1" noChangeArrowheads="1"/>
          </p:cNvPicPr>
          <p:nvPr/>
        </p:nvPicPr>
        <p:blipFill>
          <a:blip r:embed="rId2"/>
          <a:srcRect/>
          <a:stretch>
            <a:fillRect/>
          </a:stretch>
        </p:blipFill>
        <p:spPr bwMode="auto">
          <a:xfrm>
            <a:off x="714348" y="2000240"/>
            <a:ext cx="7715304" cy="2509593"/>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tačiakampis 1"/>
          <p:cNvSpPr/>
          <p:nvPr/>
        </p:nvSpPr>
        <p:spPr>
          <a:xfrm>
            <a:off x="857224" y="2357430"/>
            <a:ext cx="7858180" cy="646331"/>
          </a:xfrm>
          <a:prstGeom prst="rect">
            <a:avLst/>
          </a:prstGeom>
        </p:spPr>
        <p:txBody>
          <a:bodyPr wrap="square">
            <a:spAutoFit/>
          </a:bodyPr>
          <a:lstStyle/>
          <a:p>
            <a:endParaRPr lang="lt-LT" dirty="0"/>
          </a:p>
          <a:p>
            <a:endParaRPr lang="en-US" dirty="0"/>
          </a:p>
        </p:txBody>
      </p:sp>
      <p:sp>
        <p:nvSpPr>
          <p:cNvPr id="5" name="TextBox 4"/>
          <p:cNvSpPr txBox="1"/>
          <p:nvPr/>
        </p:nvSpPr>
        <p:spPr>
          <a:xfrm>
            <a:off x="357158" y="928670"/>
            <a:ext cx="8572528" cy="1938992"/>
          </a:xfrm>
          <a:prstGeom prst="rect">
            <a:avLst/>
          </a:prstGeom>
          <a:noFill/>
        </p:spPr>
        <p:txBody>
          <a:bodyPr wrap="square" rtlCol="0">
            <a:spAutoFit/>
          </a:bodyPr>
          <a:lstStyle/>
          <a:p>
            <a:pPr algn="just"/>
            <a:r>
              <a:rPr lang="lt-LT" sz="2400" dirty="0">
                <a:latin typeface="Times New Roman" pitchFamily="18" charset="0"/>
                <a:cs typeface="Times New Roman" pitchFamily="18" charset="0"/>
              </a:rPr>
              <a:t>           Iš italų kalbos</a:t>
            </a:r>
            <a:r>
              <a:rPr lang="lt-LT" sz="2400" i="1" dirty="0">
                <a:latin typeface="Times New Roman" pitchFamily="18" charset="0"/>
                <a:cs typeface="Times New Roman" pitchFamily="18" charset="0"/>
              </a:rPr>
              <a:t> </a:t>
            </a:r>
            <a:r>
              <a:rPr lang="lt-LT" sz="2400" i="1" dirty="0" err="1">
                <a:latin typeface="Times New Roman" pitchFamily="18" charset="0"/>
                <a:cs typeface="Times New Roman" pitchFamily="18" charset="0"/>
              </a:rPr>
              <a:t>mosaico</a:t>
            </a:r>
            <a:r>
              <a:rPr lang="lt-LT" sz="2400" i="1" dirty="0">
                <a:latin typeface="Times New Roman" pitchFamily="18" charset="0"/>
                <a:cs typeface="Times New Roman" pitchFamily="18" charset="0"/>
              </a:rPr>
              <a:t> </a:t>
            </a:r>
            <a:r>
              <a:rPr lang="lt-LT" sz="2400" dirty="0">
                <a:latin typeface="Times New Roman" pitchFamily="18" charset="0"/>
                <a:cs typeface="Times New Roman" pitchFamily="18" charset="0"/>
              </a:rPr>
              <a:t>– kas skirta mūzoms. Tai monumentaliosios ir taikomosios dekoratyvinės dailės technika, kai figūrinė arba </a:t>
            </a:r>
            <a:r>
              <a:rPr lang="lt-LT" sz="2400" dirty="0" err="1">
                <a:latin typeface="Times New Roman" pitchFamily="18" charset="0"/>
                <a:cs typeface="Times New Roman" pitchFamily="18" charset="0"/>
              </a:rPr>
              <a:t>ornamentinė</a:t>
            </a:r>
            <a:r>
              <a:rPr lang="lt-LT" sz="2400" dirty="0">
                <a:latin typeface="Times New Roman" pitchFamily="18" charset="0"/>
                <a:cs typeface="Times New Roman" pitchFamily="18" charset="0"/>
              </a:rPr>
              <a:t> kompozicija dėstoma iš įvairių formų ir spalvų akmens, </a:t>
            </a:r>
            <a:r>
              <a:rPr lang="lt-LT" sz="2400" dirty="0" err="1">
                <a:latin typeface="Times New Roman" pitchFamily="18" charset="0"/>
                <a:cs typeface="Times New Roman" pitchFamily="18" charset="0"/>
              </a:rPr>
              <a:t>smaltos</a:t>
            </a:r>
            <a:r>
              <a:rPr lang="lt-LT" sz="2400" dirty="0">
                <a:latin typeface="Times New Roman" pitchFamily="18" charset="0"/>
                <a:cs typeface="Times New Roman" pitchFamily="18" charset="0"/>
              </a:rPr>
              <a:t>, keramikos, stiklo ar kitos medžiagos gabaliukų, plytelių, plokštelių.</a:t>
            </a:r>
            <a:endParaRPr lang="en-US" sz="2400" dirty="0">
              <a:latin typeface="Times New Roman" pitchFamily="18" charset="0"/>
              <a:cs typeface="Times New Roman" pitchFamily="18" charset="0"/>
            </a:endParaRPr>
          </a:p>
        </p:txBody>
      </p:sp>
      <p:sp>
        <p:nvSpPr>
          <p:cNvPr id="6" name="TextBox 5"/>
          <p:cNvSpPr txBox="1"/>
          <p:nvPr/>
        </p:nvSpPr>
        <p:spPr>
          <a:xfrm>
            <a:off x="2285984" y="214290"/>
            <a:ext cx="4731680" cy="707886"/>
          </a:xfrm>
          <a:prstGeom prst="rect">
            <a:avLst/>
          </a:prstGeom>
          <a:noFill/>
        </p:spPr>
        <p:txBody>
          <a:bodyPr wrap="none" rtlCol="0">
            <a:spAutoFit/>
          </a:bodyPr>
          <a:lstStyle/>
          <a:p>
            <a:r>
              <a:rPr lang="lt-LT" sz="4000" b="1" i="1" dirty="0">
                <a:solidFill>
                  <a:schemeClr val="accent2">
                    <a:lumMod val="50000"/>
                  </a:schemeClr>
                </a:solidFill>
                <a:latin typeface="Times New Roman" pitchFamily="18" charset="0"/>
                <a:cs typeface="Times New Roman" pitchFamily="18" charset="0"/>
              </a:rPr>
              <a:t>KAS YRA MOZAIKA</a:t>
            </a:r>
            <a:endParaRPr lang="en-US" sz="4000" b="1" i="1" dirty="0">
              <a:solidFill>
                <a:schemeClr val="accent2">
                  <a:lumMod val="50000"/>
                </a:schemeClr>
              </a:solidFill>
              <a:latin typeface="Times New Roman" pitchFamily="18" charset="0"/>
              <a:cs typeface="Times New Roman" pitchFamily="18" charset="0"/>
            </a:endParaRPr>
          </a:p>
        </p:txBody>
      </p:sp>
      <p:pic>
        <p:nvPicPr>
          <p:cNvPr id="22530" name="Picture 2" descr="https://encrypted-tbn3.gstatic.com/images?q=tbn:ANd9GcQ-1OyiQz9s0RdVudhj_8IeZB2Gu7KBZskkkgGHrFVqj-6BBg2T"/>
          <p:cNvPicPr>
            <a:picLocks noChangeAspect="1" noChangeArrowheads="1"/>
          </p:cNvPicPr>
          <p:nvPr/>
        </p:nvPicPr>
        <p:blipFill>
          <a:blip r:embed="rId2"/>
          <a:srcRect/>
          <a:stretch>
            <a:fillRect/>
          </a:stretch>
        </p:blipFill>
        <p:spPr bwMode="auto">
          <a:xfrm>
            <a:off x="642910" y="3714752"/>
            <a:ext cx="2133600" cy="2143125"/>
          </a:xfrm>
          <a:prstGeom prst="rect">
            <a:avLst/>
          </a:prstGeom>
          <a:noFill/>
        </p:spPr>
      </p:pic>
      <p:pic>
        <p:nvPicPr>
          <p:cNvPr id="22532" name="Picture 4" descr="https://encrypted-tbn0.gstatic.com/images?q=tbn:ANd9GcTYZkNHgVJzRY272MuVNbcFE20CeIb1X58RfQTQ-U4-3nsRUpfx"/>
          <p:cNvPicPr>
            <a:picLocks noChangeAspect="1" noChangeArrowheads="1"/>
          </p:cNvPicPr>
          <p:nvPr/>
        </p:nvPicPr>
        <p:blipFill>
          <a:blip r:embed="rId3"/>
          <a:srcRect/>
          <a:stretch>
            <a:fillRect/>
          </a:stretch>
        </p:blipFill>
        <p:spPr bwMode="auto">
          <a:xfrm>
            <a:off x="3357554" y="3714752"/>
            <a:ext cx="2214882" cy="2205039"/>
          </a:xfrm>
          <a:prstGeom prst="rect">
            <a:avLst/>
          </a:prstGeom>
          <a:noFill/>
        </p:spPr>
      </p:pic>
      <p:pic>
        <p:nvPicPr>
          <p:cNvPr id="22534" name="Picture 6" descr="https://encrypted-tbn3.gstatic.com/images?q=tbn:ANd9GcQZzjq2M7KfiXvZ-c6haWYXiat_OSaB0Ha0Omt-L161E1jbn5HF"/>
          <p:cNvPicPr>
            <a:picLocks noChangeAspect="1" noChangeArrowheads="1"/>
          </p:cNvPicPr>
          <p:nvPr/>
        </p:nvPicPr>
        <p:blipFill>
          <a:blip r:embed="rId4"/>
          <a:srcRect/>
          <a:stretch>
            <a:fillRect/>
          </a:stretch>
        </p:blipFill>
        <p:spPr bwMode="auto">
          <a:xfrm>
            <a:off x="6143636" y="3786190"/>
            <a:ext cx="2571768" cy="2041086"/>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214290"/>
            <a:ext cx="8643998" cy="6370975"/>
          </a:xfrm>
          <a:prstGeom prst="rect">
            <a:avLst/>
          </a:prstGeom>
        </p:spPr>
        <p:txBody>
          <a:bodyPr wrap="square">
            <a:spAutoFit/>
          </a:bodyPr>
          <a:lstStyle/>
          <a:p>
            <a:r>
              <a:rPr lang="lt-LT" sz="2400" b="1" dirty="0">
                <a:latin typeface="Times New Roman" pitchFamily="18" charset="0"/>
                <a:cs typeface="Times New Roman" pitchFamily="18" charset="0"/>
              </a:rPr>
              <a:t>       Didelio tankio medienos plaušų plokštės (HDF). </a:t>
            </a:r>
            <a:r>
              <a:rPr lang="lt-LT" sz="2400" dirty="0">
                <a:latin typeface="Times New Roman" pitchFamily="18" charset="0"/>
                <a:cs typeface="Times New Roman" pitchFamily="18" charset="0"/>
              </a:rPr>
              <a:t>Gaminamos presuojant medienos plaušų ir klijų mišinį. Šių plokščių gamyba sausu būdu užtikrina idealų paviršiaus lygumą.</a:t>
            </a:r>
            <a:r>
              <a:rPr lang="lt-LT" sz="2400" b="1" dirty="0">
                <a:latin typeface="Times New Roman" pitchFamily="18" charset="0"/>
                <a:cs typeface="Times New Roman" pitchFamily="18" charset="0"/>
              </a:rPr>
              <a:t> </a:t>
            </a:r>
          </a:p>
          <a:p>
            <a:r>
              <a:rPr lang="lt-LT" sz="2400" b="1" dirty="0">
                <a:latin typeface="Times New Roman" pitchFamily="18" charset="0"/>
                <a:cs typeface="Times New Roman" pitchFamily="18" charset="0"/>
              </a:rPr>
              <a:t/>
            </a:r>
            <a:br>
              <a:rPr lang="lt-LT" sz="2400" b="1" dirty="0">
                <a:latin typeface="Times New Roman" pitchFamily="18" charset="0"/>
                <a:cs typeface="Times New Roman" pitchFamily="18" charset="0"/>
              </a:rPr>
            </a:br>
            <a:r>
              <a:rPr lang="lt-LT" sz="2400" b="1" dirty="0">
                <a:latin typeface="Times New Roman" pitchFamily="18" charset="0"/>
                <a:cs typeface="Times New Roman" pitchFamily="18" charset="0"/>
              </a:rPr>
              <a:t> </a:t>
            </a:r>
          </a:p>
          <a:p>
            <a:endParaRPr lang="lt-LT" sz="2400" b="1" dirty="0">
              <a:latin typeface="Times New Roman" pitchFamily="18" charset="0"/>
              <a:cs typeface="Times New Roman" pitchFamily="18" charset="0"/>
            </a:endParaRPr>
          </a:p>
          <a:p>
            <a:endParaRPr lang="lt-LT" sz="2400" b="1" dirty="0">
              <a:latin typeface="Times New Roman" pitchFamily="18" charset="0"/>
              <a:cs typeface="Times New Roman" pitchFamily="18" charset="0"/>
            </a:endParaRPr>
          </a:p>
          <a:p>
            <a:endParaRPr lang="lt-LT" sz="2400" b="1" dirty="0">
              <a:latin typeface="Times New Roman" pitchFamily="18" charset="0"/>
              <a:cs typeface="Times New Roman" pitchFamily="18" charset="0"/>
            </a:endParaRPr>
          </a:p>
          <a:p>
            <a:endParaRPr lang="lt-LT" sz="2400" b="1" dirty="0">
              <a:latin typeface="Times New Roman" pitchFamily="18" charset="0"/>
              <a:cs typeface="Times New Roman" pitchFamily="18" charset="0"/>
            </a:endParaRPr>
          </a:p>
          <a:p>
            <a:endParaRPr lang="lt-LT" sz="2400" b="1" dirty="0">
              <a:latin typeface="Times New Roman" pitchFamily="18" charset="0"/>
              <a:cs typeface="Times New Roman" pitchFamily="18" charset="0"/>
            </a:endParaRPr>
          </a:p>
          <a:p>
            <a:endParaRPr lang="lt-LT" sz="2400" b="1" dirty="0">
              <a:latin typeface="Times New Roman" pitchFamily="18" charset="0"/>
              <a:cs typeface="Times New Roman" pitchFamily="18" charset="0"/>
            </a:endParaRPr>
          </a:p>
          <a:p>
            <a:endParaRPr lang="lt-LT" sz="2400" b="1" dirty="0">
              <a:latin typeface="Times New Roman" pitchFamily="18" charset="0"/>
              <a:cs typeface="Times New Roman" pitchFamily="18" charset="0"/>
            </a:endParaRPr>
          </a:p>
          <a:p>
            <a:r>
              <a:rPr lang="lt-LT" sz="2400" dirty="0">
                <a:latin typeface="Times New Roman" pitchFamily="18" charset="0"/>
                <a:cs typeface="Times New Roman" pitchFamily="18" charset="0"/>
              </a:rPr>
              <a:t/>
            </a:r>
            <a:br>
              <a:rPr lang="lt-LT" sz="2400" dirty="0">
                <a:latin typeface="Times New Roman" pitchFamily="18" charset="0"/>
                <a:cs typeface="Times New Roman" pitchFamily="18" charset="0"/>
              </a:rPr>
            </a:br>
            <a:r>
              <a:rPr lang="lt-LT" sz="2400" dirty="0">
                <a:latin typeface="Times New Roman" pitchFamily="18" charset="0"/>
                <a:cs typeface="Times New Roman" pitchFamily="18" charset="0"/>
              </a:rPr>
              <a:t/>
            </a:r>
            <a:br>
              <a:rPr lang="lt-LT" sz="2400" dirty="0">
                <a:latin typeface="Times New Roman" pitchFamily="18" charset="0"/>
                <a:cs typeface="Times New Roman" pitchFamily="18" charset="0"/>
              </a:rPr>
            </a:br>
            <a:r>
              <a:rPr lang="lt-LT" sz="2400" dirty="0">
                <a:latin typeface="Times New Roman" pitchFamily="18" charset="0"/>
                <a:cs typeface="Times New Roman" pitchFamily="18" charset="0"/>
              </a:rPr>
              <a:t>         HDF plokštės dažniausiai naudojamos korpusinių baldų nugarėlėms bei stalčių dugnams, durų skydams bei korinės plokštės gamyboje kaip išorinis sluoksnis.</a:t>
            </a:r>
            <a:endParaRPr lang="en-US" sz="2400" dirty="0">
              <a:latin typeface="Times New Roman" pitchFamily="18" charset="0"/>
              <a:cs typeface="Times New Roman" pitchFamily="18" charset="0"/>
            </a:endParaRPr>
          </a:p>
        </p:txBody>
      </p:sp>
      <p:pic>
        <p:nvPicPr>
          <p:cNvPr id="48130" name="Picture 2" descr="http://alfasta.lt/wp/wp-content/uploads/2012/06/homanit.jpg"/>
          <p:cNvPicPr>
            <a:picLocks noChangeAspect="1" noChangeArrowheads="1"/>
          </p:cNvPicPr>
          <p:nvPr/>
        </p:nvPicPr>
        <p:blipFill>
          <a:blip r:embed="rId2"/>
          <a:srcRect/>
          <a:stretch>
            <a:fillRect/>
          </a:stretch>
        </p:blipFill>
        <p:spPr bwMode="auto">
          <a:xfrm>
            <a:off x="1643042" y="1571612"/>
            <a:ext cx="5929354" cy="3414505"/>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48" y="571480"/>
            <a:ext cx="7715304" cy="3046988"/>
          </a:xfrm>
          <a:prstGeom prst="rect">
            <a:avLst/>
          </a:prstGeom>
        </p:spPr>
        <p:txBody>
          <a:bodyPr wrap="square">
            <a:spAutoFit/>
          </a:bodyPr>
          <a:lstStyle/>
          <a:p>
            <a:pPr algn="just"/>
            <a:r>
              <a:rPr lang="lt-LT" sz="2400" b="1" dirty="0">
                <a:latin typeface="Times New Roman" pitchFamily="18" charset="0"/>
                <a:cs typeface="Times New Roman" pitchFamily="18" charset="0"/>
              </a:rPr>
              <a:t> Korinės plokštės. </a:t>
            </a:r>
            <a:r>
              <a:rPr lang="lt-LT" sz="2400" dirty="0">
                <a:latin typeface="Times New Roman" pitchFamily="18" charset="0"/>
                <a:cs typeface="Times New Roman" pitchFamily="18" charset="0"/>
              </a:rPr>
              <a:t>Korinis užpildas yra vienas iš ekonomiškiausių šiuolaikinių gamybos medžiagų. Stipri konstrukcija, mažas svoris, žema kaina, ekologiškumas, gera šilumos ir garso izoliacija, atsparumas smūgiams – šios savybės suteikia plačią panaudojimo įvairovę.</a:t>
            </a:r>
            <a:endParaRPr lang="en-US" sz="2400" dirty="0">
              <a:latin typeface="Times New Roman" pitchFamily="18" charset="0"/>
              <a:cs typeface="Times New Roman" pitchFamily="18" charset="0"/>
            </a:endParaRPr>
          </a:p>
          <a:p>
            <a:endParaRPr lang="lt-LT" sz="2400" dirty="0">
              <a:latin typeface="Times New Roman" pitchFamily="18" charset="0"/>
              <a:cs typeface="Times New Roman" pitchFamily="18" charset="0"/>
            </a:endParaRPr>
          </a:p>
          <a:p>
            <a:endParaRPr lang="lt-LT" sz="2400" dirty="0">
              <a:latin typeface="Times New Roman" pitchFamily="18" charset="0"/>
              <a:cs typeface="Times New Roman" pitchFamily="18" charset="0"/>
            </a:endParaRPr>
          </a:p>
          <a:p>
            <a:endParaRPr lang="lt-LT" sz="2400" dirty="0">
              <a:latin typeface="Times New Roman" pitchFamily="18" charset="0"/>
              <a:cs typeface="Times New Roman" pitchFamily="18" charset="0"/>
            </a:endParaRPr>
          </a:p>
        </p:txBody>
      </p:sp>
      <p:sp>
        <p:nvSpPr>
          <p:cNvPr id="3" name="Rectangle 2"/>
          <p:cNvSpPr/>
          <p:nvPr/>
        </p:nvSpPr>
        <p:spPr>
          <a:xfrm>
            <a:off x="571472" y="5857892"/>
            <a:ext cx="8001056" cy="461665"/>
          </a:xfrm>
          <a:prstGeom prst="rect">
            <a:avLst/>
          </a:prstGeom>
        </p:spPr>
        <p:txBody>
          <a:bodyPr wrap="square">
            <a:spAutoFit/>
          </a:bodyPr>
          <a:lstStyle/>
          <a:p>
            <a:r>
              <a:rPr lang="en-US" sz="2400" dirty="0" err="1">
                <a:latin typeface="Times New Roman" pitchFamily="18" charset="0"/>
                <a:cs typeface="Times New Roman" pitchFamily="18" charset="0"/>
              </a:rPr>
              <a:t>Korinio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užpildo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gamybai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gofravimui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naudojamas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popierius</a:t>
            </a:r>
            <a:r>
              <a:rPr lang="lt-LT"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pic>
        <p:nvPicPr>
          <p:cNvPr id="1026" name="Picture 2" descr="http://www.ie-laminart.lt/site/gallery/598/korinio_skydo_pvz.jpg?PHPSESSID=89aefe0a01909bed087d5f1cb5138ea4"/>
          <p:cNvPicPr>
            <a:picLocks noChangeAspect="1" noChangeArrowheads="1"/>
          </p:cNvPicPr>
          <p:nvPr/>
        </p:nvPicPr>
        <p:blipFill>
          <a:blip r:embed="rId2"/>
          <a:srcRect t="43675"/>
          <a:stretch>
            <a:fillRect/>
          </a:stretch>
        </p:blipFill>
        <p:spPr bwMode="auto">
          <a:xfrm>
            <a:off x="1357290" y="3071810"/>
            <a:ext cx="2500330" cy="1943881"/>
          </a:xfrm>
          <a:prstGeom prst="rect">
            <a:avLst/>
          </a:prstGeom>
          <a:noFill/>
        </p:spPr>
      </p:pic>
      <p:pic>
        <p:nvPicPr>
          <p:cNvPr id="1028" name="Picture 4" descr="http://www.kartonas.lt/images/Produktai%20Koriai_1%202010%2005%20009.jpg"/>
          <p:cNvPicPr>
            <a:picLocks noChangeAspect="1" noChangeArrowheads="1"/>
          </p:cNvPicPr>
          <p:nvPr/>
        </p:nvPicPr>
        <p:blipFill>
          <a:blip r:embed="rId3" cstate="print"/>
          <a:srcRect/>
          <a:stretch>
            <a:fillRect/>
          </a:stretch>
        </p:blipFill>
        <p:spPr bwMode="auto">
          <a:xfrm>
            <a:off x="4786314" y="3071810"/>
            <a:ext cx="3000396" cy="2000264"/>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tačiakampis 1"/>
          <p:cNvSpPr/>
          <p:nvPr/>
        </p:nvSpPr>
        <p:spPr>
          <a:xfrm>
            <a:off x="214282" y="285728"/>
            <a:ext cx="8572560" cy="2308324"/>
          </a:xfrm>
          <a:prstGeom prst="rect">
            <a:avLst/>
          </a:prstGeom>
        </p:spPr>
        <p:txBody>
          <a:bodyPr wrap="square">
            <a:spAutoFit/>
          </a:bodyPr>
          <a:lstStyle/>
          <a:p>
            <a:pPr algn="just"/>
            <a:r>
              <a:rPr lang="lt-LT" sz="2400" b="1" dirty="0">
                <a:latin typeface="Times New Roman" pitchFamily="18" charset="0"/>
                <a:cs typeface="Times New Roman" pitchFamily="18" charset="0"/>
              </a:rPr>
              <a:t>          Orientuotų skiedrų plokštė (OSB) </a:t>
            </a:r>
            <a:r>
              <a:rPr lang="lt-LT" sz="2400" dirty="0">
                <a:latin typeface="Times New Roman" pitchFamily="18" charset="0"/>
                <a:cs typeface="Times New Roman" pitchFamily="18" charset="0"/>
              </a:rPr>
              <a:t>– daugiasluoksnis (3-4 sluoksnių) lakštinis medienos gaminys gaminamas iš medienos skiedrų. OSB naudojamas karkasinių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konstrukcij</a:t>
            </a:r>
            <a:r>
              <a:rPr lang="lt-LT" sz="2400" dirty="0">
                <a:latin typeface="Times New Roman" pitchFamily="18" charset="0"/>
                <a:cs typeface="Times New Roman" pitchFamily="18" charset="0"/>
              </a:rPr>
              <a:t>ų pastatams įrengti, baldų gamyboje, apdailos darbuose, betonavimo darbuose ir taros gamyboje. OSB pasižymi mažu garso pralaidumu, tvirtumu, atsparumui drėgmei bei lengvai apdirbama.</a:t>
            </a:r>
            <a:endParaRPr lang="en-US" sz="2400" dirty="0">
              <a:latin typeface="Times New Roman" pitchFamily="18" charset="0"/>
              <a:cs typeface="Times New Roman" pitchFamily="18" charset="0"/>
            </a:endParaRPr>
          </a:p>
        </p:txBody>
      </p:sp>
      <p:pic>
        <p:nvPicPr>
          <p:cNvPr id="5" name="Paveikslėlis 4" descr="osb4.jpg"/>
          <p:cNvPicPr>
            <a:picLocks noChangeAspect="1"/>
          </p:cNvPicPr>
          <p:nvPr/>
        </p:nvPicPr>
        <p:blipFill>
          <a:blip r:embed="rId2"/>
          <a:stretch>
            <a:fillRect/>
          </a:stretch>
        </p:blipFill>
        <p:spPr>
          <a:xfrm>
            <a:off x="4929190" y="2857496"/>
            <a:ext cx="3357586" cy="3357586"/>
          </a:xfrm>
          <a:prstGeom prst="rect">
            <a:avLst/>
          </a:prstGeom>
        </p:spPr>
      </p:pic>
      <p:pic>
        <p:nvPicPr>
          <p:cNvPr id="6" name="Paveikslėlis 5" descr="osb1.jpg"/>
          <p:cNvPicPr>
            <a:picLocks noChangeAspect="1"/>
          </p:cNvPicPr>
          <p:nvPr/>
        </p:nvPicPr>
        <p:blipFill>
          <a:blip r:embed="rId3"/>
          <a:stretch>
            <a:fillRect/>
          </a:stretch>
        </p:blipFill>
        <p:spPr>
          <a:xfrm>
            <a:off x="642910" y="2857496"/>
            <a:ext cx="3286148" cy="3286148"/>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214290"/>
            <a:ext cx="8286808" cy="1200329"/>
          </a:xfrm>
          <a:prstGeom prst="rect">
            <a:avLst/>
          </a:prstGeom>
          <a:noFill/>
        </p:spPr>
        <p:txBody>
          <a:bodyPr wrap="square" rtlCol="0">
            <a:spAutoFit/>
          </a:bodyPr>
          <a:lstStyle/>
          <a:p>
            <a:pPr lvl="1" algn="just"/>
            <a:r>
              <a:rPr lang="lt-LT" sz="2400" b="1" dirty="0">
                <a:latin typeface="Times New Roman" pitchFamily="18" charset="0"/>
                <a:cs typeface="Times New Roman" pitchFamily="18" charset="0"/>
              </a:rPr>
              <a:t>         </a:t>
            </a:r>
            <a:r>
              <a:rPr lang="lt-LT" sz="2400" b="1" dirty="0" err="1">
                <a:latin typeface="Times New Roman" pitchFamily="18" charset="0"/>
                <a:cs typeface="Times New Roman" pitchFamily="18" charset="0"/>
              </a:rPr>
              <a:t>Laminato</a:t>
            </a:r>
            <a:r>
              <a:rPr lang="lt-LT" sz="2400" b="1" dirty="0">
                <a:latin typeface="Times New Roman" pitchFamily="18" charset="0"/>
                <a:cs typeface="Times New Roman" pitchFamily="18" charset="0"/>
              </a:rPr>
              <a:t> plokštė</a:t>
            </a:r>
            <a:r>
              <a:rPr lang="lt-LT" sz="2400" dirty="0">
                <a:latin typeface="Times New Roman" pitchFamily="18" charset="0"/>
                <a:cs typeface="Times New Roman" pitchFamily="18" charset="0"/>
              </a:rPr>
              <a:t>. Jos vidinis užpildas pagamintas iš daug mažesnių medienos lentelių. Puikiai tinka glotniai lygiai apdailai atlikti.</a:t>
            </a:r>
            <a:endParaRPr lang="en-US" sz="2400" dirty="0">
              <a:latin typeface="Times New Roman" pitchFamily="18" charset="0"/>
              <a:cs typeface="Times New Roman" pitchFamily="18" charset="0"/>
            </a:endParaRPr>
          </a:p>
        </p:txBody>
      </p:sp>
      <p:pic>
        <p:nvPicPr>
          <p:cNvPr id="5122" name="Picture 2" descr="http://mke-statyba.lt/get.php?i.874"/>
          <p:cNvPicPr>
            <a:picLocks noChangeAspect="1" noChangeArrowheads="1"/>
          </p:cNvPicPr>
          <p:nvPr/>
        </p:nvPicPr>
        <p:blipFill>
          <a:blip r:embed="rId2"/>
          <a:srcRect/>
          <a:stretch>
            <a:fillRect/>
          </a:stretch>
        </p:blipFill>
        <p:spPr bwMode="auto">
          <a:xfrm>
            <a:off x="428596" y="1857364"/>
            <a:ext cx="3887555" cy="2786082"/>
          </a:xfrm>
          <a:prstGeom prst="rect">
            <a:avLst/>
          </a:prstGeom>
          <a:noFill/>
        </p:spPr>
      </p:pic>
      <p:pic>
        <p:nvPicPr>
          <p:cNvPr id="5124" name="Picture 4" descr="http://www.kapri.lt/kapridb/uploads/images/w650_5a382953f0f5ffaf317a7dc47.jpg"/>
          <p:cNvPicPr>
            <a:picLocks noChangeAspect="1" noChangeArrowheads="1"/>
          </p:cNvPicPr>
          <p:nvPr/>
        </p:nvPicPr>
        <p:blipFill>
          <a:blip r:embed="rId3"/>
          <a:srcRect/>
          <a:stretch>
            <a:fillRect/>
          </a:stretch>
        </p:blipFill>
        <p:spPr bwMode="auto">
          <a:xfrm>
            <a:off x="4500562" y="3643314"/>
            <a:ext cx="4182339" cy="2786082"/>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357166"/>
            <a:ext cx="8429684" cy="1200329"/>
          </a:xfrm>
          <a:prstGeom prst="rect">
            <a:avLst/>
          </a:prstGeom>
        </p:spPr>
        <p:txBody>
          <a:bodyPr wrap="square">
            <a:spAutoFit/>
          </a:bodyPr>
          <a:lstStyle/>
          <a:p>
            <a:r>
              <a:rPr lang="lt-LT" sz="2400" b="1" dirty="0">
                <a:latin typeface="Times New Roman" pitchFamily="18" charset="0"/>
                <a:cs typeface="Times New Roman" pitchFamily="18" charset="0"/>
              </a:rPr>
              <a:t> LMDP plokštė</a:t>
            </a:r>
            <a:r>
              <a:rPr lang="lt-LT" sz="2400" dirty="0">
                <a:latin typeface="Times New Roman" pitchFamily="18" charset="0"/>
                <a:cs typeface="Times New Roman" pitchFamily="18" charset="0"/>
              </a:rPr>
              <a:t> gaminama iš paprastos medžio drožlių plokštės, apklijuojant abi puses </a:t>
            </a:r>
            <a:r>
              <a:rPr lang="lt-LT" sz="2400" dirty="0" err="1">
                <a:latin typeface="Times New Roman" pitchFamily="18" charset="0"/>
                <a:cs typeface="Times New Roman" pitchFamily="18" charset="0"/>
              </a:rPr>
              <a:t>laminatu</a:t>
            </a:r>
            <a:r>
              <a:rPr lang="lt-LT" sz="2400" dirty="0">
                <a:latin typeface="Times New Roman" pitchFamily="18" charset="0"/>
                <a:cs typeface="Times New Roman" pitchFamily="18" charset="0"/>
              </a:rPr>
              <a:t>, karšto  preso pagalba. Laminuotas paviršius tampa atsparus drėgmei ir aukštesnei temperatūrai.</a:t>
            </a:r>
            <a:endParaRPr lang="en-US" sz="2400" dirty="0">
              <a:latin typeface="Times New Roman" pitchFamily="18" charset="0"/>
              <a:cs typeface="Times New Roman" pitchFamily="18" charset="0"/>
            </a:endParaRPr>
          </a:p>
        </p:txBody>
      </p:sp>
      <p:pic>
        <p:nvPicPr>
          <p:cNvPr id="46082" name="Picture 2" descr="http://www.asmodas.lt/uploads/images/Spalvos/LMDP%20spalvos%20Lyder%20standart/Raudonmedis.jpg"/>
          <p:cNvPicPr>
            <a:picLocks noChangeAspect="1" noChangeArrowheads="1"/>
          </p:cNvPicPr>
          <p:nvPr/>
        </p:nvPicPr>
        <p:blipFill>
          <a:blip r:embed="rId2"/>
          <a:srcRect/>
          <a:stretch>
            <a:fillRect/>
          </a:stretch>
        </p:blipFill>
        <p:spPr bwMode="auto">
          <a:xfrm>
            <a:off x="642910" y="2214554"/>
            <a:ext cx="2000264" cy="2000264"/>
          </a:xfrm>
          <a:prstGeom prst="rect">
            <a:avLst/>
          </a:prstGeom>
          <a:noFill/>
        </p:spPr>
      </p:pic>
      <p:pic>
        <p:nvPicPr>
          <p:cNvPr id="46084" name="Picture 4" descr="http://www.langeme.lt/files/images/u_client_usr_30884_12816_1339982013.jpg"/>
          <p:cNvPicPr>
            <a:picLocks noChangeAspect="1" noChangeArrowheads="1"/>
          </p:cNvPicPr>
          <p:nvPr/>
        </p:nvPicPr>
        <p:blipFill>
          <a:blip r:embed="rId3"/>
          <a:srcRect/>
          <a:stretch>
            <a:fillRect/>
          </a:stretch>
        </p:blipFill>
        <p:spPr bwMode="auto">
          <a:xfrm>
            <a:off x="4929190" y="2643182"/>
            <a:ext cx="3572927" cy="3143272"/>
          </a:xfrm>
          <a:prstGeom prst="rect">
            <a:avLst/>
          </a:prstGeom>
          <a:noFill/>
        </p:spPr>
      </p:pic>
      <p:pic>
        <p:nvPicPr>
          <p:cNvPr id="46086" name="Picture 6" descr="http://www.asmodas.lt/uploads/images/Spalvos/LMDP%20spalvos%20Lyder%20standart/Vysnia.jpg"/>
          <p:cNvPicPr>
            <a:picLocks noChangeAspect="1" noChangeArrowheads="1"/>
          </p:cNvPicPr>
          <p:nvPr/>
        </p:nvPicPr>
        <p:blipFill>
          <a:blip r:embed="rId4"/>
          <a:srcRect/>
          <a:stretch>
            <a:fillRect/>
          </a:stretch>
        </p:blipFill>
        <p:spPr bwMode="auto">
          <a:xfrm>
            <a:off x="1428728" y="3286124"/>
            <a:ext cx="1914525" cy="1914525"/>
          </a:xfrm>
          <a:prstGeom prst="rect">
            <a:avLst/>
          </a:prstGeom>
          <a:noFill/>
        </p:spPr>
      </p:pic>
      <p:pic>
        <p:nvPicPr>
          <p:cNvPr id="46088" name="Picture 8" descr="http://www.asmodas.lt/uploads/images/Spalvos/LMDP%20spalvos%20Lyder%20standart/Riesutmedis.jpg"/>
          <p:cNvPicPr>
            <a:picLocks noChangeAspect="1" noChangeArrowheads="1"/>
          </p:cNvPicPr>
          <p:nvPr/>
        </p:nvPicPr>
        <p:blipFill>
          <a:blip r:embed="rId5"/>
          <a:srcRect/>
          <a:stretch>
            <a:fillRect/>
          </a:stretch>
        </p:blipFill>
        <p:spPr bwMode="auto">
          <a:xfrm>
            <a:off x="2357422" y="4286256"/>
            <a:ext cx="1914525" cy="1914525"/>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flipH="1">
            <a:off x="571472" y="285728"/>
            <a:ext cx="7883869" cy="1569660"/>
          </a:xfrm>
          <a:prstGeom prst="rect">
            <a:avLst/>
          </a:prstGeom>
          <a:noFill/>
        </p:spPr>
        <p:txBody>
          <a:bodyPr wrap="square" rtlCol="0">
            <a:spAutoFit/>
          </a:bodyPr>
          <a:lstStyle/>
          <a:p>
            <a:pPr algn="just"/>
            <a:r>
              <a:rPr lang="lt-LT" sz="2400" b="1" dirty="0">
                <a:latin typeface="Times New Roman" pitchFamily="18" charset="0"/>
                <a:cs typeface="Times New Roman" pitchFamily="18" charset="0"/>
              </a:rPr>
              <a:t>         Stalių plokštė. </a:t>
            </a:r>
            <a:r>
              <a:rPr lang="lt-LT" sz="2400" dirty="0">
                <a:latin typeface="Times New Roman" pitchFamily="18" charset="0"/>
                <a:cs typeface="Times New Roman" pitchFamily="18" charset="0"/>
              </a:rPr>
              <a:t>Stalių plokštės užpildas pagamintas iš tvirtų siaurų spygliuočių medienos lentų, suklijuotų kraštuose. Iš abiejų pusių ji apklijuota lukšto sluoksniu. Tinka didelėms konstrukcijoms ir lentynoms gaminti.</a:t>
            </a:r>
            <a:endParaRPr lang="en-US" sz="2400" dirty="0">
              <a:latin typeface="Times New Roman" pitchFamily="18" charset="0"/>
              <a:cs typeface="Times New Roman" pitchFamily="18" charset="0"/>
            </a:endParaRPr>
          </a:p>
        </p:txBody>
      </p:sp>
      <p:pic>
        <p:nvPicPr>
          <p:cNvPr id="3074" name="Picture 2" descr="http://www.botto.lv/produktai/paveikslai/index.php?cmd=get&amp;cid=365"/>
          <p:cNvPicPr>
            <a:picLocks noChangeArrowheads="1"/>
          </p:cNvPicPr>
          <p:nvPr/>
        </p:nvPicPr>
        <p:blipFill>
          <a:blip r:embed="rId2"/>
          <a:srcRect/>
          <a:stretch>
            <a:fillRect/>
          </a:stretch>
        </p:blipFill>
        <p:spPr bwMode="auto">
          <a:xfrm rot="5400000">
            <a:off x="2821769" y="892951"/>
            <a:ext cx="3571900" cy="6072230"/>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http://www.stogu-dangos.lt/static/products/0/50/50/1_inner.jpg"/>
          <p:cNvPicPr>
            <a:picLocks noChangeAspect="1" noChangeArrowheads="1"/>
          </p:cNvPicPr>
          <p:nvPr/>
        </p:nvPicPr>
        <p:blipFill>
          <a:blip r:embed="rId2"/>
          <a:srcRect/>
          <a:stretch>
            <a:fillRect/>
          </a:stretch>
        </p:blipFill>
        <p:spPr bwMode="auto">
          <a:xfrm>
            <a:off x="4429124" y="1500174"/>
            <a:ext cx="2428875" cy="2428875"/>
          </a:xfrm>
          <a:prstGeom prst="rect">
            <a:avLst/>
          </a:prstGeom>
          <a:noFill/>
        </p:spPr>
      </p:pic>
      <p:sp>
        <p:nvSpPr>
          <p:cNvPr id="2" name="TextBox 1"/>
          <p:cNvSpPr txBox="1"/>
          <p:nvPr/>
        </p:nvSpPr>
        <p:spPr>
          <a:xfrm>
            <a:off x="214282" y="285728"/>
            <a:ext cx="8429684" cy="830997"/>
          </a:xfrm>
          <a:prstGeom prst="rect">
            <a:avLst/>
          </a:prstGeom>
          <a:noFill/>
        </p:spPr>
        <p:txBody>
          <a:bodyPr wrap="square" rtlCol="0">
            <a:spAutoFit/>
          </a:bodyPr>
          <a:lstStyle/>
          <a:p>
            <a:r>
              <a:rPr lang="lt-LT" sz="2400" b="1" dirty="0">
                <a:latin typeface="Times New Roman" pitchFamily="18" charset="0"/>
                <a:cs typeface="Times New Roman" pitchFamily="18" charset="0"/>
              </a:rPr>
              <a:t>     Plastikinės dailylentės, imituojančios medienos tekstūrą.</a:t>
            </a:r>
            <a:endParaRPr lang="lt-LT" sz="2400" dirty="0">
              <a:latin typeface="Times New Roman" pitchFamily="18" charset="0"/>
              <a:cs typeface="Times New Roman" pitchFamily="18" charset="0"/>
            </a:endParaRPr>
          </a:p>
          <a:p>
            <a:r>
              <a:rPr lang="lt-LT" sz="2400" dirty="0">
                <a:latin typeface="Times New Roman" pitchFamily="18" charset="0"/>
                <a:cs typeface="Times New Roman" pitchFamily="18" charset="0"/>
              </a:rPr>
              <a:t> Naudojamos vidaus ir išorės apdailai.</a:t>
            </a:r>
            <a:endParaRPr lang="en-US" sz="2400" dirty="0">
              <a:latin typeface="Times New Roman" pitchFamily="18" charset="0"/>
              <a:cs typeface="Times New Roman" pitchFamily="18" charset="0"/>
            </a:endParaRPr>
          </a:p>
        </p:txBody>
      </p:sp>
      <p:pic>
        <p:nvPicPr>
          <p:cNvPr id="2050" name="Picture 2" descr="http://www.ledis.lt/pic/SidingSpalvos/horizontali/azuolas.jpg"/>
          <p:cNvPicPr>
            <a:picLocks noChangeAspect="1" noChangeArrowheads="1"/>
          </p:cNvPicPr>
          <p:nvPr/>
        </p:nvPicPr>
        <p:blipFill>
          <a:blip r:embed="rId3"/>
          <a:srcRect/>
          <a:stretch>
            <a:fillRect/>
          </a:stretch>
        </p:blipFill>
        <p:spPr bwMode="auto">
          <a:xfrm>
            <a:off x="571472" y="1571612"/>
            <a:ext cx="2000264" cy="2000264"/>
          </a:xfrm>
          <a:prstGeom prst="rect">
            <a:avLst/>
          </a:prstGeom>
          <a:noFill/>
        </p:spPr>
      </p:pic>
      <p:pic>
        <p:nvPicPr>
          <p:cNvPr id="2052" name="Picture 4" descr="http://skelbiu24.eu/images/2013/03/05/15360/kalu-plastikines-medines-dailylentes-nebrangiai-kloju-laminuotas-grindis_4.jpg"/>
          <p:cNvPicPr>
            <a:picLocks noChangeAspect="1" noChangeArrowheads="1"/>
          </p:cNvPicPr>
          <p:nvPr/>
        </p:nvPicPr>
        <p:blipFill>
          <a:blip r:embed="rId4"/>
          <a:srcRect/>
          <a:stretch>
            <a:fillRect/>
          </a:stretch>
        </p:blipFill>
        <p:spPr bwMode="auto">
          <a:xfrm>
            <a:off x="1643042" y="3000372"/>
            <a:ext cx="2143140" cy="2964677"/>
          </a:xfrm>
          <a:prstGeom prst="rect">
            <a:avLst/>
          </a:prstGeom>
          <a:noFill/>
        </p:spPr>
      </p:pic>
      <p:pic>
        <p:nvPicPr>
          <p:cNvPr id="2054" name="Picture 6" descr="Irmos Dubovičienės nuotrauka"/>
          <p:cNvPicPr>
            <a:picLocks noChangeAspect="1" noChangeArrowheads="1"/>
          </p:cNvPicPr>
          <p:nvPr/>
        </p:nvPicPr>
        <p:blipFill>
          <a:blip r:embed="rId5"/>
          <a:srcRect/>
          <a:stretch>
            <a:fillRect/>
          </a:stretch>
        </p:blipFill>
        <p:spPr bwMode="auto">
          <a:xfrm>
            <a:off x="5357818" y="3571876"/>
            <a:ext cx="3249601" cy="2390778"/>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14744" y="0"/>
            <a:ext cx="1491114" cy="461665"/>
          </a:xfrm>
          <a:prstGeom prst="rect">
            <a:avLst/>
          </a:prstGeom>
          <a:noFill/>
        </p:spPr>
        <p:txBody>
          <a:bodyPr wrap="none" rtlCol="0">
            <a:spAutoFit/>
          </a:bodyPr>
          <a:lstStyle/>
          <a:p>
            <a:r>
              <a:rPr lang="lt-LT" sz="2400" dirty="0">
                <a:latin typeface="Times New Roman" pitchFamily="18" charset="0"/>
                <a:cs typeface="Times New Roman" pitchFamily="18" charset="0"/>
              </a:rPr>
              <a:t>Žodynėlis </a:t>
            </a:r>
            <a:endParaRPr lang="en-US" sz="2400" dirty="0">
              <a:latin typeface="Times New Roman" pitchFamily="18" charset="0"/>
              <a:cs typeface="Times New Roman" pitchFamily="18" charset="0"/>
            </a:endParaRPr>
          </a:p>
        </p:txBody>
      </p:sp>
      <p:sp>
        <p:nvSpPr>
          <p:cNvPr id="3" name="TextBox 2"/>
          <p:cNvSpPr txBox="1"/>
          <p:nvPr/>
        </p:nvSpPr>
        <p:spPr>
          <a:xfrm>
            <a:off x="1142976" y="642918"/>
            <a:ext cx="6643734" cy="5355312"/>
          </a:xfrm>
          <a:prstGeom prst="rect">
            <a:avLst/>
          </a:prstGeom>
          <a:noFill/>
        </p:spPr>
        <p:txBody>
          <a:bodyPr wrap="square" rtlCol="0">
            <a:spAutoFit/>
          </a:bodyPr>
          <a:lstStyle/>
          <a:p>
            <a:r>
              <a:rPr lang="lt-LT" b="1" dirty="0">
                <a:latin typeface="Times New Roman" pitchFamily="18" charset="0"/>
                <a:cs typeface="Times New Roman" pitchFamily="18" charset="0"/>
              </a:rPr>
              <a:t>Tekstūra</a:t>
            </a:r>
            <a:r>
              <a:rPr lang="lt-LT" dirty="0">
                <a:latin typeface="Times New Roman" pitchFamily="18" charset="0"/>
                <a:cs typeface="Times New Roman" pitchFamily="18" charset="0"/>
              </a:rPr>
              <a:t> –kietos medžiagos paviršiuje regimas jos sandaros ypatybės (medžio rievių, akmens gyslų piešinys, popieriaus, odos grūdėtumas ir kt.).</a:t>
            </a:r>
          </a:p>
          <a:p>
            <a:r>
              <a:rPr lang="lt-LT" b="1" dirty="0" err="1">
                <a:latin typeface="Times New Roman" pitchFamily="18" charset="0"/>
                <a:cs typeface="Times New Roman" pitchFamily="18" charset="0"/>
              </a:rPr>
              <a:t>Smalta</a:t>
            </a:r>
            <a:r>
              <a:rPr lang="lt-LT" b="1" dirty="0">
                <a:latin typeface="Times New Roman" pitchFamily="18" charset="0"/>
                <a:cs typeface="Times New Roman" pitchFamily="18" charset="0"/>
              </a:rPr>
              <a:t> </a:t>
            </a:r>
            <a:r>
              <a:rPr lang="lt-LT" dirty="0">
                <a:latin typeface="Times New Roman" pitchFamily="18" charset="0"/>
                <a:cs typeface="Times New Roman" pitchFamily="18" charset="0"/>
              </a:rPr>
              <a:t>– 1. dirbtinis neorganinės mėlynos spalvos pigmentas – susmulkintas stiklas.</a:t>
            </a:r>
          </a:p>
          <a:p>
            <a:r>
              <a:rPr lang="lt-LT" dirty="0">
                <a:latin typeface="Times New Roman" pitchFamily="18" charset="0"/>
                <a:cs typeface="Times New Roman" pitchFamily="18" charset="0"/>
              </a:rPr>
              <a:t>              2. neskaidrus spalvotas stiklas.</a:t>
            </a:r>
          </a:p>
          <a:p>
            <a:r>
              <a:rPr lang="lt-LT" b="1" dirty="0">
                <a:latin typeface="Times New Roman" pitchFamily="18" charset="0"/>
                <a:cs typeface="Times New Roman" pitchFamily="18" charset="0"/>
              </a:rPr>
              <a:t>Mastika </a:t>
            </a:r>
            <a:r>
              <a:rPr lang="lt-LT" dirty="0">
                <a:latin typeface="Times New Roman" pitchFamily="18" charset="0"/>
                <a:cs typeface="Times New Roman" pitchFamily="18" charset="0"/>
              </a:rPr>
              <a:t>– 1. skaidri, kvapni, elastinga derva gaminama iš </a:t>
            </a:r>
            <a:r>
              <a:rPr lang="lt-LT" dirty="0" err="1">
                <a:latin typeface="Times New Roman" pitchFamily="18" charset="0"/>
                <a:cs typeface="Times New Roman" pitchFamily="18" charset="0"/>
              </a:rPr>
              <a:t>pistacijos</a:t>
            </a:r>
            <a:r>
              <a:rPr lang="lt-LT" dirty="0">
                <a:latin typeface="Times New Roman" pitchFamily="18" charset="0"/>
                <a:cs typeface="Times New Roman" pitchFamily="18" charset="0"/>
              </a:rPr>
              <a:t> medžio, naudojama tapybos lakams, rišikliams gaminti.</a:t>
            </a:r>
          </a:p>
          <a:p>
            <a:r>
              <a:rPr lang="lt-LT" dirty="0">
                <a:latin typeface="Times New Roman" pitchFamily="18" charset="0"/>
                <a:cs typeface="Times New Roman" pitchFamily="18" charset="0"/>
              </a:rPr>
              <a:t>                 2.  pokosto, lako, sikatyvo, terpentino, pemzos ir pigmento mišinys mediniams paviršiams glaistyti.</a:t>
            </a:r>
          </a:p>
          <a:p>
            <a:r>
              <a:rPr lang="lt-LT" b="1" dirty="0">
                <a:latin typeface="Times New Roman" pitchFamily="18" charset="0"/>
                <a:cs typeface="Times New Roman" pitchFamily="18" charset="0"/>
              </a:rPr>
              <a:t>Terpentinas</a:t>
            </a:r>
            <a:r>
              <a:rPr lang="lt-LT" dirty="0">
                <a:latin typeface="Times New Roman" pitchFamily="18" charset="0"/>
                <a:cs typeface="Times New Roman" pitchFamily="18" charset="0"/>
              </a:rPr>
              <a:t> – skiediklis, skaidrus, bespalvis, aromatingas.</a:t>
            </a:r>
          </a:p>
          <a:p>
            <a:r>
              <a:rPr lang="lt-LT" b="1" dirty="0">
                <a:latin typeface="Times New Roman" pitchFamily="18" charset="0"/>
                <a:cs typeface="Times New Roman" pitchFamily="18" charset="0"/>
              </a:rPr>
              <a:t>Pigmentas</a:t>
            </a:r>
            <a:r>
              <a:rPr lang="lt-LT" dirty="0">
                <a:latin typeface="Times New Roman" pitchFamily="18" charset="0"/>
                <a:cs typeface="Times New Roman" pitchFamily="18" charset="0"/>
              </a:rPr>
              <a:t> – kietos </a:t>
            </a:r>
            <a:r>
              <a:rPr lang="lt-LT" dirty="0" err="1">
                <a:latin typeface="Times New Roman" pitchFamily="18" charset="0"/>
                <a:cs typeface="Times New Roman" pitchFamily="18" charset="0"/>
              </a:rPr>
              <a:t>dažiosios</a:t>
            </a:r>
            <a:r>
              <a:rPr lang="lt-LT" dirty="0">
                <a:latin typeface="Times New Roman" pitchFamily="18" charset="0"/>
                <a:cs typeface="Times New Roman" pitchFamily="18" charset="0"/>
              </a:rPr>
              <a:t> medžiagos, netirpstančios vandenyje, rišikliuose ir skiedikliuose.</a:t>
            </a:r>
          </a:p>
          <a:p>
            <a:r>
              <a:rPr lang="lt-LT" b="1" dirty="0" err="1">
                <a:latin typeface="Times New Roman" pitchFamily="18" charset="0"/>
                <a:cs typeface="Times New Roman" pitchFamily="18" charset="0"/>
              </a:rPr>
              <a:t>Buazerija</a:t>
            </a:r>
            <a:r>
              <a:rPr lang="lt-LT" dirty="0">
                <a:latin typeface="Times New Roman" pitchFamily="18" charset="0"/>
                <a:cs typeface="Times New Roman" pitchFamily="18" charset="0"/>
              </a:rPr>
              <a:t> – medinės plokštės, dengiančios pastato vidaus sienas ar jų dalį. Dažoma, lakuojama, ištapoma, kartais paliekama natūralaus medžio.</a:t>
            </a:r>
          </a:p>
          <a:p>
            <a:r>
              <a:rPr lang="lt-LT" b="1" dirty="0">
                <a:latin typeface="Times New Roman" pitchFamily="18" charset="0"/>
                <a:cs typeface="Times New Roman" pitchFamily="18" charset="0"/>
              </a:rPr>
              <a:t>Korpusiniai baldai </a:t>
            </a:r>
            <a:r>
              <a:rPr lang="lt-LT" dirty="0">
                <a:latin typeface="Times New Roman" pitchFamily="18" charset="0"/>
                <a:cs typeface="Times New Roman" pitchFamily="18" charset="0"/>
              </a:rPr>
              <a:t>– konstrukcinis pagrindas yra stačiakampis korpusas –dėžė, prie kurios tvirtinamos detalės: kojos, durelės, lentynėlės, stalčiukai.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3108" y="571480"/>
            <a:ext cx="5058308" cy="923330"/>
          </a:xfrm>
          <a:prstGeom prst="rect">
            <a:avLst/>
          </a:prstGeom>
          <a:noFill/>
        </p:spPr>
        <p:txBody>
          <a:bodyPr wrap="none" rtlCol="0">
            <a:spAutoFit/>
          </a:bodyPr>
          <a:lstStyle/>
          <a:p>
            <a:r>
              <a:rPr lang="lt-LT" sz="5400" b="1" i="1" dirty="0">
                <a:solidFill>
                  <a:schemeClr val="accent2">
                    <a:lumMod val="75000"/>
                  </a:schemeClr>
                </a:solidFill>
              </a:rPr>
              <a:t>AČIŪ UŽ DĖMESĮ </a:t>
            </a:r>
            <a:endParaRPr lang="en-US" sz="5400" b="1" i="1" dirty="0">
              <a:solidFill>
                <a:schemeClr val="accent2">
                  <a:lumMod val="75000"/>
                </a:schemeClr>
              </a:solidFill>
            </a:endParaRPr>
          </a:p>
        </p:txBody>
      </p:sp>
      <p:pic>
        <p:nvPicPr>
          <p:cNvPr id="52226" name="Picture 2" descr="http://g1.delfi.lt/images/pix/faneros-deginimas-elektra-60823279.jpg"/>
          <p:cNvPicPr>
            <a:picLocks noChangeAspect="1" noChangeArrowheads="1"/>
          </p:cNvPicPr>
          <p:nvPr/>
        </p:nvPicPr>
        <p:blipFill>
          <a:blip r:embed="rId2"/>
          <a:srcRect/>
          <a:stretch>
            <a:fillRect/>
          </a:stretch>
        </p:blipFill>
        <p:spPr bwMode="auto">
          <a:xfrm>
            <a:off x="2214546" y="2214554"/>
            <a:ext cx="4787866" cy="3000396"/>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714612" y="285728"/>
            <a:ext cx="3718903" cy="461665"/>
          </a:xfrm>
          <a:prstGeom prst="rect">
            <a:avLst/>
          </a:prstGeom>
          <a:noFill/>
        </p:spPr>
        <p:txBody>
          <a:bodyPr wrap="none" rtlCol="0">
            <a:spAutoFit/>
          </a:bodyPr>
          <a:lstStyle/>
          <a:p>
            <a:r>
              <a:rPr lang="lt-LT" sz="2400" dirty="0">
                <a:latin typeface="Times New Roman" pitchFamily="18" charset="0"/>
                <a:cs typeface="Times New Roman" pitchFamily="18" charset="0"/>
              </a:rPr>
              <a:t>NAUDOTA  LITERATŪRA</a:t>
            </a:r>
            <a:endParaRPr lang="en-US" sz="2400" dirty="0">
              <a:latin typeface="Times New Roman" pitchFamily="18" charset="0"/>
              <a:cs typeface="Times New Roman" pitchFamily="18" charset="0"/>
            </a:endParaRPr>
          </a:p>
        </p:txBody>
      </p:sp>
      <p:sp>
        <p:nvSpPr>
          <p:cNvPr id="8" name="TextBox 7"/>
          <p:cNvSpPr txBox="1"/>
          <p:nvPr/>
        </p:nvSpPr>
        <p:spPr>
          <a:xfrm>
            <a:off x="285720" y="857232"/>
            <a:ext cx="8572528" cy="6186309"/>
          </a:xfrm>
          <a:prstGeom prst="rect">
            <a:avLst/>
          </a:prstGeom>
          <a:noFill/>
        </p:spPr>
        <p:txBody>
          <a:bodyPr wrap="square" rtlCol="0">
            <a:spAutoFit/>
          </a:bodyPr>
          <a:lstStyle/>
          <a:p>
            <a:pPr marL="342900" indent="-342900">
              <a:buAutoNum type="arabicPeriod"/>
            </a:pPr>
            <a:r>
              <a:rPr lang="lt-LT" i="1" dirty="0" err="1">
                <a:latin typeface="Times New Roman" pitchFamily="18" charset="0"/>
                <a:cs typeface="Times New Roman" pitchFamily="18" charset="0"/>
              </a:rPr>
              <a:t>Alfasta</a:t>
            </a:r>
            <a:r>
              <a:rPr lang="lt-LT" dirty="0">
                <a:latin typeface="Times New Roman" pitchFamily="18" charset="0"/>
                <a:cs typeface="Times New Roman" pitchFamily="18" charset="0"/>
              </a:rPr>
              <a:t> [interaktyvus]. [žiūrėta 2013 m. balandžio 30 d.]. Prieiga per internetą:&lt;</a:t>
            </a:r>
            <a:r>
              <a:rPr lang="en-US" dirty="0">
                <a:hlinkClick r:id="rId2"/>
              </a:rPr>
              <a:t> http://alfasta.lt/katalogas/hdfmdf/</a:t>
            </a:r>
            <a:r>
              <a:rPr lang="lt-LT" dirty="0"/>
              <a:t>&gt;.</a:t>
            </a:r>
            <a:endParaRPr lang="lt-LT" dirty="0">
              <a:latin typeface="Times New Roman" pitchFamily="18" charset="0"/>
              <a:cs typeface="Times New Roman" pitchFamily="18" charset="0"/>
            </a:endParaRPr>
          </a:p>
          <a:p>
            <a:pPr marL="342900" indent="-342900">
              <a:buAutoNum type="arabicPeriod"/>
            </a:pPr>
            <a:r>
              <a:rPr lang="lt-LT" i="1" dirty="0" err="1">
                <a:latin typeface="Times New Roman" pitchFamily="18" charset="0"/>
                <a:cs typeface="Times New Roman" pitchFamily="18" charset="0"/>
              </a:rPr>
              <a:t>Alsawood</a:t>
            </a:r>
            <a:r>
              <a:rPr lang="lt-LT" i="1" dirty="0">
                <a:latin typeface="Times New Roman" pitchFamily="18" charset="0"/>
                <a:cs typeface="Times New Roman" pitchFamily="18" charset="0"/>
              </a:rPr>
              <a:t>. Medžio gaminių šaltinis. </a:t>
            </a:r>
            <a:r>
              <a:rPr lang="lt-LT" dirty="0">
                <a:latin typeface="Times New Roman" pitchFamily="18" charset="0"/>
                <a:cs typeface="Times New Roman" pitchFamily="18" charset="0"/>
              </a:rPr>
              <a:t>[interaktyvus]. [žiūrėta 2013 m. balandžio 30 d.]. Prieiga per internetą:&lt;</a:t>
            </a:r>
            <a:r>
              <a:rPr lang="en-US" dirty="0">
                <a:hlinkClick r:id="rId2"/>
              </a:rPr>
              <a:t> </a:t>
            </a:r>
            <a:r>
              <a:rPr lang="en-US" dirty="0">
                <a:hlinkClick r:id="rId3"/>
              </a:rPr>
              <a:t>http://www.alsawood.lt/osb.html</a:t>
            </a:r>
            <a:r>
              <a:rPr lang="lt-LT" dirty="0"/>
              <a:t>&gt;.</a:t>
            </a:r>
          </a:p>
          <a:p>
            <a:pPr marL="342900" indent="-342900">
              <a:buFontTx/>
              <a:buAutoNum type="arabicPeriod"/>
            </a:pPr>
            <a:r>
              <a:rPr lang="lt-LT" dirty="0" err="1">
                <a:latin typeface="Times New Roman" pitchFamily="18" charset="0"/>
                <a:cs typeface="Times New Roman" pitchFamily="18" charset="0"/>
              </a:rPr>
              <a:t>Corbett</a:t>
            </a:r>
            <a:r>
              <a:rPr lang="lt-LT" dirty="0">
                <a:latin typeface="Times New Roman" pitchFamily="18" charset="0"/>
                <a:cs typeface="Times New Roman" pitchFamily="18" charset="0"/>
              </a:rPr>
              <a:t> S. </a:t>
            </a:r>
            <a:r>
              <a:rPr lang="lt-LT" i="1" dirty="0">
                <a:latin typeface="Times New Roman" pitchFamily="18" charset="0"/>
                <a:cs typeface="Times New Roman" pitchFamily="18" charset="0"/>
              </a:rPr>
              <a:t>Išsamūs iliustruoti medžio darbai. </a:t>
            </a:r>
            <a:r>
              <a:rPr lang="lt-LT" dirty="0">
                <a:latin typeface="Times New Roman" pitchFamily="18" charset="0"/>
                <a:cs typeface="Times New Roman" pitchFamily="18" charset="0"/>
              </a:rPr>
              <a:t>Vilnius: Naujoji Rosma, 2010, p. 28.</a:t>
            </a:r>
            <a:endParaRPr lang="en-US" dirty="0">
              <a:latin typeface="Times New Roman" pitchFamily="18" charset="0"/>
              <a:cs typeface="Times New Roman" pitchFamily="18" charset="0"/>
            </a:endParaRPr>
          </a:p>
          <a:p>
            <a:pPr marL="342900" indent="-342900">
              <a:buFontTx/>
              <a:buAutoNum type="arabicPeriod"/>
            </a:pPr>
            <a:r>
              <a:rPr lang="lt-LT" i="1" dirty="0" err="1">
                <a:latin typeface="Times New Roman" pitchFamily="18" charset="0"/>
                <a:cs typeface="Times New Roman" pitchFamily="18" charset="0"/>
              </a:rPr>
              <a:t>Intarsija</a:t>
            </a:r>
            <a:r>
              <a:rPr lang="lt-LT" i="1" dirty="0">
                <a:latin typeface="Times New Roman" pitchFamily="18" charset="0"/>
                <a:cs typeface="Times New Roman" pitchFamily="18" charset="0"/>
              </a:rPr>
              <a:t>. </a:t>
            </a:r>
            <a:r>
              <a:rPr lang="lt-LT" dirty="0">
                <a:latin typeface="Times New Roman" pitchFamily="18" charset="0"/>
                <a:cs typeface="Times New Roman" pitchFamily="18" charset="0"/>
              </a:rPr>
              <a:t>Visuotinė lietuvių enciklopedija. Vilnius: Mokslo ir enciklopedijų leidybos institutas, 2001, p. 156.</a:t>
            </a:r>
            <a:endParaRPr lang="en-US" dirty="0">
              <a:latin typeface="Times New Roman" pitchFamily="18" charset="0"/>
              <a:cs typeface="Times New Roman" pitchFamily="18" charset="0"/>
            </a:endParaRPr>
          </a:p>
          <a:p>
            <a:pPr marL="342900" indent="-342900">
              <a:buFontTx/>
              <a:buAutoNum type="arabicPeriod"/>
            </a:pPr>
            <a:r>
              <a:rPr lang="lt-LT" dirty="0">
                <a:latin typeface="Times New Roman" pitchFamily="18" charset="0"/>
                <a:cs typeface="Times New Roman" pitchFamily="18" charset="0"/>
              </a:rPr>
              <a:t>Kultūros ir meno institutas. Vilniaus dailės akademija. </a:t>
            </a:r>
            <a:r>
              <a:rPr lang="lt-LT" i="1" dirty="0">
                <a:latin typeface="Times New Roman" pitchFamily="18" charset="0"/>
                <a:cs typeface="Times New Roman" pitchFamily="18" charset="0"/>
              </a:rPr>
              <a:t>Dailės žodynas. </a:t>
            </a:r>
            <a:r>
              <a:rPr lang="lt-LT" dirty="0">
                <a:latin typeface="Times New Roman" pitchFamily="18" charset="0"/>
                <a:cs typeface="Times New Roman" pitchFamily="18" charset="0"/>
              </a:rPr>
              <a:t>Vilnius: </a:t>
            </a:r>
            <a:r>
              <a:rPr lang="lt-LT" dirty="0" err="1">
                <a:latin typeface="Times New Roman" pitchFamily="18" charset="0"/>
                <a:cs typeface="Times New Roman" pitchFamily="18" charset="0"/>
              </a:rPr>
              <a:t>Vilniausdailės</a:t>
            </a:r>
            <a:r>
              <a:rPr lang="lt-LT" dirty="0">
                <a:latin typeface="Times New Roman" pitchFamily="18" charset="0"/>
                <a:cs typeface="Times New Roman" pitchFamily="18" charset="0"/>
              </a:rPr>
              <a:t> akademijos leidykla, 1999, 495 p.</a:t>
            </a:r>
          </a:p>
          <a:p>
            <a:pPr marL="342900" indent="-342900">
              <a:buFontTx/>
              <a:buAutoNum type="arabicPeriod"/>
            </a:pPr>
            <a:r>
              <a:rPr lang="lt-LT" i="1" dirty="0">
                <a:latin typeface="Times New Roman" pitchFamily="18" charset="0"/>
                <a:cs typeface="Times New Roman" pitchFamily="18" charset="0"/>
              </a:rPr>
              <a:t>LMDP apdailos spalvos </a:t>
            </a:r>
            <a:r>
              <a:rPr lang="lt-LT" dirty="0">
                <a:latin typeface="Times New Roman" pitchFamily="18" charset="0"/>
                <a:cs typeface="Times New Roman" pitchFamily="18" charset="0"/>
              </a:rPr>
              <a:t>[interaktyvus]. [žiūrėta 2013 m. balandžio 30 d.]. Prieiga per internetą:&lt; </a:t>
            </a:r>
            <a:r>
              <a:rPr lang="en-US" dirty="0">
                <a:hlinkClick r:id="rId4"/>
              </a:rPr>
              <a:t>http://www.langeme.lt/lmdp_apdailos_spalvos</a:t>
            </a:r>
            <a:r>
              <a:rPr lang="lt-LT" dirty="0"/>
              <a:t>&gt;.</a:t>
            </a:r>
            <a:endParaRPr lang="lt-LT" dirty="0">
              <a:latin typeface="Times New Roman" pitchFamily="18" charset="0"/>
              <a:cs typeface="Times New Roman" pitchFamily="18" charset="0"/>
            </a:endParaRPr>
          </a:p>
          <a:p>
            <a:pPr marL="342900" indent="-342900">
              <a:buFontTx/>
              <a:buAutoNum type="arabicPeriod"/>
            </a:pPr>
            <a:r>
              <a:rPr lang="lt-LT" dirty="0">
                <a:latin typeface="Times New Roman" pitchFamily="18" charset="0"/>
                <a:cs typeface="Times New Roman" pitchFamily="18" charset="0"/>
              </a:rPr>
              <a:t> Markevičius A., Papreckis B. </a:t>
            </a:r>
            <a:r>
              <a:rPr lang="lt-LT" i="1" dirty="0">
                <a:latin typeface="Times New Roman" pitchFamily="18" charset="0"/>
                <a:cs typeface="Times New Roman" pitchFamily="18" charset="0"/>
              </a:rPr>
              <a:t>Mediena ir jos gaminiai. </a:t>
            </a:r>
            <a:r>
              <a:rPr lang="lt-LT" dirty="0">
                <a:latin typeface="Times New Roman" pitchFamily="18" charset="0"/>
                <a:cs typeface="Times New Roman" pitchFamily="18" charset="0"/>
              </a:rPr>
              <a:t>Vilnius: </a:t>
            </a:r>
            <a:r>
              <a:rPr lang="lt-LT" dirty="0" err="1">
                <a:latin typeface="Times New Roman" pitchFamily="18" charset="0"/>
                <a:cs typeface="Times New Roman" pitchFamily="18" charset="0"/>
              </a:rPr>
              <a:t>Senoja</a:t>
            </a:r>
            <a:r>
              <a:rPr lang="lt-LT" dirty="0">
                <a:latin typeface="Times New Roman" pitchFamily="18" charset="0"/>
                <a:cs typeface="Times New Roman" pitchFamily="18" charset="0"/>
              </a:rPr>
              <a:t>, 2004.</a:t>
            </a:r>
          </a:p>
          <a:p>
            <a:pPr marL="342900" indent="-342900">
              <a:buFontTx/>
              <a:buAutoNum type="arabicPeriod"/>
            </a:pPr>
            <a:r>
              <a:rPr lang="lt-LT" dirty="0">
                <a:latin typeface="Times New Roman" pitchFamily="18" charset="0"/>
                <a:cs typeface="Times New Roman" pitchFamily="18" charset="0"/>
              </a:rPr>
              <a:t>Markevičius A. </a:t>
            </a:r>
            <a:r>
              <a:rPr lang="lt-LT" i="1" dirty="0">
                <a:latin typeface="Times New Roman" pitchFamily="18" charset="0"/>
                <a:cs typeface="Times New Roman" pitchFamily="18" charset="0"/>
              </a:rPr>
              <a:t>Medienos medžiagos</a:t>
            </a:r>
            <a:r>
              <a:rPr lang="lt-LT" dirty="0">
                <a:latin typeface="Times New Roman" pitchFamily="18" charset="0"/>
                <a:cs typeface="Times New Roman" pitchFamily="18" charset="0"/>
              </a:rPr>
              <a:t>. Vilnius: </a:t>
            </a:r>
            <a:r>
              <a:rPr lang="lt-LT" dirty="0" err="1">
                <a:latin typeface="Times New Roman" pitchFamily="18" charset="0"/>
                <a:cs typeface="Times New Roman" pitchFamily="18" charset="0"/>
              </a:rPr>
              <a:t>Homo</a:t>
            </a:r>
            <a:r>
              <a:rPr lang="lt-LT" dirty="0">
                <a:latin typeface="Times New Roman" pitchFamily="18" charset="0"/>
                <a:cs typeface="Times New Roman" pitchFamily="18" charset="0"/>
              </a:rPr>
              <a:t> </a:t>
            </a:r>
            <a:r>
              <a:rPr lang="lt-LT" dirty="0" err="1">
                <a:latin typeface="Times New Roman" pitchFamily="18" charset="0"/>
                <a:cs typeface="Times New Roman" pitchFamily="18" charset="0"/>
              </a:rPr>
              <a:t>Liber</a:t>
            </a:r>
            <a:r>
              <a:rPr lang="lt-LT" dirty="0">
                <a:latin typeface="Times New Roman" pitchFamily="18" charset="0"/>
                <a:cs typeface="Times New Roman" pitchFamily="18" charset="0"/>
              </a:rPr>
              <a:t>, 2001, p. 127 .</a:t>
            </a:r>
          </a:p>
          <a:p>
            <a:pPr marL="342900" indent="-342900">
              <a:buFontTx/>
              <a:buAutoNum type="arabicPeriod"/>
            </a:pPr>
            <a:r>
              <a:rPr lang="lt-LT" i="1" dirty="0" err="1">
                <a:latin typeface="Times New Roman" pitchFamily="18" charset="0"/>
                <a:cs typeface="Times New Roman" pitchFamily="18" charset="0"/>
              </a:rPr>
              <a:t>Ulmas</a:t>
            </a:r>
            <a:r>
              <a:rPr lang="lt-LT" i="1" dirty="0">
                <a:latin typeface="Times New Roman" pitchFamily="18" charset="0"/>
                <a:cs typeface="Times New Roman" pitchFamily="18" charset="0"/>
              </a:rPr>
              <a:t>. Viskas baldų gamybai. </a:t>
            </a:r>
            <a:r>
              <a:rPr lang="lt-LT" dirty="0">
                <a:latin typeface="Times New Roman" pitchFamily="18" charset="0"/>
                <a:cs typeface="Times New Roman" pitchFamily="18" charset="0"/>
              </a:rPr>
              <a:t>[interaktyvus]. [žiūrėta 2013 m. balandžio 30 d.]. Prieiga per internetą:&lt;</a:t>
            </a:r>
            <a:r>
              <a:rPr lang="en-US" dirty="0">
                <a:hlinkClick r:id="rId2"/>
              </a:rPr>
              <a:t> </a:t>
            </a:r>
            <a:r>
              <a:rPr lang="lt-LT" dirty="0">
                <a:latin typeface="Times New Roman" pitchFamily="18" charset="0"/>
                <a:cs typeface="Times New Roman" pitchFamily="18" charset="0"/>
              </a:rPr>
              <a:t>[interaktyvus]. [žiūrėta 2013 m. balandžio 30 d.]. Prieiga per internetą:&lt;</a:t>
            </a:r>
            <a:r>
              <a:rPr lang="en-US" dirty="0">
                <a:hlinkClick r:id="rId2"/>
              </a:rPr>
              <a:t> </a:t>
            </a:r>
            <a:r>
              <a:rPr lang="en-US" dirty="0">
                <a:hlinkClick r:id="rId5"/>
              </a:rPr>
              <a:t>http://www.ulmas.lt/mdf/</a:t>
            </a:r>
            <a:r>
              <a:rPr lang="lt-LT" dirty="0"/>
              <a:t>&gt;.</a:t>
            </a:r>
            <a:r>
              <a:rPr lang="ru-RU" dirty="0"/>
              <a:t> </a:t>
            </a:r>
          </a:p>
          <a:p>
            <a:pPr marL="342900" indent="-342900">
              <a:buFontTx/>
              <a:buAutoNum type="arabicPeriod"/>
            </a:pPr>
            <a:r>
              <a:rPr lang="ru-RU" dirty="0" err="1">
                <a:latin typeface="Times New Roman" pitchFamily="18" charset="0"/>
                <a:cs typeface="Times New Roman" pitchFamily="18" charset="0"/>
              </a:rPr>
              <a:t>Меликсетян</a:t>
            </a:r>
            <a:r>
              <a:rPr lang="ru-RU" dirty="0">
                <a:latin typeface="Times New Roman" pitchFamily="18" charset="0"/>
                <a:cs typeface="Times New Roman" pitchFamily="18" charset="0"/>
              </a:rPr>
              <a:t> А</a:t>
            </a:r>
            <a:r>
              <a:rPr lang="lt-LT" dirty="0">
                <a:latin typeface="Times New Roman" pitchFamily="18" charset="0"/>
                <a:cs typeface="Times New Roman" pitchFamily="18" charset="0"/>
              </a:rPr>
              <a:t>. </a:t>
            </a:r>
            <a:r>
              <a:rPr lang="ru-RU" dirty="0">
                <a:latin typeface="Times New Roman" pitchFamily="18" charset="0"/>
                <a:cs typeface="Times New Roman" pitchFamily="18" charset="0"/>
              </a:rPr>
              <a:t>С</a:t>
            </a:r>
            <a:r>
              <a:rPr lang="lt-LT" dirty="0">
                <a:latin typeface="Times New Roman" pitchFamily="18" charset="0"/>
                <a:cs typeface="Times New Roman" pitchFamily="18" charset="0"/>
              </a:rPr>
              <a:t>. </a:t>
            </a:r>
            <a:r>
              <a:rPr lang="ru-RU" i="1" dirty="0" err="1">
                <a:latin typeface="Times New Roman" pitchFamily="18" charset="0"/>
                <a:cs typeface="Times New Roman" pitchFamily="18" charset="0"/>
              </a:rPr>
              <a:t>Мозайка</a:t>
            </a:r>
            <a:r>
              <a:rPr lang="ru-RU" i="1" dirty="0">
                <a:latin typeface="Times New Roman" pitchFamily="18" charset="0"/>
                <a:cs typeface="Times New Roman" pitchFamily="18" charset="0"/>
              </a:rPr>
              <a:t> из дерева</a:t>
            </a:r>
            <a:r>
              <a:rPr lang="lt-LT" i="1" dirty="0">
                <a:latin typeface="Times New Roman" pitchFamily="18" charset="0"/>
                <a:cs typeface="Times New Roman" pitchFamily="18" charset="0"/>
              </a:rPr>
              <a:t>. </a:t>
            </a:r>
            <a:r>
              <a:rPr lang="ru-RU" dirty="0">
                <a:latin typeface="Times New Roman" pitchFamily="18" charset="0"/>
                <a:cs typeface="Times New Roman" pitchFamily="18" charset="0"/>
              </a:rPr>
              <a:t>Москва</a:t>
            </a:r>
            <a:r>
              <a:rPr lang="lt-LT" dirty="0">
                <a:latin typeface="Times New Roman" pitchFamily="18" charset="0"/>
                <a:cs typeface="Times New Roman" pitchFamily="18" charset="0"/>
              </a:rPr>
              <a:t>:</a:t>
            </a:r>
            <a:r>
              <a:rPr lang="ru-RU" dirty="0">
                <a:latin typeface="Times New Roman" pitchFamily="18" charset="0"/>
                <a:cs typeface="Times New Roman" pitchFamily="18" charset="0"/>
              </a:rPr>
              <a:t> Просвещение </a:t>
            </a:r>
            <a:r>
              <a:rPr lang="lt-LT" dirty="0">
                <a:latin typeface="Times New Roman" pitchFamily="18" charset="0"/>
                <a:cs typeface="Times New Roman" pitchFamily="18" charset="0"/>
              </a:rPr>
              <a:t>, </a:t>
            </a:r>
            <a:r>
              <a:rPr lang="ru-RU" dirty="0">
                <a:latin typeface="Times New Roman" pitchFamily="18" charset="0"/>
                <a:cs typeface="Times New Roman" pitchFamily="18" charset="0"/>
              </a:rPr>
              <a:t>1969 </a:t>
            </a:r>
            <a:r>
              <a:rPr lang="lt-LT" dirty="0">
                <a:latin typeface="Times New Roman" pitchFamily="18" charset="0"/>
                <a:cs typeface="Times New Roman" pitchFamily="18" charset="0"/>
              </a:rPr>
              <a:t>, </a:t>
            </a:r>
            <a:r>
              <a:rPr lang="ru-RU" dirty="0">
                <a:latin typeface="Times New Roman" pitchFamily="18" charset="0"/>
                <a:cs typeface="Times New Roman" pitchFamily="18" charset="0"/>
              </a:rPr>
              <a:t>158 </a:t>
            </a:r>
            <a:r>
              <a:rPr lang="ru-RU" dirty="0" err="1">
                <a:latin typeface="Times New Roman" pitchFamily="18" charset="0"/>
                <a:cs typeface="Times New Roman" pitchFamily="18" charset="0"/>
              </a:rPr>
              <a:t>стр</a:t>
            </a:r>
            <a:r>
              <a:rPr lang="lt-LT" dirty="0">
                <a:latin typeface="Times New Roman" pitchFamily="18" charset="0"/>
                <a:cs typeface="Times New Roman" pitchFamily="18" charset="0"/>
              </a:rPr>
              <a:t>.</a:t>
            </a:r>
          </a:p>
          <a:p>
            <a:pPr marL="342900" indent="-342900">
              <a:buFontTx/>
              <a:buAutoNum type="arabicPeriod"/>
            </a:pPr>
            <a:r>
              <a:rPr lang="lt-LT" dirty="0">
                <a:latin typeface="Times New Roman" pitchFamily="18" charset="0"/>
                <a:cs typeface="Times New Roman" pitchFamily="18" charset="0"/>
              </a:rPr>
              <a:t>[interaktyvus]. [žiūrėta 2013 m. balandžio 30 d.]. Prieiga per internetą:&lt;</a:t>
            </a:r>
            <a:r>
              <a:rPr lang="en-US" dirty="0">
                <a:hlinkClick r:id="rId2"/>
              </a:rPr>
              <a:t> </a:t>
            </a:r>
            <a:r>
              <a:rPr lang="en-US" dirty="0">
                <a:hlinkClick r:id="rId6"/>
              </a:rPr>
              <a:t>http://www.ie-laminart.lt/site/files/Honeycomb/Honeycomb_korinis_uzpildas_Kainininkas_20110901_PDF.pdf</a:t>
            </a:r>
            <a:r>
              <a:rPr lang="lt-LT" dirty="0"/>
              <a:t>&gt;.</a:t>
            </a:r>
            <a:endParaRPr lang="lt-LT" dirty="0">
              <a:latin typeface="Times New Roman" pitchFamily="18" charset="0"/>
              <a:cs typeface="Times New Roman" pitchFamily="18" charset="0"/>
            </a:endParaRPr>
          </a:p>
          <a:p>
            <a:pPr marL="342900" indent="-342900"/>
            <a:endParaRPr lang="lt-LT"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85786" y="357166"/>
            <a:ext cx="7643866" cy="1569660"/>
          </a:xfrm>
          <a:prstGeom prst="rect">
            <a:avLst/>
          </a:prstGeom>
          <a:noFill/>
        </p:spPr>
        <p:txBody>
          <a:bodyPr wrap="square" rtlCol="0">
            <a:spAutoFit/>
          </a:bodyPr>
          <a:lstStyle/>
          <a:p>
            <a:pPr algn="just"/>
            <a:r>
              <a:rPr lang="lt-LT" sz="2400" dirty="0">
                <a:latin typeface="Times New Roman" pitchFamily="18" charset="0"/>
                <a:cs typeface="Times New Roman" pitchFamily="18" charset="0"/>
              </a:rPr>
              <a:t>        Mozaikos kūriniai primena tapybą, bet yra patvaresni, todėl jais dažnai puošiami pastatų interjerai ir eksterjerai. Mozaika taip pat dekoruojami baldai ir įvairūs buities reikmenys.</a:t>
            </a:r>
            <a:endParaRPr lang="en-US" sz="2400" dirty="0">
              <a:latin typeface="Times New Roman" pitchFamily="18" charset="0"/>
              <a:cs typeface="Times New Roman" pitchFamily="18" charset="0"/>
            </a:endParaRPr>
          </a:p>
        </p:txBody>
      </p:sp>
      <p:sp>
        <p:nvSpPr>
          <p:cNvPr id="21506" name="AutoShape 2" descr="data:image/jpeg;base64,/9j/4AAQSkZJRgABAQAAAQABAAD/2wCEAAkGBxQTEhMUExQWFRQXGBwZGBcYGRwdIBsZIRkbGiEcHBseICggIBopHBogITEhJyktLi4uGh8zODMsNygtLisBCgoKDg0OGxAQGiwlHyUsLCwsLC8sLywsLS8vLCwsLCwsLCwsLywsLiwsLCwsLSwsLC8sLCwsLCwsLCwsLSwsNP/AABEIANAA8wMBIgACEQEDEQH/xAAbAAACAwEBAQAAAAAAAAAAAAAEBQIDBgEAB//EAEAQAAIBAwMCBQEGBQMCBAcBAAECEQMSIQAEMSJBBRMyUWFxBiNCgZGhFFJiscEz0fBy4UNTgvEVJGNzkqKyB//EABkBAAMBAQEAAAAAAAAAAAAAAAABAgMEBf/EAC8RAAICAQMCBAcAAgIDAAAAAAABAhEhAxIxQfAiUWGhBHGBkbHB0TLxE+EUQmL/2gAMAwEAAhEDEQA/AMBtcJBLFDc7ikSWHSTkAhVyIyT3wTjRCeVBNN1kBbjcWRU5ClTmoxn0wq4GFMEqqu6UczTUcrFykjp4bDcGWMmRBmMXbzbPcrN0MVJBc3PGCMcL9MGJmO+bQ02y/eeJBnqM5Z4IKggCYXAgYtW02pAAySNA1wAlO0GQstiJJcSvAmGY5z6QNBMjKGEgAyC0xdgNb7xjgfH53VK11hJANrXEjjiImSPr86pKgsbMrUqakNdTOS6Ag02mTaQZK9jx3kDjQu+oAwViSRBX0OeZBOFcd1/ET76HG8bqUE2EAlJAk9+AAc5IxJHOpeH1LXupqrYJKOAVzg9OYYjg9gD7aimhYIVkMERPJwPbkQTg8SvIie2vWloUnq/CRiIXjsBAHPcZzonfFGcFRYf/AC2eerOUI7DtmQTiIjVSw3qkie4ABMzFxHGDKnpJ5tzNJhRxK5aFghx6SokuZhVXnJYjnEA8mAdV4x9jm2tNn85XUsFCFLOuJLIwdrYAJOMgcToH7KeE06+5m42UgHhWKm8tCxyQAcyCRhYw2iftF4olTc06FR6lajQ9RtBiocAHywoIA9hzPOdNThlPk6dLSThul1dITUqrsk2qGWVBkwwkkioDOSZMzyfbGoVGws3xAKl8MaXIWACIyWVhM4AI0x3fhisH8gM9MC5yrsQp9gSSGuGYALDng6v3e4SrtlRkDSVCMiDCgAtA/Cy0wfhgBEg6qMVJNmsvg1G1fH1TM1Rqss8leccAYF0fQgfRp99U7jbnDrgE89/+ofE98aP3vhflkmlUFcYizJUR3QTjJAI9jIHOh6O4kBJHVAE5gcd82R27RHtqUzknBwe2R7Zr5psLxGZzJ9yo7H3M/rq6ogAg9Kn1QsgD+ZQP3Hz85G3FIISc8wCT6e0H5+uMRGiKbCoOrDqMEye0yB6QD3EDB0MgANEtJODJBY8T8e/5ftqSMyqGzn24Ik+qMzx+WpmiQFkRPHPp98jiMgiQRrzpbkENMyQIicSP+d9UBRX3GZjPee/yR7fHHvOqqaE9icgcQCZwJ4HvojZJMsABwFPseZkycAc/PbVVSke0kTz8tMT8mP8A20ANKNcn/SxItKqScSeCZ6okhjP+NMKpovFi/wAO+IdQbQgPUxiAYGIYAzA76R7Emk1w9fFsAgj2nufp/kjTByrdYm0g4BIKscMwVe4iCDzMjUSQw07YgC62sGYKlRcOvfpUQOckhv2EaF3VMwxhldMVS4MkZ67e2OwA7576vVVdS1NLagM1Ci22jI8xIKnIJFknvbAnRVaj5zUhRBFdFLQTdTZFUMCuJOYMEmCc4BJi6E0Z+q1pJElCBHf4GeP24J7DQdAwex6e4n9j86Y+I0pCN5TIjMeJCk4m0MJDcgxjnuDoNqIDWz0mBGe/ckdxzH7dtapjD/BtuKtSnTj+qpI/CvVH0IAWfdzp0aBeqymo5pUw0PgkBbGIBIgi6z1A4RxjSHw0QatXqTiIJUgSWjETi08Ro9S4QKzNkWugUAWi5yCbQf8AUZwTiLyJPeJLIiG529xVizAsCzzzEE4HZgsJGeoDVO53BS+ncVUHKTKlwoAUEjIRY5PYHMnVb1AA8wSOFJkgATAnqGSn5I3tiqobSquCAgz7E88+zN/+sew1SQyiw+6j4IM/sNe1Fdu7CVpkj3AMH34xzr2qFYUhJZ5/qkwIyfYcZn99ECuai0gYUzF08GI6lt4PEg9xmNDU6RIYg/hkT36mJ44zHbv21KnVVjZICsOck4AAAGM49x3M6mhoh4vQtcAMGwIMECYEwJOJHc50HTpkdYIwBGczPYc8/wC/fTPc/eKQxFyRAXvnk4yT2AJjM9hpdTiYnBAknseTAxJzA9yPz00Dq8E6bQRg+2TiD+U6trpE92GAM/Ht2t+fwjVCAknBMDE8e4/QDA/wNX1chWmZ5EWxGc5yef1EDOgVnP4g9Q5EqIPMCfYW/XH9jry1V6gZAHbkDPz/AJMZ1CkVlSerIBBgjPH6CP31LcoCxti0GYVZAzGY+nz2+gANj/8A54tKr59Oq4Dpa9OtdaySLCA3BXC9JBWORpTuhHmU1a5c5Uu6mopDXLNxN1wJzzI0P9nFCI1UqSSbAbS0GPSAJIdvcj2g5Oi03CKaDsIqF2vPct1q0+4uMR8KO2ok81R36MfCra7Zf9md3WQMo66So1RKJMHI8zoIU5KmbeDJ+dGeI+AsgXcKynzQGLrFquTcLD2WYAqc3LPDEBbtrkYEdLrhJBFpEul0xhkazgYjOdN/s+6PU8io9Q0ay3U1DKsn/wARSQsySJwQBkAa00mt+yXXg6IqW2uUuO+6sH8L8VqIC8lrnPn0vRaSbBUQcSSOqcXTxyVni9MOr1gpVGdvMpgRZbKK0R6oEt3N5/I3xHbCjUakwn+UL0gg2gXWlbVdYDCZvVTHVqjYutMNdFSmQv3ZcpIYA3koCzEqJI4JDyGnWepDa7WDOSc47H6/QThSh8txLdiCHFrARBBIEzkyTn9aA2QFAYrlRAM/9QM/v8HWr8VdK1SDTVUVLCqt0mbXUrFjFQD+IASM8DWUqdYCjkDA7ACDPfp/3GtKxZxauls6hVeoKnVJYwLzAYgTzyJYHgfXtOgSzKLScdhyJjv7wMjt+mrNlurOkwQxGJ4JAHfAJxOcW6l4jsyp/CO4hgYHz2HMwCYk89pWDEp21NYeRJALTJxE+xjsPfVnmEQsSC2FnJJMcxnED8tVUaoLwQQsW4MHmZJAEk5zB7dgNM9vtAQ9giogumYDIRBnMAgyBHxM5026CrFxCggwOD05x7Rn1Tn2zjgHVu3rkDAjAFuRcOAR8/rOdTbZtVQ1EgDMmQCSIlQBJPPOB89tVbprodTGIAzxxGPYY+mnyOqGCqLVh2sUyY9QwCbJwsmJBn0jXadQJFzM1ITawkNTaZLMPUGEgSMdR5u0sNa1lYEMAZ9JzAwSAc/EnEfqVSrktcsIwBmRNwP4Y7ieT2j3MGHELHVap5gqAlHuEsqYAED75SJAM5dQogLI7zn95SAAAjpMEj8Z/mk5IPI+NG0//Mps6w3VSQwVkQWBIIgiV4MAZ9tT3SpTZXpgeXVEWcsoBAgkkm2TmTzE/ErDoBft9uPLXsXBLNJICiT6QYMKswfcDUNzWMuSTz2JADMS7RHYHHJ9/pdWp2tbAUekGFllJE9UnIjk6F3KCJtCzJgH5I4njHbWiyIP2tRVpIIDOT5jZysHpEkxyRnnrI7aFfcTMBpMERmQJHb5B/QHV27rGITIwoBAkwAPrMmIP8o0KlO5z/KnvnAhQMRJOCY+dCArfcFTClYGBCjMYng88z867qP8ETkZHuYE/MTr2mLAypOVKZtDUgASLpmY4cYx3yO40Km167Wa04iBye3JwIg9+/GjK9IlYiBLowwIhj0kESpAGB9B8aFNMnkiMGSvMiQSRMCI5/bUoZZVYBgOoMp97ZHfMEAH8yPy1U5psbhAWItkyp4nkzPcn3mNT21NSsfcyJMk8znEIcAD3/vqz+DqqC4UWr1BvZRBxeFJEGZ7yI4MAFW22gcG03OJ6exHbPMk9+3f3MtsFDElgYJ9ayCBAErODnknErzrrbFkEhhzAhgJnEHJxP098a4apnAsJjAyG9h85PuDpgD1KISZAKn2PJ9vcCO30znVn8SW6myQIyxGcARjnE+wE6tekMhwcHhCMD3ge5Pt/wB/UTTFqmn7mTwZECJ6mxGB3nnRYDn7NAOam1oK9WpWpr0uoEPBDEEMQKfBLNBAHvppv/szV2a1BVtakwBO4pjCvOLvxLnIJxJ5kxrGKWSDTcowNxEkMD73YzgYGPnWgpeM7mvQYbiozwCBdEegQYAgvEdTTA9iJ0m6yd3w2pKTSXRP5fUs2FM7ioqvNK8WtjLVFUVAbTAUZLAmfTEd9cakHSo8uKtMhwqm0LkCrEqIYP1TdAvH51UWdrHpYds9Xd6eQBHcgsPz1fX3Q/1CWqK5LjpIyRFRCEJIBUXRJyDJPJmW6btdK/J1T8du79fT/fu8h3i/lvSpPYFbrFVEBLAABXZiSSbXVTcT+fuj2W5sInpKzTcLEsjEmenkhh7nGmvhG4pp/EUKhBvhlaCzVAy2qAOSRaD3zOBpPRc3srDLrYwySSVPYCeaZx/UOYJHTrK6yG7a08XxXy8/qkyRokUqgKi5bllrSwAOFu7QB7iPjS1qgUiPSfnt7E/BMfTWg8ErU1eK1EFntbzHC9JHSQRm1SRgkA5EzIirxDwumFarTs8t2AQ35B/mE4FMntgwAeI1hucpbUng5dfT3RUo1juxLuPC2kFyUuGBEn/1ZFpOT39sHRKgxbcLkAK9OWJHeTFsEj3J1Bt1chRuxi6RyOBOTddyfaT30Ia5mT6gcxAkcY5H55zoOEr3iAeng9+SCOVniRPP0PfTTwryzXBe8IOSOoLcwUFi0wnckC72jkAVKtxNo9UWyeGMe5iOx7RovbOqklVJBJJgSzIcMpgR0xOABz20nxRUavIcds1OrVWQOq12IwKhkqYB5ZQTHYgjGNJt5R8t2QG4E82xOPYE9wcTEzGn1efKWmqRVUFSqZZxmolSJlnHUD7AE+w0g3ldqjIVJuMBeAZntEYmc/8AAoOxtpopqKUGVgHIB5Hfjtz3E69Suae7DJYmI4E/uP8AY6N8S8OegwSqyEkAhkcOp9xI/EOIx9fekvesKBKzhVPHuQBABjnnGtCD1KvaSQYIBVmGZTEkAkZjgCONMdtWkVjTCrSMSoUXekgCcG3JBOfeNK6DWsrmCCeCOBMXEe8z+k6Z+H0laq0MpMSqlQwJkSG7BRz75ERGs5JDRRWRmS20dIlZYGR6RkTJxHtjtoLb1FD08QAQe5JIkjEwBOMR/bRtrK5SAG5Ck/qoIBGeBwMDjjQu8oT1iDd6iJwSc8xP6DJOnFiPPWJjvALfrJ7/ANT8CONV0AQoOQrGDjMLEkfmx/MDXahJuPuQs8AZkiJPSDH6a4tSQ4UkqMD6cZPycxxJPvqwIbil1G5lB9g10YwJDRgY17VdS6TKk59j/j9Ne0DG7UwCVDEgm4TRbkQIiTgznmP01WVHWGQFSAZW9Y+kif8AH65up0nctZ1cDhVxEjDVAZ594gatpbaqHYEdSi20AN2uyFqEyZHvGfbUWIG27tUBUVTAhVgu2Ij4GAOMdsaJRA6MC6KslFBBJgBc5qQMz+YORqNKm1YM/lGqo6RAJj3wQOcD3wdHeGeBbncEGlttyUVCoIQqtytBW5xaCDItkZ/PQFCIOsQCgz2VZMHBmZyB216kEIksB8C0GY794/399arw77IVqzOZFOx7CtSr1KwwxISmwItIjIHzxFVb7L1ahqeXuKZSnUZLXdsnFzYBiWBGQPR3xqo5dIuOnN8Iy9SqCoBaYE9pOBI7EjtplUql0YvUXqA6Qv5wOrGJHvnRVD7KbxpZKYcIxVwjrcDn8LFSexHMj20BvfCa5J+5qSpK/wCnUxBAPKAY4jTcWuROMlygOusEkhenmT0e0WxPx0mMaaLUASozBBULleoDB4HJMdz8flpNTETgqw4CkzcDOY4jJ9xrQeGbkDaVQbQ4vBkQxkFpP4j6u/uNJqzo+E/ya9GUCqVCGjgrEgkkXqCBz/MsgRHqEanTtYMpINw8xCZi7kwvAzB9+c6spUEUZABJNNyWmHjpcEkgY7j30AtQCSYZkN4BgrBxMEZH4h2MiNVX/sjrXhptLK477sJ8H8T8urRYc9VM2WjBEjvHLRJPb41HxWoErO6yFkNn1EnqMQSIkMOdV12S2tD3MrK4FwM5JJAHfmTnt76s8bQlsqVUqObScNGLSY9XeNQl4lP0JkvA88Vx9V+gran7+3ywZaqhDEAdQvAPJ7e3P5xd4BsKNd6ibhASnSpDFR0wDwFkiQc5MjSra1rGQxMMhxbmGKHEzkSOP2ySGrlGutvH8U33MA3AqAVxzPESRxI50lNqeVgcZ3l5rNehS9EmUIuIIRHHDibVEzAiCA+AIIJwdKqvSQCtpX3zJHY+8+3GdfRPtKlHdig1OqoUsKTlVNSxGIi5BFpVo6cRP6k+E1qO0hWpAVqcoayWw7L1GK9RoVgCJS5YzEgyVKW3hWcsvh/G0mq8z59ViWItgr1C4SCeYBMlsxAEwDjOi/s9t6xYvQSrVYG0rTps4dSOqWAgY9/aZ1p9h4m1JAoUuiF4dXW2MhQLiBIGCVng5xp19n93U3W1p7OgDTC0QK9VjgFpJCqpli7FoIINpL/WJSlxQ5aCglJP2FH2YqLQY16qv/plNuQskreYSJxUbpVexVYBMxppuKe3223o1dsadXf7mtSqyokZeGpgwLKKklGJElpnMgKPEfF696ooFNqL2BFYMKlYSnREixAcGOkkmBbj20270UNcPTtWpAZwFO43BBpkhgQfLS8wTcAbp4YjXYvYqelhU/D5+Yd9p6z7mhXauqUxQuUJSAa51GC9VkuIujACxEye3zWmoEBbjdjsM89u0a+jfbHw2jQ2xUX+a4ibjNQyGeq6E2iQJkCZZBcJgfOVVbeTIj2/trH4b/F1x0OfVafCLaFIM7Sexa0EfSSw4jGBPtI0XtnJshnkCZHAMoDJIIIA7Z7aXbWQxnkjgHJyPb4xH10SS1inrAswxBggLdaCRBHT+x1s0Y2PDTSrQY+mpTYmpLML7QRJJMDg2xABn5lS1sJUyUbDwRIaecDCsTMQCB+ujd5FKrdMgM3qIYkMKbTnAMsYMDUFCh2VoNOoYJPAciekcFhPzF2s1gELam3CGCenJnueBaD78c8aEIY4AJAERkwJET2AJP8AzuVWEA0z6kJ6vpM88dtU06hyhJMwQB/Nx+sR+2tUMqNdlxJEYgEkftj9Nd1W8gkc/I/769pgN1ruPuyVKr0geWggEcyqyTHfJ1pPsD4HV3TMw21OrToiAaoFl+CKYtUXuQCCWJVbgSCYDZBNuxEsrOSx/HzEqQcgkgg5njWt+wniX8Itat5yUxP+jUDFKsKZMNA8y7pEEcMO41NLqNVZoqHiDfxdVRTVErENTpuyo3mIiU6iWLMG5cAhZWCARadXbD7RVtlU3dLy6Ku9SVpvUYlWsl2mmrRSIKtkrGbounS/xGldQbfK1Ouaqh9wDhGyYK/yBDKhYmFk9WdUeD+JUjetSkKlNiGeqxmop5DMyksyACFqiGGfcnTlFwieh/xzlpqLfqXN4xWarXrlhTWo8MEIRWZYS9a7X0yzYmKiHoGRpT4agU1WSvU29LzAReJQtEOxZwwY3CMNi05yNF7avWohqvmW0WklVAcICxgupAkkHqKFWyJuydD+D7mlTEWsHUsDWoEyTJNzqMnJgBg4AHaNKVJXdG2lovwxr19fbIw+zXidRRWfzWtqVS14pirIWKc9JWorEqTcLgBb3E6L8E+0bUqFVaVEVyr1iPJYMQTUd1L0iA3l5JBzIzHsh2lOnazDyzlmJLMlWJJmoyd4zbaAJiBnRey3LpSpjc0BUpR92KoUFFORZVBsLQYhirST7aclqJeNY6A9GlH1T77tkf4jY19oPNCGpSpZulalyJLANALOXknJHVwSdLKFD+HpVKVUpIp3SYwXmVn3DD65+h0d/BiptGdSK3SSyyQ9IkkiCeqpSBY+qSYLCZ1Pw7ctSrbeo9WnUpWsn8QWgi4BpJnsywGmY5GudqKVJ8iSWHWa7vv5mdr/AIryCRCOBBAIEKy+8EQTnuZg6jtWDVL3Bb1JU9rjgSTzM/20z8cem26rMlRGps8OaZOb1AYXAnpD+3N3Ik6WMzyykMwPQZg9QkoerHp/Qa0p1aM43HPK/nf5B9w0FkmfUhEkkggkY5I4/P8APV/jFS8KYt6HI7g+n5nH7R31S1UtLBPRazBFwIw0wIHpMcaKqbRmFO8qAVIuW6fRPDAe3uTnVyklhsHLEl0dfkWhDaxEmLpkgcBTxjOScwPrp74fViorwSFdqhWVycokEqCTdwJ5UwNK/KJWoFAiHJlh/JTkwTJOfz7SdMPCVKpRcgsKlRnAWSSQfLprEYHmvIz+I99JN80TpNKWe+2PE3JPhtSnY5KhyLQQoKuz3lntJK8YzIPfUNxumUoUFRAyWU+kKWyWPkgAeSJ5ItLDM4v16iGGwZGp1BUZXU9Dxe7MsXRblzEyc98aq3CFapRqiFoF1RV61EgeXTXuxkELz1CQcDUPdUsHVGOm9rk+i6fPHf4BE25f/TT716igKwIVapYEIsmGeAC1Q4AyeRO13/h3/wAMppToVq7bqvh1DK4Zgs1KnluDYQIAJYZKXekkZ77M0aR899wqhKasKe3eG8ulLXuSRD9UpfmCHzOr/CK1SrUBPmGk6ATTuepSpdTpSVmJZKZBE1CPUeknBW78zk1EptNvHff6ohsdnRqHyKNJq1dp80ZmktwPloznoYsJeufcnFyLrSeDtt9hRI3bla6UzTir1fdk5TbLlXpkWi5ctJLxAGhKHiv8Juj5W2Smr7cKKYcYKPIatZgxc4hWYnEnvrLeOrut3uG8/chrkLA2EfiA8tEugKCf95OspbZrbZL0dWWYxwsCjf8Ai/mVZp+Z5YDBaZIYrTun1Aczz2i0SQo0lZxcc9J/lwAT24/5nTxfA6l7JTem0BSRlQeQsgTnDGSf/wChoE+EuvmOaTGmpskQVVrQxJtzEEQcDOeI1sqWEc89LUj/AJIX0qeZ+YJkf257jP8AwtqZmhFuKbdRuAABJMeoMek9s6T1mPETMQRJnsMfX29z9NNdtuBayhUF6fODBHuWu4M/2jRIyqxjRpBlDSVcinksZF1KovftfT7CRgTxrlBvMQUAhIMGmGI6ZFxuMCFBJM/URMSHt3QIrYIDhSSYPqWoCpmUxI6SO2mG02SmoabXXKrBCG4KnpiAMWODmZ99ZP1JvIpYsGBjrTAgcgDI+MHnnPvoPfsGN4k35LQeTz1e8zjvnTLesagWpgEAKQARaw4YseTPOAImJ0qemSTjjHwPaT7fX41qhglvwdd1bVqEEyWJ+Gx/bXtUMeUKTEWI4Z7CYVL4ExdNMti5jyAOMaNXpTqNNFCTY1Qq1uYEOoluT85zr3jO/q1HAqlCphlimgIiJ5vYEiJtYfnpd5imobiFFo9LFYIx2Imfn2/XJZRNDnwNKwhSvnUUAqtSpkva3AcwtpJKzbcciQCRoj+Duq1Ho5NNFc25KFmMmmsgTIkpEsPY8oKe8tqgiq6yJLeYeVJOcmeTyP8AOm32d8ZO3qVahIdGS5wLAzG5hcIAuYM3fsTHA1tCStKR6Hw/xNR/43xd31R5iopdNRoHrQuGva4SyGIYlmGPTmDBzoxqx3DwaRby2F9VBa1sNiD13TbgXd9aar9mqzbd6wNIu01fILdFMkSCldTC1sFmI6Z7g9bZyhRDmk9SsWoIhHngGm6ubIvGQFibW6lIKyMyb1NslaXHudmnrqWF6e3q3j7fYO2dGmYoCmu6RizkFQKqwokvMSACqYsPpABJ1Tua7tTrJeVQ4ajVb7ynSB7O3VcUF0PImIOMj1NrUWpUsDVCsO1amIcXSRhSCelBhScAYGuMaldVqbpBWpWlacW3qpiWYJAkgfhBYRBGTrL/AMi6wkuhTjnm7v5r58/tHfFjRamj0WXyiyjy/U9NSQ7BUE3Ugsk02leOYjQ3jVa5UqDo3LPeKtMkJUI67jnL3BRByCeSAdc3m8utemfNCCP4gLApiQbKkCGHsvTbCzHOobbbeaz9KXW5pG4mpJBZ0b0qceoZJMGJnUSlGNqQtsdrXLwu3nvjyL/tFXFemlZLjcgFUxdbJUqoYkSQxjEwOfnN0nuvx1EXxnpYEDLEzH5+w51pvC61tOptilQ+pUVsEBhcbzyFV2J4zIAmdZg0xBkC9SG4EmCVfMcTnmBP01MG1a8jn1JNvd35d/Ma+F0mRjTqrA3FC+moJZipJtACyZJlrYn6cajQSoy0Mqs02IIkz90zQVkQLZyCeONEbPePQG3d+k7dqtIlSWJDozKYX8OQveY7RkmvtGo09uTVW3ymgeXwBQY9nMmJEx+us3Ftt99SNPO6+n9AvBvAFqVGp1GqWuo8tlImVFMVBEHuwEmPTo3ZU6f8IaiyalAOqMWJtsa5QFELOFPB5HtoeHQbTqA6HM0yXZqdVmXpWwQwVMAFj+Ltbqrd1BQajXpgmgHRmpqbVYKwYGMgzaBJmYz76dSlw+0XpOK03PbdX78fYe+JB6VCjt3RkrhkLqVBwn3zsgJscdHEkSYMdrdlsHqmn5Smw0yy2t97ToMxDVgHAXz6wm0zdAkDkE3xrxOjv/LqLXC7agLiGUu9WtUJApmmGUk2LaQCCwqFQckq1Xc7nZ0eobbzqzC93ZkFNyJ9NpU0qNNSYuAtQ8lhK3tV5sxlrSa74QP41Xo7laKjbMdjRPWwVlamFWAiqYqBFUAOy5zE4aBvFd9RmkdsLCzFRWVPu3OWtsAmsxyVI7seoEmQd1XqNQpp6Wi9UwfNKkM1bcswH3TNLFIE35yVQKqm9896b1hUqORcpHJYR0pDfd0cyXHqiLoyOqmotSXJppaTq16BHidF23AdpqQhVkDBBSgI8PUQgA8ylzFYHUdB7XZ+fTvpjNjLczsApJkgNLVHYN+LpWPfQzEo1XpVlBDgLilTJgQRgXAKDkSeyjRfiO3VApUS5IZ2qkhnEGHakQ1OnSnADqXP/VBMRhFPMXjnou/dnQ0oRSlnzX/f6zz0FKNaZp3Co4tHUQHKSrWXowYT2DE/A4DPwPxp6TVbuoGoLoMPNgGMFZb2MHp0BvHLKHPU5gdTMxC3XFVpgmRH4Wb3gAY0f4rv61QLQMojfgKWJAMkeWJqgQQBESScTxahm8mC3Lr2xbuxTq1GqT5VRpNoFvTlVEYJEcnuScnSutSZCrEC1mIV/wAJnBMxP59u3GnAoqwyKbIxKywFO14tNqSWZsASwJED3x2p4hehp1SpcsVWoTjDlQzCFKwBOAODwcaybadLJm9KEr3Ov2LnQqtSm3OAABMleqASJ9LmB/bRe1KmpIgdQBCtaFupySApBBJQLzwc++jTTp3gUapao5iWZRCR1EhVGCBGZyVnJ0t/iD0BxdZUFLKEpYTI7wYzCk8Nx7VJVg5NTScHbBmqKtZwDCM5EIR8HBMz3B/7ap3FCxoyQR+3t7kxEf8AfDPxSoE3FUTatSmBk9p7n8hjAxx20tvBpkYDpmZywn54yJjiQIGhcGbAaqspKxx/0n98/wB9d0QawH/iunwBj9855/PXdVYynb1SzAtmcAETJJAjPf57aLNwyRgexXmQs4b5I0923ia06bUFpqrr66lNVU+V0gywIbzCDaYk9/jS7xLw5QQVYIjnB/CvBgL/ACk8Qe/HESpA2rAXUiGOAMET+8DsP86Gq1yZ7mRjkmJj478aYik0EMpaCAxBW26SQAvS3ESD3z3GgzQUWta0xdOYEmRGIwsfnPbmrAdeBePrRp1NvVaoFZ5NrCpStlZVqJg2kgksjqSDBBEa0VDeUN/XooQadRWYsQQCUVTaFc4MsVaCDAU49/m1RI985B7R+Y57cxommRIPqCwSpnMZgmePy0pKzXT1ZQVdGfTtzsq20qotBy61CxtpplmChpqU5ClQimTTKGSoA7EI0U3BqdYp7mpczKGARqYUraDHJCkNUIvUtEQICX7P/a9qFRWqh6ihShDkkopYFrDnkxIbm0CREHUbnYDf31trb5BEP+Bq1QZJX/y3UG1ZEtx6QG0OFwpyOqGqpfwVfxiFA1AKlaQgpiQrIBJkED7qxZD4aOMkjSRSJZhcoMghSwNEkz0ARIUQDPtIkRLTcbatZTNQKtS4J5gMeTkStVcWELHT6TKwcjQu+2pN7sAPLjzUUmaiE4qScW8YGfUDAgmVowjw7Ol7a3J3x0r7+vtXGSha6pUpsFCOekkC0VKbG3zAWIFsxkmPckQTb4ptjRqK1QKiVTkAzAgKQxtgjg4JiwnvOrdqHai9JEdqlINbb3pGcMTAFPFuSJtECRoz+Cq7naNVUpZSDG8El6toggLAKYLHq6ibemCG1lqNQefl/CHqOq+qx1XInqB2pVAQJdekG4t5lIgDoCiGYFYBPA78aefaTw96NSlSaoKoNOJgqwl6dNupcGA2MCATIJElLWbzSs9IqlGmWB8xYWpYRIJtgzMfpGivGdxUqsSzmotJGCBgCTC3HiDAZ6eSGJu+DqG5bk+ObMpRk4ua4wvyxn4D4l5NdDWVVD7elSWrk+USrG0XdmHJPEjJBxPc7faF61FfKK1VdkqEE+W4i5Q7C0AeoBY/FJ91fim1YuesExVdnS5R5dJAqDJZV+9oOLuTKiYMBjuFe/avUpOFLgzUptZa9NhNzAoOZyZxPI1po6aUlO/oGm4tNeTxfUGoUNvVqUa1YN5ZpOnq4qgYi0AYW8LA5iJONM6niDB43izXpKppioLVWmxB85wCZqtiUEsCihbTJUGq1FU3VRHVatKvdTcVIUHDwgYlJIlZjknRFN1aoqh6bMbXp2tc1zoCQoqhbq4Vequ5sUEAD8B0wnfVBqVGSuvzxgDNFPKq1CzM9aGWkq0ltGADVUC0AtMUs9/U0wJQS681pLhsqT5YBCwL6oJCIA2EQlmnvkA7fbRaRp+X5tUuXZnRgVqOTxSx5pWWsNcAX2kKJPTPwzwg1kNSlUFMq7hSA3S4BUxTbppjgkm52mYQnDhFyTd9/r8mmlPctsfsKqVA3JTPmKQbqcQGBBvFoYnyxgkVKkuwUwDMavKoKjoXVgYqXiraKTgkMVd5vbAW6CcHCgka0nh67L+FuqUqRqi41Equan3wxgVGILNyPcPg6Fo72jT2SBKQat5ICoaPUWCAZ6ckHk8Z+dTPfp0+fQcZW81juvmZ2r4grVSPMSraUKBqlRwDJkjyzSBYSOkiOc9tUqrhncs9JWIby/KZVbAWSKZwbgchs2ySdbB/Edqu3FG11Y0rI/hqs4phDk0847zJLMe40jZ9qu2U+WqVRTVQGDU2LRaJICsxuMk9+e2r1JNVzZUPFLdJrz5f2FisfVRalROQ1tZkZlDYumDJYB5LGZ7arp1KzOjKxYiVuNakuASCZvmLp6j786a7i2ij+RWcMxAhKga9zagBDBu5zER8xGo77YVqVzhzVLsoMMKbM0BRCsr3MfiPpqpqS9WVPQlHlerqseX4EdOk7sKvmqtgIF9RSWGQRInB/wA41du2aqB0giqhAUEQSvUpJxJiTwD27YNpbdaX+uN1RaSQfuyoHqgMwlnHqlRnIHvpXtvu2QFygBuS8TnMAjpMcZ4OYHbUxWXfJzSjFx2vr+QrdsBVpVMA1KfUFAWeGEhYiZ0vapYxZAAVacrjKjn440Q1ZfIAACshuuChS6yVn3J7ZJ9886CqEG6YIK4JHtIJk47jjP00kefW3B1kokz5hWckWzn6hD/fXtRreF1qhvWg7BsyqNHHaIHOMY17ToZduHCMLAyqpNtxEzksrQck59WTjHGm/gdZCK1MIFZgck5CGQy54gn0iB7ydLaqqzNFSbHAZ/6QQqMnEEcEmc540NWw15ALKYMgFbveDnK5mDnUNWS10DtvTY9FP7wrP4Tk92LlrTM8+0caGqbZlBuIBiSCriAT7xBA5+dTpEM6tEqxAYkKc8D1g3d5gHntqKuEdiYKsJB8pJicQLxAI9u3bTH1Kq28EEYgLaqhu0WjkAmBn51CrcyzFx/XqPz7/wCdMKqsskozLli6MJC+0FiDiebudU+HmXYlA1TBhkhliYKkGR7kgdh8adhQMmyfzVUU28wtIRlgHvkNGMSTIAAM41qtgX2tYOlYqzU2vMMytUUXhSi5CQCoI6hg+40o2dI1KvUjoOpQbqsIwVWMEiL4MkZw/GZFniFWoKpAdjC+WogSxa2RAGWPGBJ/vLlkKkmmjXrT21TaHd0SzVVqK9ZXwazl0ZaLquLCxSwAW47y2gPHfBqo8p6dHyA/3fl1KtxUlSxIChlVSFytzcelTJ1ZS8F21PYU2Wau8LJbAe7zgQfLNOVhUUGbu1zYkaG3+93DVFG5qsao+8pJtwOm5SCcXdWSCWuSLoY5OtVGovz6HbpRcsd/X+FHhYbbvRHkuK5hHp8mqkYsza3AbBIXMnnU/D/E22W4qUAgU1GLWVIayRcmUJW4qYIBHCyQcAWv4zVd1YEM9GpaqqYMKpvZrSQzMkqCMHsOqNMPHfBzuH2u7FRV81wFRYhaQVnJL8GphgQOlYiWOuGcbl40srPzNNSdSj5X/vv5MA+zvhy1N5/D1FlLmqi0lDBFsLBmLrcA9j2nUvLSd01NbmFXy9uH67XLks4wWDLT2yiZMFx/NAt2tLbitWqVHV/KSAtTyySwF5sWAQqgATzNT4OlvhtMk01pCarwSF9WXD3BgTai+RTP4v8AXIGYGheKTd4SX9/2ZatW1HhvA32OwepuHqCnU3G3oFqZYMpIdQCLlMs6Bialg4LL8y0p+JKNnskNOqGWrQy6EK4uVLi+Vi2T1lTnjnROwp12pHw2govKEvXDQLGPW9QetajEsoAJEmfwmF273ZG729N18vyDdWQqWCKUdfMkSppKPx+kXrMRGpjNzlb6ZWenn9QgordeH5BHiG8pru6+U9FPrwFBNywXjExNs5nHvpVsdstTbbakR6/LZlpKKjMfWt94Ieq5m2l6VFzubca2Gx8U222r7x3AQBERStP7ssqNUIdgsCfNHqgG1YnjWS8NWlttvR3HnWViFtq0oUyRlAPS0kkNdzBJtAADnPc92c1+DaW/V8CSVXn6mlGzfYNtqm5DVjVDJV8pCxSraoDKR1sWUMjOOxhQqgDS3xHfU9w+4dlG1qdKmk9TyzM3TWVL6rVCpAtCqFDBSzQbaa5q75SWLeeUUotvk0qKmZZC48xi0MC1O4zIBiJG8e3K0/M2gfbIgsZSL4W0khRdWIwykcCQeBMa00XJ+C/F9jDT05trb+f2CeKwi1FTZ0lDOFSsu2qo2SvUKlXiWJAJIwJxOg94jiy8CnULELa6krgmQRWEAhSMjtHtrrVg7C1aY6gUApGpeB1Yg5+RHbRW13T+ahFMfdsfKH8OUViUySrEcCcfA1om49HjnJ6EdLavDWaXT98f6AKilyi1GYuSW6T5kd243N0EYJtHJjnXqxgLKtTfJWfPABjMX3gtEg9tMPE91WqtTWrTGCxpgUqRVhaoYuPNBBFwiRPEaCrVFSssiyAYsuol2IHputUqIB9WTZzqo6im8f33DbSd3zXfGSiq1KqFID3yrG4U6hAMd0CVOmZi3JUDjXKfiDpVpMKocJIQFrupgUuKuyMIBJm7EA8av3m5DsDLmmoZWNZFZBBTEiI45LdgB6tVpRudkC4WmAfJqU7ZYnkVIWQAICzGc6vbtWDOkrSYzT7TgV6DPTXAcC0q0SsEwxAWBI9Rxjvmzxjf7Ou9MSqgljUa0pkISLiQAQS0DnidL9vtiWajNYwgsCIp6YgliAROD9TpjSCqKy10r1UprThJVRaSyy0uhckraFBzHBxpy0lJrUv69CpK4uUmsv0+3N1jkzvi9FUNRF60ptNNmYSMK3YRgmIEe0Y0K9a6x5MExccTPME98ciYjTjxv7N16NrVFpLTqVYsVh0SxYoVgAwJHRIwexB0h3TGWADT5hghTjrJxAgZPA0tu3B5uu7YZtHQot15aBwCfp+2vaVrvivTdwT2J7+92vaKMCVUuZYq3SLWmRj2zH1j8+M6PC3qrAySuZaOpD2gTkSRx9dX7yj5jszgpVOSpBlVPpUqeVjM/wBXeNBqjoLiCVLEo8mDYSpWOJIBEH2xOpux8LJam0aorIuVCiC7cKeoAckmMYBiO06A/iSzQAODEiMCY5aAB9e2jdvvPLbgRlYkmc3CTknBiAB+udA1aasXbJYzgCAM495+k404piYYfGCKRpEA9BSZPcRcZGf2wB86jud8pVkYGeIwYJx34I9on3jS2vRCmC2ImQOSRMf4n89epLHWR0iIBEgn+WJ9s/l86e1AHUNza6FbgsmBkdJHaZHBHbj9daLwHaE1mrlHZKQtLKC1tQg5i65mVO4BIuU4gayu5qXKSvPJjkgRz8T9BMfGtpuN/Uo7BaC0yHqAKhRrr2qeqRAcVIZumI4AJgDSkjfQ5t9MkatYGqK5V6NJntWsqi5kAIACnMOScsDwkDJOq/FqwEsjNSD0gSFUvUeSSrOZNs8AuZ5AAGdN02u5WpafKfc2KVdMptx6SCuckmARJcyBCg6RlYdrU6aJLP5b8lYJqMemT5hWBHZ4HSNZwcmln7Hop2vVv3/X86naWxJou1NkQU1FC9lMvVYi7PK9RBzxcR2Ou1KVQIy0HtpecPLpqhqEWqqu4IMgTN4HNpmJE30vECtJKdSz7sPWtAJL1nJVUMzJFxAP/wBMRwNDbj7uUuJK7dkEiFBZhJNowJk5MTPzJJTnc+n67/JnLTtZ4Xt5dfL8FG1K1FFGiDVLksFClmbrgEqMliSHaDgKwxrW7D7PNRah51MUFq1DdWpkF0IWynSZrfLVSsqT1AtJkEiMpt9/ZuzWSqVZQCHVgTCpU6Mk3SQotOT+h09b7TUy/wD821auUVV8lrbHqGLnqICKQprgLeSRDXcay1Yz2XHj3/hz6yqVPphfQeV9/T2YetsReCp85TULITkBzWY2+chwQGkqSIGIn9mvFKVB9xVrK4dlHleagD7gEEkKPxVXqQvl8hVojAWNJ9/sxTsYG6oKoentkJdQFIZlppFzxJMkWrbgKBJt329qym4vCiCqsy+ZToqysBUWG+8rCP8AUA8tZIUkS2ubSpx8+lhLSTX/ANeQFsd6lIpt2p1Fek7vVoorMXrAgrSp2yCskEDiylB9R10s1HdGrNOhunJqAOAoAqFRat5aoXhcHyg0niDB9uhR25ouW8yojKbGaTVVm61CKeosCTJklgpJOj/tR9stsu3FLa7cUQHp1FZVppBRw4NlMkQSoPvnvrphBXfnyPWT05KM/JCzxLb1dzuFDhnJW5alVasORKlLqiFT6gYVAAZOIA1Ol9n6pr0qdOoGkM8A2BVTFwZVBs6wsAHkmTwFfin2n3Fd6dRSiKpZVCJmw4YyxPZYzH4tcPjcuKg82kYCylSoZC5N6yv1iLRA99dlQjBxiNfEQivDad/JBXi/hD7fqr9EgqlheqCckgHzFYXCJuUACNV+H+HK0MXyXJpkCoyiOkBKlOvbdbkrNwkjSzxv7Q1KrJdU81EBVS0DkqzGVABEqq5B9PvpdT3qk3kENwGPOOTI5OVAH141Cj4S18TueX+vdGq2lAG1qpq32sVpijujaMTJmST0k5gSPqers7Z+9pecyEsjv1BfVbZVj3gm+DExgazNHfQxN7qRDAlmBUxkg8rOBjn5nRI3LVvUz1gphAS7gYFzSScEwIJjBxpLTUfEgWs45T9/cJob5aRJuFJG4VKyzMHqKhXtkEC3sfnXKW4NkUgzUyplraT2SzSzkFTTQjIL29+wMGeBeOvQD2KChJKJfYVYjqhRMAzwbfxe8at2n2rPklQ9lV2L1GIucvHCgiICgKPVIHYnV6c3bwD100vF7f6RAbZlplDSpJbSCpWeKZLEMqkMAys2Jw/6yNN9ht1KJugtOh5YlC7eYXtDDzKjs0wclLSIPXB6dY+v4q7bZqV7Rd/pKCDnJDeysZa0DvzAA1b9n/EXPl0apJpoC9ML1ZDBuoCSQJkL/wBtNy6sxnrp1Yb4v42d1Wou9IBQR5aHqUKRkkRkkuhBOYCnvBUeMG2rWWOGnAUAE5iOCQZx2GosSoaAZSqGCsIJDZHSYaOlT25+dUb+hNUBQOoLGAB7cDtCyT/vqOXbOVzcnkg1ak2WtLECZb4+uvaKp0qqC1axgfylgJ5Mcd/jXtUIluN45b72SeBHSyicxECT7CBAGmO38RU0QrKHQDywfZRaAH/lzywH4ZjtpO1UAwyAHqhWkgiQOm5mggqe57jHa6mWwEEGCqFgBKjFjKYyP94nM5OKYNXyD73b+XNuRM3W5A4g97cYB/udBUXWDPciAO/uSTPx2/xpl4dUUN5bgMCbVmCA3B6cA/EyATgcED7/AG3lsaa5SZnkkn3juIwCT3Pc60i80NgQ6ukmCCBMHifj29vnU9zSg4OJxP8Af9u3tq1QItIXEy2JPfnPHsIE/rqSqQCG9UAD4Xkk/wBUQsfLY1RIKr5Kg9LEAmImcTH5nW+XxP7xHqEUvKpVXDL13HpS21h+K5hAjBi7vrAEBZkTzBk8iOPc5/f9dnX8EZqtEVlS2WJVWY3BQDacKRJgEgzzxyF4W0mdvwsW09qzj8l/8dXQXzNSt95UW0HyxA6kBzKBgLTIJJAGc+2W3upimgtWu4CtAK+RTkm4E3GYY9UT5g99UV70pswVmqVX8qm5ZCB1FF/q9UtMfU4GmqA9dQCrQ/hqK00VSjSzHCyQwPpQDgm4Z5m2lvUYql/DuaSXf59Vb+wuklCtzfeOajtBSUUlKYGSbSQX599e2VcBaYqCoEq1VN3rmmklViZIlZgiPvSdUVdqShEOHQJQSSQQ1iAi0EgSxM84GNWjf2S9jIKdIUqfdSQTcA8AcqoAMek+xjFxjO1dJUhxqSqTr17+pP8Ai6Lbk1b6UkvBJHCqlNQPaS1RsZgKc8aU17fMamoP3jlCQDHrpriOe8/X3Om9XcU0ughlRVpgiDeVQOzdOTc9Qyf6eTwEu2qqSAYVaaJcCFAkK7cRmXKnuSOfhuKjHZ5Gcv8AFK1bbf6CfDhRAbzEzeyGoxLA4MKcyFC/hzxk4w88HDbjb2jcOQoak1MlDIAgddpZRbkGCec4wk8KWpSekyhFIq0iASxhypmVA4huAcdpzBbOS6kg0DUrVIdLcJa9ygGMSJgrBmRnU7L6WvwxqS2pV0+T+5Ztfs/ttxV8ua1JbL4uplWNxUunQikEcYB5nnVm5+xNYvUXbP53kmGNSEZnZCbVM9RVSGJaB1CTo7w/cjc0KQpUV86kqgKUBQdI6al3QyMv4Zk8iGAgc+INSQbjw7pVqYettybqRc9RRFwylRBa0gHAAgRpzhNPws4paN1tz1x7/Yxtei9KoyOGpPEsrrBOQJE47nIwY1fUqUbSItYDH8x78xBk63grbatTH8WEvqL5hqPgNjC0CmVVbo8sFWljcCTJz3i32T3O3o+a1FxRcliJl6amY84AATauYELOYM6afmc89NxMzUAJbzMxgMJ5/wDbt+2htwhkBcrFqtEA5zz8k5+uj12QMMMj1WTiCJgk8HiR7CJHaL5LQbW/H/sQOZP/AAxGrIBqtBlVQTycjv8An3Jg/POO40TsKJVQxuhiSUEDp7MJBzInjgfI0OHC92m39CcGM8WyJnvqNKqyj2Vj+nYkTyP8j40mA6rIiAVEwp5VCZYH+ogkmJM+05EYB8X24CipThUMCBOeDPz2yfbQlHcQTAxmBJNoPcD6QJ+vvpn4e5VbmQGkcB2E2zKm0N+H3I79/aKoBbt6NRc2uEAzOM/TGiNg1tZWGQrZAGTMrCjhjJ9++rKsC5BlRIDEgT245JBwYnv76XGnbJuMjtH+/H5T+Wr5QDjfVh5lWV9a3ETxBBzmIAU45z8nUd5QtRCAqMj2vAUZ4JYr9P3Maqdp8p8ZxA9jz/nv27asWncrgqpLL64k3L0nqOewOOZMkzqOAQd5DeyH6Bv2lONe1VtFqMit93kfiun9qZ/udd0qZAv2++ATIIOSuJlvVI/lPVz2nnRG5oMOGFXAulvURiVfjtKk5judKNyrYEyBgdu8kn8zz8661ciVQkrgAT6jgTHzzHzGdW0aWNtrSD3EEO8ERYZdcEkNIIcRlY4+pjhrKylGzB6YUqCJOQojM8/mdLqbMXlTbUBm6Yg+5PfuP21buAHypskQwJPxLTk2k5P+86SVME6BtrRknMW8EQZI9u0dyc8CNWvLD2IPPe4/4jM/T31Uq2fUdo5E+/z8e5zqN8tgT29rj+n7doHzNiOXSVxwRAHx3z78k63XjlLcVa23T/Tc3lnpuCFWFuJaAQAOxGTAByNYncrE2HMQx9/oOw+Oca2XiPirDyawAtClVT1FyygxIwrEjEBo1nOLeY8o7PhZRUZKTauuPmW7enVBpAWWbXLMzFQwta30hirBSWM/zA5u1Ste1hXsLFVNeqL7QuAKQZSYYrAIGDcpII1Le0mptT29SojUp82u1p7G5gzExaz9AJ7fAjV/glSkKlrinSpSK7KzBZRR93TKnjINUrnAIxMa1vatz5SydspKmvz0f/SpfVlJ2dkPPWiGrUNzlWcgoAFu5ZyxED8AEaNobxKIo0qkp5SmrULI6gvBI9SgZqkuP/tx/TrlKmRUUqrSzHc1qKCkoSJ8tTNpBUwT1RcjwBzqm96rytGqbyKrCIIop6DJtUhmhsE4dwBjWD1N+opVhfrH1GpfTv8AeE/mwXdb/wD+XAl729atcoBbrqDP/qGMQDpTQIqMZwzsJXi2SajHOcIqdUAm2O2ivFKzNUCkMFGGRpUxF7CHiCKeCTz5ncnUMvFjnzAhmABFSqxinmTaLmBgR0/nrTTglLGbZhKnKrtL3LqdeoPvLhF7V8KxYxNJRgj1TggzCzkjU3QrdTcoKiolFQCD1MRe0EDqBCmc94Ou7dWveKkJRtaSgbFM2UVABDR0O/q4BHME01qhklwwdRcwFwbzH6FVYM+hYwTJA5GNWqS29Wy4OSVvvvD+jHH2Ur1KdauKdOpVRyAwDCaYUlRJdgJIBEE8AY40Bst8wi1VUBvKMs2RcRTqG2QqgdBImYnEDR+13LbSgaJgPWOKoIxUfBLzk2kkqZghBIB5SbjbimzFT0r0uhWT5BHrhQF6CsH5Kk8mYcpdBOUtFp8V7WNijU/MSVfyT5qJ5dqsrjrQksxsPWsczBnsNL4d45VarS2t1Sntdwpbb1MGoacH7i8uYgSA7AuQCMGGGa8NpMalMvVKhX8hntUkIwmmZPJOJYgAS2ME6Y+J+D1Rt620pso/hid1QquT5hUyxVLQFkPdL8emFzIiS8VPkj4pLDSffH8M19v/AA3+E3FlIRTcX0zybeCC0m6GmCSSMZOdITVDKC4jGCPz+Mtz9ZnOtb9tfDkYUq8OxeAxd6jQIlYLEkcj9ffnIOYAUx2VSTgDiT2HfPx276Lg85tN2i3ZmmSUqCWOJwfyXsrfOf8AGo7rbkExlB0gm2BHb2MRluOdQoIivcQSgn25PBPE/T3j6avYwMdQt7ZtEx7en/b9AQBkxTU3AmAFxJ+pAJ9pPt7acbOrUgLUAhiFUsymB/VnJjgDJ49tJRF0gEj2GCT244Hxoz+JlYbkxNuSwxgdhMRP1xxoasAzd0GEJJY4FMxk+y4xP7fpoJqQaDcZnPSOkTmBdJIHyB2+dW7Z/MUhiS/z2HuPc/J9vk67uV6Q5kBsQuOoGDLH3+P1GksAFbamLXtbpQXqIlmBzGIAPb84jvqulWsIbpZQTEqCQJCzDD1RY0ieQZ7CPg9X71VuClrogdK8H0yuJA7/AO2p1dsQWplltU2qWkYIAkKLiuSnP7wbZfJN5op3iuXYo0qT2BP1yPnXtNtn4ibFuWozAQTDnjHIxGNe08i3ehm65aDxAx85Pt/6TxrlFSBPpMdOMtn9hI55OAO8W2kdAXkzB5kwBMmBj6c50PWqAkH4579+/wDb9O2rLCNrDHJi0Egj3wME98z+WuO5B+QPoOeB7z7n5Ed9V1UeVERgEBRgAgH9eJ+dWM90dIkHjn5j3PtmeProAuCB1OcgQgABk9wSSIgekd57d57lAqE0+lQIJgXNmTLe89vYaGoXFu597R6YxMD2/IaIZwMgAcBjzkgwbj2Yj35+mkNA1AW+sFRiAcZnvm62B2+PzdU3Z9vT7FCLcm4shnAAxj8TEH2EaTVduQ0t0g9z/a3n6Axx9NX7PeeXI5BgAsIgjnA/wZwM8nVJmmlJJ54ZqPCax3FOqpLqzQ1SpUVYFEf6a4gNcTmSv/iHtovb7lDRVXqANVrh60ykoJfIwQpp08QeWOsv4VvLWIqMfKMEriCw4ZwZJA9gOwnAOtF4eqV3q+cGVEQmqWgRR5CqZBDMwuPECnb9Vtgobup3aU04854z33YT5NTy3BItqL59ValwK0h6Kb1GLHqUcFYE1PadHbfxQ7en5lfbsKm4JceiCRIp0m6gyQsSCuCahkZgfYUarhxAVRUFR2qlmJK5Sg2QegRecw1y9RJGlHjXibbip5YpzVW5bbg3X+JwREBRABMQWb0wdZPTTjktuo7s+nq+79wJqjF2er1pcbqkEcMGeRHpNQKoJ4CsMxo/bbafNqPUZSih2gAhahBIEHkimYae7giOdVeE+GPUDKzKPLIBRhNyKCVN13BZmY9MY57aYeFeFU1pvVqVRTNN3ugABmWpcvmXnrT0kLAPtwZuGooughpyS4+/p3+QZvDK238svaocqxAN4822SKinIIjlJAIk8AaWeIVmFc1GUBgARaboAghhMCbgTBAJzq77Q+NPVYBjTMCEYXDMiXIILBj2EyIb+YaTVtwxgHrnvBPVMk+5ZjHV2AgR2bVq+plL4iEVtjnv/tjHx/dVj5ZYBL0gBWnBI5A4JInM4jvMuvst4slNRuDJCjyt2CXeabESbWYL2UwP6hGsduKjsYeWcHuJkzBke84JOdH+C+LGhWSsUDhT1JgDuAR+G5SSVmR37TqZp7cHNLXcpuT6mp3Pg3ktTFbzKNGtm+++aRF1MGpNqun4gOFMgmCw0Fei67X+JDF9zRZ6G6FQm214WFCgQnUlW6LiBkk+kenuKW4TyKZar4dAqOiBTUpksQAkgsF6HYooLjNvIGhU29ChUWnWqLVSujA1S919NiRTqsDFtaiws4HSCREMNZac3PLDe2kmJPFaC/8Aw+jUBqMQEvYu7CYMgKWKz7xEcdtYupUM2jIgDmcxmI/qJ/XWh3/hL069TbU5q1EqMosXLxmbQY9Jn49zpcdpEMCA/OCIUYjg+qBJPu0cjXQYyAlqEMbR+Lp5kGYwDwfrxH620aton8M5Ha7AJA5JAnjGR76iFIJYi0gTJHciBaPoZB7RxoaBBzBEQAJnjuTgD3+ePYJLKjgG4c94IgGe0dx/f6DVbBgufT2xEzzHc/8ABq21IBUksMkniPp/z/Gqwhcx+sgwomJMDA0ASD2mbYzmWycZGI/LRYrSGEC0xcqiLQOI9s/8OhmEG5DMcEgfr8caN8J3TKQhJKucCe5PtPBMc86TAHG5hcFVIIOO5mRLTLcDk99Nt9cz0nlT5qqslbQBFuRc3Ej/APHjkgRZpufUikmQTyp54wQPr7++rghelUBJlDeoI5DZJBPbnPfEaiQVZymxUWlLiCZPmMsmT2BjXtGJs1rgVWNMswz92xyMHIqieI4GvaW5DozrMYkmZJAHvEc/GY/5grbeE1aymoFApBwhqNhAxkhR7mOw4kTHOh6RC+WXFyzNskdN2eM5yJ56eeNaXxL7T+fTTbmklGihlRSDAKQxINoaeS2JyTOSBq5N9BCnebKrE1EJLExHUWME4A4/MfEaWICpyIbiCMyccHj660T7p1KNcrqCwMG45BkkgSIAOIJ59tSG8Woyh/Lsg4uJF5gZkCIUnn/3lTl1G6Qm2O8amDmFJkjHJEEiO8Duf99W1DBDIRJ6lQxlbTkj+qSSPaMgk6MTa7dK9NK0ijd1EdLAnNrNzbxJiQP30XjWzoVKlalSUA06KikEECQ7s9vbkpPeWz30Oasm+pjxVByBC/iX8Xubfg/qM/TVAVQT0gyCViYUHv8ATOCfjTGsyQCigUz0nmUbOcSQYwfecmNDNUhGRZtiTjluZMD0log9tUmMt8N8sgqcvMq0dhkWn3nJ74HtllQqpal6GPUzKVDvP4geIgLahMDkyY1nKCmoxJOMsx/4e5ge+fjRNDcsXN5yxW2SSuWHaYiBH0JGqqsmsdSkbTxTxOmjA7T/AEjTY1IuYUyMgyRaK0GDdy2T2mmxtvzDebapWVBDZ6VYkXUx7kjMtknWcr7o03cBoDgEpwOckgelsDIzOu7nxPzQvmNlRAAwfzIGCeWOMKP5jA6Z1R+LSW7quF0RT4l4tUNSZKNbEqfwnML8HGTnA44HDur4vHUwESSQcWzkmGKiSe8YgY0AaYLyxkepiI9Pt/1EkAfXXX3JYmQCY+IwPy7e2hJHHOcp3uZOoewEyen2j3nv3Ht+mp0mDLDHMREduC09zIjHyfpDc0luy08DsYEdyMYMdIn20TuNowYQARMKRxA4xkjAJ9u+laIBaFIknMQOf7CPr+wOpuhYE3WgERdMEz/b5+nPYv1LbBLqCRb7eovJ4HJJPAOl+7Yg/tPYj/adNAPPst4lU2s1aTQzYZDNrLmA4xnMgg4kfM7bbld7SrbhKav5hitthblQTazMcncwb1cQpuC+518yRzgsAZ4MnImIYg3Wn8uPpozb75qbFh3EESVWpTBiIEEiR9MEcSNZTg3mOGWpVg+m/ZzbVaRo78UFrU61JUrNQtvpgAemiAIcFbXCXEmmSAkQcN9utvbVG7op5NDdF3pL/SIF5HClpuAHAK++C6fj1qMu2rij5621VJVQogAnMBKgXpuXke+IG8c8YR9tQ2rlawpEeVVDAladpUowXEgxDdwoBGJ0J27JdmfSmXKAJBeLccD3nmAAT9PjVW6pWggZWQZ7j2B/5E6Y1kJkYZZAJiY7nHDFVz0xyMZGlfnN1YmJJkTaODPzmJOtRESAqr089UmPT2+nBwdXNTdSGbF4vNxwcEifYnsDmCOx1WuMsSF7e8Qcj4kDM+0TGp1KhMmS0g4OTAEzPOImfgaAOmpGVIJnjMCOCJ/Fg5jg/XVNGjIkyEnJ/wAD5+dTFKBkQCRnvxx/nj2/O12LEkLGDgDAAgTMcAfuR+YAXtq4qoENoK5zkmMzEQfmT/tqW3ZslkY+X01PkHiffI47hTM6VipDdPxB/wC3z7Ht+ejqe+IYMeCBcox08fSYzPPV8ZloCbV2pkotSnAJiTTPJnkt869prtd+yqFK1THdQ5ETiCpgiO417U7vQdep/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1508" name="AutoShape 4" descr="data:image/jpeg;base64,/9j/4AAQSkZJRgABAQAAAQABAAD/2wCEAAkGBxQTEhUUExQVFhUXGB4bGBgYGRsfHBwcHBwaHB4gHBweHCggIh0lHx4bITEiJSkrLi4uHh8zODMsNygtLisBCgoKDg0OGxAQGzQkICQ0LC80NDAwNCwvLDQsLC0sNC8sNCwsLCwsLCwsLCwsLCwsNCwsNCwsLCwsLCwsLCwsLP/AABEIAMIBAwMBEQACEQEDEQH/xAAbAAADAQEBAQEAAAAAAAAAAAAEBQYDAgEHAP/EAEAQAAIBAgQEBAMGBAQFBQEAAAECEQMhAAQSMQUGQVETImFxMoGRFCNCUqGxB2LB8HLR4fEVM4KSohYkQ1PSwv/EABsBAAIDAQEBAAAAAAAAAAAAAAMEAQIFBgAH/8QAOhEAAQMDAgMGBAUEAgIDAQAAAQACAwQRIRIxBUFREyJhcaHwgZGx0RQjMsHhBkJS8RViM3KCktIk/9oADAMBAAIRAxEAPwCDq8a1ZinUNNWVDIQWt79+uM10BdAWatOLLb/DubKNPeO+OXxTB+KrmnAzBZKSHyIpMX9hFh13OA6Z2NAi730H+1WaExHVJj4pZmqSVKkpTFNQANJYm/e5Nz6WxpiCQ7YQY+IxtP5139PZWL5INJLQQdoODRU+kZN0tU8QEj9TW2XDZdree/oP6jBo4Io3X03+KrNxWaoGhxx5IVwEkNDN3BNv9cPsN0re6zo0i2wJxcdFUrpJBEb4vbC8ma8RiBED/ES0998VsVKb5pfFSUW/TVbreYPpjxuQoNllw6nV1qCEAiYQtJHtJ64DJKxn6jbzKs1pKbcHyP2qoxp0lbSILVCwAg/W3t1xlVvGaalI1m90yymfIMITSRnVyxalTRiBqUsU9x8PoJPYYo/izTA6eNpNuS8KYh+lxW3MvDhSzAFCrXeioBqNTBKrMkmUsB6nrhWj4nU1MLntZpPL2UR8EbHAOKb86cnMRTOVyrhVEu06SRIsQ7Ak+sYpw+XiTg41Bt0z9iVEvYCwbumPNHLTJw86MrUVkAlmdA/QbrUM3IEbYUpGcT/EapZO70B/hXldAG2AQVPLouS0VsqxrHyszFGPmYKIeZm4i+LTUXFXVWtsnd8/2VW1VKG2/ZB8qZNcvTqDMZYtUYgUz5XubATqlZJF9hFzhjiVPxN7m9i/HPNlSCopuf0K85b4QwqP9qTMGSfDBd3E9AAjkgm4x6ufxFjGmLO18+u4Von07iVnkMlUGYAzSVqNEkqjPTKAk/hNRhtb3thh9bVshB06iN7ZPoo0wl29lhnqtL7b4NGpSKHd2ElQTYE2n+k74rBxSZsBlnjIPTn9Fd0DC4BpRfMeRXKaKTqlQusI6agxNxdRJN/ffE8N43HWXGm1lWSn0DCy4vSAHhtl1pNUHlZhAmbfgvfpjYbURPOgEXS7muAvZBpwqoW0fdAWaw7N6IPT64YuL2sqInMcL8XVRVVsA0z0JIMCPTeeuLl+bKQ26UHlhlY09YmFYGD/ADDp7d+2L67nAVS3kl/H0NNhTeCQJ1ARIPp6Ed8SHZVXCy44Jwz7Q+hHXVEgNYG2wM3Ppgc04j7x2VmtuvM9kaqOaTAqw+IR+/QxeDhc1Bf+kAhV1gblc5fUgIhWHUOoO3QdR8jijGtbkAC/gryVcziAXE22yuqeWIQWi07Wv7ThB9JqdqBWpDxnQzs3Rg+n1unXCqdLwh4+XVk02qUgGIMfiiGn3j3xn1tJV4dAdvfvdUgqWONnc0vy3Hs0ihUrAKLKCCSB0Ez2xbtAORWkOEOIvrHy/lLaOW1GVkD9/br88OwxPcPzEjWVMDHf/wAxIPp9/wBkwFICNJAIF1g3+e/zw2GgDCxnyvkdd+fG6/LUhiQCO5ER+uJG6qQSEK+cWDckk9N+3oMEbE92QFOlfqocoGACiO9/rhpsDQMrzW2S5yvQXwQgWwr81zTYi0nFLWXlrTosZhWMXMAmPpiks0cZGs2v4/ypa0nYKn4Jys75ds05QUwCRqBMn5G374wan+oooqkQMaSfNNsoyW6iU25Lp03puz0a1aoPKlNKdU0/+5ZH1OA1lVXvlb2Q7nnZSxsDR3zlN+XOVc6GqV6ZoIj28Ooz6hBup8rFdO0Ezi0/DzVtbrcQ4cx/tLurmQk6RcIbhHAQGfTUq+OZ8REqkAGSpMA3EzDNMzh00NOGBsrQ63UX+SB+Kmc67MD31ROYyIX/ANuaCBnpEsZGkiYMMuo6gSDHSRfDEYZazRb0QZO0B1udf1VBxDmuaX2dxRpq9Io7RIYxpewICkgyJnr2x7s+pU9sTkBdDnIO+nMZimmWqUTpcpp1NIBh2kEFTIjsceEYbuqzSTaQWDPldDcW5wy7nT9rLUGlWOmFLAgiGCAkWNxb1wdkDLanC3RXp5Z3OtNa3yx8MrDO8dyPlcl6lABZKNA8QNM+YSY8u3l3nCobUG5OyZfHACdKVZnmbLVGaCyUV0wWOrzSbyqiLabGRg0YcRlKvZ/iEXwfjVPxWqLW1JRAIZVBCEhwzOwSywR8RixxD4w8aVDC5uQExzHGvtVTS+ZoCnSIZG0a5cqwJIWoLBWAEdS2FbCE93KOG9qLuwu6HL32uoSaaVadLYqSNVQjbS2xUX3iWF5XBg8OZ3wguux+lhufDkknEuXaf2kI2uiaXmPnLHU8kXLMg2Ldzb1kX4Wnc0gNAvjGE1DPKD3j80LzZka+Y00tVJwvmaVKnYaVJkg2vYD13GEafgzYZHPjebnqmJq9oAa4ITj2ZpJQRVy70szBJKoNIExJZbFTbf8AphOCDicFUZHuuweN8eSKZqeSOw3XvEuFj7MtcVKTwvm0LpJBgmPO1x2t1w3H/UF5xE+PfmoNL3bgpBSzn3JJpwHQgG6mY/wwb7fvjoI52P7oIv0vlKFpG4S8ZovI8vwnv0HT1w5u3KEn2ZyztRY2+HpP6W+eK3wrWSSlXZAfFir2aTrH/Vufnhd9P/c3Co5t8LjJ10ZS2uKi30sPj6QJ8thcyALYE6Nw3GFUXGyeJwKsKbPVBakFJbw2WwF+sCAMBc5o7t8orqd7ckYSV6JZJAKr1aOkwOkdcRbCFaxWTUl7KfXSf6DFvh6Kurx9UDnWIc7zb+7YNFYixCMBhc03qHYt9TghbG05ULU5UkEtUQEHYtJx4O/xGF64svKGTLsFVkkmAS0DHjIRmxsvXXuZZ1YozA6bWII+owSN+oX5KVnlwmoazC9d9sQ9waLkqWi6rMvyYGoDMNU8JGEpbUSN5JLAAf7b45if+ogKgwsacc/4TzaPu6rojl/itU0fs2VoRU3eqG+IbWnp3IthV/DHzz/iZX4PI+8q4qGsboA2Q/D6AphqNV3JY+RdbBC3bRMTbc/od92OkgDg4tBPW2Vkz1MzmnSSAqjgXMtfIoaain4ROo6pPhzOorBAiYJHuesE00AfkpaKY/p3Kw49zMiVNdVi7tBNNZAcQADHwSBEMe0YLA0MIDBfzyjM1Od+YMfJJeY+Z3o1KZpeGrhbsJOjVYrdQD077AwMNVEUhcBLhHjdHazGoTPZ7OZnQKS5h1BguAwVmby3aAqzcRIF9sCmiiYQWm6loc7Fkbx/guerUqS1MslGnR0Ip8kjUVWTokxMT23wRzGEgs5rzmujBL0LxXlSslIGpWBCafKAYAkAkEnoL7YangvHcclV0bmZ3BTDjX8PjToVGGZ16EJRYFyLxOrr6DAHZjsEs2bU8ABG57kCklBiMzU8iMwBanEgE38u04ubadKNJJGx9rO+ITPiH8Lsn4L1MvnnZUQsVBp1NRAmFK6dyIi+EGzvA06Vc2WQ/hRUpZdm+3BBo1VR4ciQJIBDgkbja9sS2a2LJcSazgIHhXK+e4eldlp5WsXpeaKiEooBJkVAoiDeCRYXxGlrjdwK0exe3dKOX+KZvI0/FqLmqdCooakTrFO/UW0ybET/AFxaKCKd1nFLPbY3ATnkbnrMlqinwWkl2eo5RnLG8wjAtsLBQABtYYFJS3dZmyqRzK6yPH8rUNR3cU6zEsyAabi0IoJVhYREzubk4tp0CyE5pJRGUo1SrVHUMWkhQRqj8IL/AAMYtaFG14xINkJ7Wk7r1eV8rXomo9Y0phjplVgEgfdt8YkkSB5jtgb6enf3iO99EeKapa8NaO748/JCcRTNjJMhyzVKcaVeIfTf7xqRJZQRFjcXmMYEnBJWzCoa7Y3tzW4ZtLLOFr+8oE8vUkyYzFNlqwv3gKqGHeCDYj1HzwVn9QltSKdzT76IRou7qBU2cwroukSYiGsP69sdPFJG/AIukSCBlA1M2siUiJBA2OCkklUBC4r5cuoKrA+X+eK21EGyk7LHK1nph1DMqkXCsQPmJgjEGJhN9I9FAcRi6/NxasFZDUbSdxbFTGw/2+v8qmkLIZyp3bEgNt+n1VTGEXnGQMSZZug2GFoi44BRBgIStmWIgm3YWGCtjaCrWCyXBR0uvFdi+ILr4uq2VBy7yjWzallanSpj/wCSpOn9ATjLq+KRwv0A3I3xgedgUzHTucNSacK4vl8tlzTSmzZoEhqkDQL2uehX06nGI+nramq7XUNHLqmO2iiZpO6X01YwS7MskimSSl+y/wCnyxtxUMUYDiAXdbbrFk4hJI4tbgeqpMrw41KHjrVRAATC/EkC4c20doAJ9sHcW/3Jdutj7NHv91N8WzmhFbwm+8+F2U+G0dVcgavlgjRc6QEwyJ+q7ilme4jUqOsM9QLEj8MzvAAHzP1xdzBG8XymGsaNhZUS8tZvNMKtfUQsRTVhr0zJCm6g++/pvhmWMjvnu/VFp4S7lhUXDcnkl0tk6dR64dGWq0kpUBGkMzkKBMBl6gkdsCncHRlziSnC2BrbMHv4/svpXG+IVGoEVaaIpK+JpYsUWRLqdK+ZPjFj8OMqM3OEMQuGRyS/jdbK+GQMya7llGhSHDyQCjCmoXzAlRqtJGGGOlJvbCFI8uBBwh+KrTVQ60GYq6RKKu7ARLEG4JHzw4HOcUrPA18eHcupXua40y01YZRSFqUyB4gBkuFBshFtUm/fA5YHO55KVoGaLvG3gDf1QvMWaZ1on7PSEZikSus3ltKgHwv/ALGQz2BwP8PIzvONwE2OJicdmL/Hw+KccRpsgWrVyquEZTppsrMWkaAupVk6tPUYE9+pukL0N2vvfdecyZCkyoDlvDWQ9WoqgEaCGAmm2qS0X2hWEyRgNO6z+8cI0pLW6g3UffVB5jhCVSKK1nFwzo7avIrAkMtSWIaApUkAgtMwQXXP5BKQVEkhJIsB762VA2drtFEKjFrM620rBk6GkT0Hm3MwQCMLviDRqum43AnKhucOU8itOEy+jMEaaa0ppmYjU0WKLuWIPYSSAbQyyXsD801KIi26+d1+B18mrVEYVQV0sQCrCT+Uk6h0EGT2Bxoxt0HVJlZ7u8MLPgLMqZijWrVMuFWRRZN2M7gkMq7SF3nAXtEj7twoc0bkI7l3jtVlamWC0lIJardUbYaHPwNJFwQdsLPYxxzg+CgOliy3KrMzzBXphKTVPFBtpRT4zC1wyCNI6tCn+bvcuLVf8RLMNP8AcgOYKOTrUgtJSKiGwS0E3irNjMyZlryN8enp4JR+nPXmEOCR8GZHnyS4cZCUmy+Zo6i66aTD4Z/xHYix6bY5Sr4TURTNlY/AK2aeuimYRb4JHxPlipSpM9VATEipTfUpjuLQemx646JnFI2v7J5s4+qUNO4tLgMKfpVKirA1R7Wv8sa/K4S2V61Pq2sdzGAkSA3v9QpWT5FoncfriA6x7yoXWwsRTPQGPni/ZsdkFWuUz4pT0tv8vrf9BgNOckKx2QSib4a1FUXI64Hcm5VlUcq8Ao1qLV69TTSVtJCm/T9cc3xHiz45xTxC2L3+yehp2uZrcmmSy9XMKyUajUckpOkSCxiwv1j19rkTisNFE93bPbkqskxaNDTsl1TLFGZAyMBuwt/4yTJ9/mMazdtICzngE6isqlUZdQWZSWPlGzHvtaB3t8zgre6LJd0fauwuuMZVfs9OoMwWrVYnLIvlK7rJDSzA9CDcmIxYXbIHOF7JpkYY2zSuKlA1115qppAkU6KQWB/mBso6Eb9LYZkcZzdosESNjWNu4prl+LUFoLSp0dFQHzafhIj4pNyfQyR674NE4N7tvsr9pggc+RXmUz71E8OpWdKV4VQVBHbVHw+hOMmsqxGS2MandTsPILboKCSZgMxIbyxv8eiyepS8UqnwKN/5pvB3i/74Lw6oknDmS5QeJ0kcGl8WAb877f7VQ2ZOZo00NZqlUKjyx8ocAG4JWn8Y94wYtZGLu38ki8l4033HsKnKeIjIFCMpg6mnSYBBXSLi4IM4JHK6Rt1nxwSNeY7+l/suc3mqpSqK9WmukCSiaZVgCCAzOZ3Aj8SmMVjLGmx3WmYAHXPL6KSznFhV1UxVqSGJVbo5WQQXEhSoOxAHaScVmnEfef8AJTBTCaTs4R/pBHNOKql3q6EKvBqsuoq0wNLGNvimRIxSCb8Ux18HzXq2gbRvaLb+A/ZWmV4oDTV/tjKAA8s5Yd4HiSGjoLnbrj0kbGMGpp81RjIPinlPjNRqSGo1GVIZzbSTcgWaJUwdXcTGAinZcWOUV1Kws/VZBZ7mClWpKKpo0lbzMTVRjpBlRFmE2JtIFtyY9GRrsUhBRRMfqcb2XlHPMl8tmKZ1Qza3DUtPc3kSAQAhXuZg4LMyN3gUbsRqGg48f2/lJa3GPtJ8SvVpU2BIUCoPDUTA0zB825ZgDcbbA1GYor3FysjirK4EGD9I6b/Hr8FxxWuqHx6mYpkUl8tNtJ7+YaRIczAJDGPc4sS3JYMJ+ip5zT66hwDunh4+PvfaU5p41l80tOmaTQpBaq4XxlBvFMgkAepJBgwBvjzYzKeijW1lr5CX8YTM5Ci+WVhVy9QlgymTFgdaA22udvXpituzxa6NPTlhBvhacC5gORy6tTZagrGXpsoBSLeR5mRGzAjbbqCSlD26iUNsmk2WnEOP/aKwrUwqKBAgAlv8XpM+Xcfm6msIcGab7IFVO17rOCNpVqVdCKpuBdZhR6iNx2Jk+xtjzgHDS5L3dEbs+aFyueqCcpUqE5WqYFTSA94lQzew6Xkx6YVZw2Js7ag3x8sbfVbNJVmRhbi6y5j5Zp5bKGvRq66JIA1EFr/1B6enTFqLjb/xZpHi469EWWmaI9YUi2UlNavI9rfvjqteptwVnhqwp5sqNMCPUf648QSMqNl6KvdR9D/ngf4VvVV1InireYdLf54FAWi91ZAE4Ibb3U2VZyXl8ugqVs2pCqPJrVtJMTG0SdscxxipqZC2Om/TfNj7+S0KVjGgufuv3EapzlUVTTApj4UUBRA2kCARfc3Pth6kppANT0lU1cbToaUdUGpNNCnoI/5jyQT6Ajt9B72DmkkpQytaLoGu0kJ4ZasR5EECfVmmAOs7n03xYNOwCs0688kLw/MVPPlloipmKjFWkKxAA2BuABe8wMMuMbWW5orGOJsF9B5U5d/4cvjVaVOqSPPUU/eU+4QOdLLvJGlvRsIOfrdpF0SRmlY8wZzLV38WtRNJUFreap2FQqY9Ap69TMY1KekMI1SfLkqRTRPxe5UPkuGnMVXOkJTVtrkDso2sOu362Urqvsm9mBk+gWxwvh34mTWf0j1PT7p5TyzBiDDmLabaV7aTa/v09Mc9pautu8Pva/lyHvxXdML4nnRltAkWi0kkW3sL2+diRvkjyw/JBkbFKT2zfK49b5Hqtl4StYNoqQgsYIMnrvJAG2/tEYdZxKoa2zjfzCypOF0kj7Mx5G/1uslzVbL1NKuIESqyFaxs1zBi8C+xvtjUo6hs4P8Aafr4rKqqR9I+4Ooe8HxRHMvF6Vc0/CYBUUHUQAfEaRE9dIMWJEs2Lxd0ukk5IMpErwG87eqwbKLRWpUVyzaDOsgzAnt6Y5t00kj7uzddfFTx08fdNrA9PtnbmjWy6OFbUNQU9usE/ti8NQ+Ekt9VSopI6oAy8uhHNDZCjVWmpVrEarhT8XmP6knDP46cYH0S8PDKHQC4m+Oa84bVRqYJnUxJYiNyfbEniE7SQD6KIuEUr4w79/HzWeWRbmX/AOYx3HQlReOwAjFTX1HX0CvFwijLST1PM9fNd5WkW1EVCJYyNQG0DtawG3bFXV1Re9/QLzeG0AuHDn/kfusHoancszMykKGDWjSGGwjdmxAr6hp/Vv4D7L0XCqGR7sbeJ6DxWKMAzyxJgQJG17fWfrgreIzjOr0CseC0ZcRa23M/uhsxlkdyesTMhTuQQDIFrWPfvu3DxFrv/K2x6j391j1nB+zcRE4EWvY+/sqTlqsawFGjlw9QibGAyiBJJIWQDed+nYa/bNiYCdvDmsINcHE3x0KA5u/h3mMrGcWlTakGBq0aZL6QDOrzKJU9QBC+okjOEoe/orSEON2iynZqZus9XK5YuqKDUSkgCgAG5VbBoFrXjrhmdsTQCw3PRLOjLwQfmjxnxVpgBZj4WEAqexmLdxgNwdkg4Ob3Zea7yOS8fUlRgkRqW5J/mXa02mZBFwLSKR9+6W/ZXghsdbX7fNfnoDh7+IdVWgysF8QAlWK7ERABNgwAsSLdcuWBzHBzBnmtyKZr25K643lBXpU6+Uy7skEVSF0p6XsD/e2E+FVEtI9/4g9wnHP/AEmaljZAOzGVIZmnrgqkR2646w6XgOYsw3GCg49MSGNIuAq3KL4k81DBkC04VhvZWAwnXLPAqr1KdVqQNJTqYMwXUB2LW+uMniVe2VrqaF3e+icggLSHuGEVxfijZ2qygFaKEhQYtPTsT/fXC3CeGGNoLj5+aHxCt0izRlfqNRgy0y9juYEgekRf5Y3wBqDSVjwhpOoheZrNCih0M5MhEViCJ6z1gD1PTF3MZbubqlnSTW5blJc9UenVOioaruoDNpghjcqLmYgXt7CMRcxXAyn2tBAARWSXwYfWVqC+pWII9LdPffBWQxuHeXi97Xd3Cuc/xOp9lpjNVXfMPD0UpaAqD8JqwpDud9MW9DfAqaC7y+M2A5q8tnCz83S7PUK1XLa3Kwrg+SQWmRPxfCJHvcgQAS72jn21bfK6z2OgiqOzZv8ATw80oydRaYcElGmVuQzAxsd7G0e3cY5/icUjZrt2K7rgk1MYSyTDhnxN+ls+Fkxy6VEElrm5kAx8xBNus9MZxI6Lfjic1t9VvA5t9D6rSjWZgSy6ifysAY/DYwBb13JxYlowoj7Zo1lt79OnLfw8Vjw1VbVVcAMSVXVI0hTEB9tRO5B7Yk6hgJYPhlcXyi3IXxa3jtcnofBGUMuXWoFJK3iYaX3J1GWgG2/ftgkUro3h3MIM9MyRjmMPd+efjnHn9Eq+EKSwImTbeZ9T1M4361r3QHSuc4VLFHVtMm37nAW+VrCmzuUIGldh+XWT++Oc1XwCuzlYRI6Rze7YZxy1E8/FMK2VbxFc0/KFYWKEySvQNPQ48Hd210uS3tQ7Tix5dSPsV5TBqeGwpMU+KYGxUx19cQ42BF1Bexxa5rcb7eBWgEwyqbN2HQMDuR1wPSb5RdTX2LW/QeC5ruzrAQkLVTVLIPgdWNi3bFxg5KDM8vBaxhJBHTkQevRdcSzfiUqtJaNS6lZJp6fMCBtUxI0gh1/qqPD5A6PQdvDn8VnlOHKxjQ7EAEwUi/u4xNr7J51Y9gDSMramPBVEZDq09I/DAPX1GKkHdCjdhrbZsldKsUEMjQ1RogiL6mAN+wx7SCbgq0ZdFZjm7k2253PXog2q1EreKhZBrDKVYAqYAkXjf9zjRoKq7xC7LT7wsTjPDrMdPaxuOmRgZ8bq3yvM1fOqy1szUUoIZKY8JWFvNqU6juAwDQJFgGGNNtPG1+khc2xrHDKhuI5o5GpUfJsrUqnlcLcI0zEiw6wCepGJk0MN2/JDfHYYyOqxTKvSy6ZnxKbpUMNSAbUsE+abDVY2B/0js3nvDZLTRtkFnbprTyoJWrTqPq3VrQJHYC4PY4oW6xlJNk7I4FuqGpGlUqEZkFwZDEmSpNpHQEdxihFm4AKZhkOu79j8FrwPjlXK1jllUVqcmDOlWHQgkAD59ZxzvEaIvi06i2+32PVblPUtLu7lKeYxVSs9RqIp02I0hSCF3EGOpg32MY0OBVUbG9gX3Pig1rHX12wp+puYt6Y6Axm+DZIXRnDOHVMzVFOnd2k+3c+2Mqtqo6ODW8piGIyO0hVnM2fqpSp5dWQlfK2lSJjy3ucctw+njklMue98fFaU8jmt09EoRVVYiT303J+nU47CMMY0NHJcvL20j7/vsujlCoJemSdzAmPpNsVsd7I4cMNBSdKtN3L1CwQfCqkT8pBA74PDEf1XR7WFkfywyIzVHV2JJCERCjqYJF+mJ7OQuva6LG9rd1X5nK189RP2alqpU2GokqpLWIA1EbbmO6+uJYGtk74RZp7s0tQPBOXy7CmyVKZMO7eGxK0+gUhd3IYahaA19sMTTw2slmB5aSAVTc28Qy2XplKap4jDSAh0xYCWUW2kwRcx3xRhDsMKXfCCbvH3+6jmq63U0gzCwBjzFiLiBY2DH2WYwWVjXNtLkeqbgle19491lWzHmKkFABBCyAT/ADL9Bt3xjz8MkAJhId57roqXi8Wq1Q0t/wDW4HmRf7rbLVdZKiqq9JNiSeguOnWLSN8Zj6eRmXs+y3P+QjlGiGUG/UWPw2+ibPmfDGgU9l8oU2gWHr+nffAA253Rg4sGkN2HL2Cgq2VVUZg4DaSTHlYn2s3ywRuouACh7qdkJL2i9jysf2K8y+XRtWnQCijykQWBMWt0jHX4BAaF8/AFiSVr4gYNSOkSNIa5uREHufX5b45uvgjhm7nnbouu4dU1FTTESfp/Tq68vZ6phQ169IZPhmTPeIicZ402utGR8ocG4+X8rsVatFKS6qJAGn4W2Vf8dz6DF9Os4FykXF0LQ1zgB18h5oDLZxytlvJYgqQAWJNr7bj5YbNBPfDPUKkXE6drADJn/wBT91gmZYMda3Ylo0iOizOr0B+eL/8AGTOIx6hUi4zDHq717n/E+XXwXdPNjWdQPmACgC3lBN/Pvc/TFn8KnFrD1UM45FrLiTy5fz4rzMcRdLoCCSFBKjTBPWKkz298VfQyxt1OGPNS3iYqJ2sadzbLevxXuarViupmUlVYgBfQ2Nz2xnucNlrvgfGC8OBsDyty80DmM0XAUugiGBKlb3B/F2OJY3VhovyXnkscHyvAA7wx5jmfEbZWeYcKoqSNAvdSC3sCTPp3t89rh9F2P50mPBc7xfi34hvYMNxuTa31JVHw2ki008RTUYVTVWkaQ0yVCBSXTYgCYNm7wMaUsYkaTn5be+a5cvq2yDRGC0bkkX+GfknnFsx4+X0Gg9SjUUQoAWFYSCAxWCLEEbEYmMxOZYBdG8MljLWN3981804Hwd6lWrla1ZqPhBmErqvbcahYggyDgLXyC7FgyR6HWduE65K4pTpUzSqjL61JZDWRmDqZJAgNDKfS4jthSVhBtc/BQQ0d42+K441n0ao1UUwqmNQpoypNgCNQHSxMdBi8QMY528UlU6Z7WIug66vW0rRpnWGtJHe4PX/bAK3s5GZRqISQk9FsmZzGdyZoCnSB1DzMYexnSBjnvw0VLUGoLjjkPqtztHSx6OqR1eV80pg0mJHYiP3xvxcdonMBL7H4pF1HKDayo+X+DjK06ecNVleovl0RZT0uCCTHXb5Y53iNeKyd1Po7rTnxt9E/BTiOPXfJSqkHq13qg6gCY1kWnfZYn/PGzQMbGzutss+seSd0xymRrO8r4QCCTqJj06b74b7TSUkyAPBzZA8wZl6alGCguYlWJt1iVHtPrg4kLu6qMpmtdqveyVZxqBp06NKmPEkFqt5JI+EXjSPbp74Zc0CzQUfVzKYDLlFjUsAdJt/YvhkBzRywg9oCcBfTOXqFShQopppzZivmu5uTJJi/YdMJayb5RnnSLlL+FcfrPWqVWpKxqVCZFQ/CPKigFLAKB7mTacHZTuMXnlPU1RZukNQvEeOUq9dzXVgEARF0M4FgzEkKRJYxHZRiaRrIr6hc36LP4g6Z7xo2HivOBcMWvXL5cLppKbHUnmfqAViQqx03ww+ZnaBwGB8MlZxmmgZe/ePxwPiEVzHVUPTSsiqJJOopB0gCAZndgfrgkegvBdi997IlTxWSqp3NgB1C3LI9EDmeGZR1qOjU6Qp0nezhtTWCoFndiTsOnrheoeIy1sdjc5Q+EyVkj3/iNha1xbJ8bZGPUJVwqnJcUwNAC3ckXvIAjaIMbX9cYXFI2NkFsY6L6FwGaXs3YuLjn6c/ZWGbRzUIKwxgKTBAQEFjY7kwvzOA8Opy+UEcsonGqsiLQ5tr4Gx8z+ywqVJ3t0kTbeTMC+/0xvVM/ZxOefgucoqb8RM2LqfTn6LvXTlE6EwYYyRpY953gzjl3Ocbu5rvJIYo2MgYe6Ta1+VieqYcJYVEDM7ajqvqO2poG/QAYq5xvgJaniuzUXG+efK5/ZF8scMbN5pKa1CNUmSdWmmtyYPe3zYdsb0DG00GojvFclX1JmmJBu0YHvxVZxLgFCjmadOlqdmRhUZiWWQU0gj4NV3sokdRcYvSVJc5zpchZPEIKiaC1Lh3nbHxW3F+HUClIhaQIqaSRTWSClS11/NpO3SemLkh0obci/iqUsdZT5qOnPISzjeTytOnrYUAVZW2UfiExAAEiRYC2DuEbAf3/labHxloJcDkbZxdSWfajNRFChvGOkoCVjxZWGAiIgbwMKy96lcedjyRqdzW1bLbah9QuaNAMWFRzsIioRY6p6j0xzTC45P0XcTOhL9OrFv8j4+KG4pRUFPDaSNQjVPYjr6HDtNO6B+tvx8VnVdFBUhsQdbe2b2Nsbk9LIFaJq1EQFFBkRV+HU1ospgk2nuek46Uu1hsjRj781xToTrMTsEG3yVvwPgOZakuo0/xKZLE+Ril/Lv5e+PCpLQWkXtjf+EzHSPI/VZGCjm6ZOWQ0JU6lY1WU6XBJGjQdQ1Bzcx0iwwqXZ2wjNDx+WCMKB/iBwevl6qVndWNSRqQtYiCAZ6RtECAR0wMuLnbWSlRE5pu43ukWbNNHR6Wry3gmfeIGxBjDD4MB18pJ1nAtKrFyVZlCCnq1oWVQ6SViZ+LtfATO22QVmMp3NOCPX7IbKLVQy0JURjI7FT3B62PzwERh7U1JUaH7LKhVrfbCVKIKjeJ1CgySQBc7gn54yq6mY0aSdxZalBUGUXHJXpznEDdUypECDD3t744zsqJpsS70W4GSHOFD80U0SklGk9QlPKAWlQOgAO1+3rjpKIF8mpzcu38fks+Y6WWBwFlkss9NQoqDSP5B7kkzjpOxA5rnnVWo4CK4TxSqiEgr5jqut9oHXt/XFexa7JRzUOZ3QltTiVOrmw2ZuibqBvAmO9yAD6YLFGwXsUcPLhcofiHEhmsyaqqtKFgKiKAoFgIAiY674vCy78FQ44yuw5WCzE3FrCbi1hhxwOxcTdUZp1DCdV+ZXCkq9QGGJLHbykCPaxuOmKSQNDSQUw4xuOGqoyPD/CVQpJAAjbDYY61tWPJYcnGKmK7WNZ8b3+Vwg8vw+u1F1pgf8yrLkiYFRh/SNsUhcA3Pj9VrQ0M9Y1swcLEDHjz5XTLknK1qDV5qU1sjaShaQdYB1Fli6NbSel72Rq5Huk0tCP/AMUC7TIcgcv5CK45TD5mnqbVqpVIsPj1U/0jFoXTNcNSp2VLw28j8A9c5+AUhzVTFNkp2JXzEWG4IA23uf0w9I/V3rWsoZOyUXjvnwsuqVN6S+WqpG5VlsD1ggg/WccdU1PbSl5G67+ionU0IZfzuP8AWPml2irV1tTMPo1MQSAtMFV7HYsBtu098dDFAKeFrR+p3v0XG1tW6pnLzty8kTlmVmIKxoUQok7ztA6AR8zhHi0xAbEFrf0/E0yOkcL22xff/S4pIoRARDdoO+5xivJvcH1XT03ZsYA5uT/1+PRZodNOvqBGo+UxvKKo6d8EjOuRjfe6RqXBkc7y3fbH/UC/zumXAeHli9SIVQFsx/FPaLCB9cdk1sbzaQYC+fyvk1hkeSfor/hPNDOng1qIzLKID0/D8MgdKv4abi0gAzMhfwjKfE1ry2E3C02RPGBv4LxOGCqfEBKOpM0pYpTJFwAZkEbMIkfCFlgTQNDTd26G9rZQYp7+Hv3+6EztdmhKNI1AGiq6kQFU3RZ+Ji0alE+UMNyAbTOeQRe4S0XCmMl1bge/moPmOoDWrlSGGvVquLwrNIN5DSCCJkHEsBdSkW5FMkNZKLbAhEjP0dtKn10n/wDOOWId19V3bRE7YH/6n7JfXqUvutM6ikPCt8QAgbX/ABbY83Ygnn1UQFrJLvZYWt+k9fLzQvFVGmVDXs2pDEbDcRvb5jGxwqps7sicHbPNYf8AUEDH2njGRg4IxyO3wVdyDnqr5dkNdg1NryoYhX2MkSRIYX7Y1uwa15XNfi5YxZq95i4VU+10/Er1SWpMylQilSjgWITtUb9cWjZrf3Ti32SVVPUOGuMAuv5YseiRc5cNf7MzNXrVArKdLlSLsAT8IPU9cenpdLC6/pZCgqauRwErRp87qf4llMocpQNLy1oiqdZOoxeQTAuLQBY9cCazVGcponNlScK8Vsvlqi+EHpKArwQxCyoVtwbW2wmyKzS3qlZXgPuhM3Qq6naq8OzA+TSVjSAJlBexHyx4AtdpvZS8xFmpwvySfiVF/EpxUG5ExFj7YWrQ3Rc5TVAQHEMwrzIcezNCmtIVaTBBALISSPUzjkp+CMkkL9Jz42W0JMZ/f7qM4nw5PtKaGeBc+hgmxM29cbnC3lxAKQ4hZsZKKzFIaGktsep7Y3HDCw4nXeBZPM9w7JUacI1Sq+kES1hMflA6dMBGsnGyfcI+i+b6gKrkCTrMDe+o4chYzQXE5V7nYInhgl6haQdzaLzsZFsXYGl3dUgA/qTrhtOl4tA1iAviHUW2jQY3t8WDEBrmk9earIdMZMf6lYP4bUqiogIZHXyrbzKRvEYaqZIuyc0EC45fwmKZ0pb+ayx8FlwbiPiUaTGDqUA6j1Ag2J79sRHFG+IPc4/NKtZS67GJviTn63TvhnFRT8amAq6ak6ShmHRWkCQANWu8G4OMtsMj3lrDgLWjdpGmM2aFic+j5qmCzBag8M30+aSybRb4h7sMMildD33K7ZLSjUd8IvOcLRoNJNdRSIKMQf5lNQEadQkXI6HpgcszNN75RamOKRhBAPqpfO8LFRqjKDSfWVZWvBXy6WO+qwvcbQDMk8T7s1AjPzSgpWvbqbj6Ialy1VBHi1FpU/z1HJVYj4t4npqgeoMDCroIYfzBHnkvOq6mRvZvkOnx2PvxVDnuUkoZGpVp1FaqSut40kJqXyqoJiTBIJuNzaMAjnfLO3ULJZ8Jab3x0UblKrU3qeQvJF/LaB8u+EeLgGa1+XvYLqv6ea8QucGE3PIjkPEjqtK2YZmp1AjBYP5eoEdffGYI26S0n6raa58jmuEZtnm3na39yzzGYZ1gA3dVk6TeVOwMxfBaWJgnYBvcJLidTqppWhhFsE4sNv8At4r6J/C0UkbMtXNEFRS0swCxJqzBYneBse2N2uDtQBK4cA7BFZ/mXK081V8FXqeINVQqmlfFUKvx1NKnUmnYmNHXVitNrF22TkL3Rizhb0Q+WBzVQ+KDTIH/ACkYjXTaCCaghnWbQAoBkXBktNIde+4Rwxkxu/cJlnOI08mqgqGpMNNOkkeIhA2VSRNM7T+AxPlMqAFzX6PfxQ3v7E2Jwvk3MXFHrVq76BT1H4DJK+RVgmwmBOHYtT4yD4pGSUPdqas9Y+IAkEenW/U44poDSQSvqIqCQ12gm48PDxWDVybqplWE/D8+vY4toAPeIsUGSodMLRsN2uF9vAn+7oVvmc4zqUKsZB20+35u+LwxaHBzXbIFV+Yx0PZOu4H/AB//AEiuQeMUqOcXxwvhv5H6FCbAgi9mt7E46ydzZIdbd1840Fr9LtxhfQOY1y1WvRNB2ZtDkutRiAg0DTckCWYHafL74FRNf2mbhORU+p9vPZTHO3D9GUqscxWIiNB8MqZIAn7vVv2OHZ2nQbuNvh9ks6IsLrNsFDPl8sclTKavtGs6yWsReBEWG31OAw0znMJBSxdmytuQeBvWoACtVQBe1NlkyYAKhuv5sJWc3AKG9kbj3gsuY+Dmhmmp1HFU+FTYMFKQC1URAY9txHti7AXG7kCo/LaBH4qb41koQFJ1BhEsSPXc4FVsYIiSpopXulDQqLK8nZp0VvtVC4B3ft/gxkdkDlbdypv7Gq5mout6gFM6NJ0nVKC8dBJnvg1GQARzQakX3XmaQKp1E2E3JJmJ6+uHTcpRulpwE4p00AE39CScOBgCzXSvPNTK5laOaqNpuC0DsTef1xMJY0kndaDNTmBa16VZa/8A7ilUptVGoagy6h+EiYkdJ2x4ODpLK9rBNsk4VXES5jSBdpVgwtvuBfB36A0gJiIkA3HRVeQrVay66afdHSweoQoJBJ9TG3TFX6bBWmrQCueVkWhVqowFOoSaiMi+aojE2WQSdJsAOkHrhZ7A2w3QoJ2vYScW9Ez4zkw7065BCqNNQFxqZJkEBZPlJm5BgGBO7EDnsde1kn/ylLcBsjSTi19/kvc/SyqI1NwumopBUCXYdYAlz7iYw3I5pFnJL8VUzyWpgSPkPfzR3L/M1PwxSqI5rrI0gAa1BgVNwokRIBMGRG2Md8Muqw9V0ZqyxgLhY8+aH4pTIrNmtKKxVQyXg6ZAOr/7IOnUBcACNsO0sBjaTe/0WVDxm9VoDNQPz87bJjw3NUnnW3hBQC6OPvGBiyLebkLIm9hfaKmocO60ZK35Ki5LWjP0U/zjqFH7vVQo1HUeApsNILAyLq3lEhSF6Qbk0ipwHNLjlBnpjHECT8FHZJQwYdQxuxN7DckE/rjC4s5raggnp4rqP6ffIKQ6G3yeduQ8F7VqsummQLLY6jELA/L64U1sI1grThmmY9sOgXtf9WMWHTxQ2YJFMiIY1AQwO3mXuN8XpS19Uyx6BJ8ThlZRzOdbJBwb8x4BXf8ADjP0KHjtmKxLNoAB8zaV1myqNREntjoquMhwsfmuMhJsbbo7NZ6hmK5qUMvmKtMqQSFFMeIhC71NJMrY9vDFpJxWHtRfTzQ5y91req1ahmq7L4hWgaN0WkdTlGsQ1RhBBIuoWxCEGYxdkbWvscX5+/5RKGJrpC5z8jogM9w6nRY1CdKVIV6jsSVbZdVRjq0kwLkwY6EwezIjcJiuommztVhz5qR5vyxTMbMFKKVJUDUPMCRadx1AN/bBIHay6yy7RtxHt4pdRqgUlBBny3+gxxtRTETuscC6+l0c5/DRSEcmj52CypqysxgQxB39AO3pijixwAvt4I0cc0Ukjg24cQd/ADp4Iihnj5WNMFdJkFosYP5T2wVrmMJF0u988mmZjQMc3cj8CuOEsXr0YXzGshgEdagMSf6xjsLaaUsP+NvRfO3OMk5f1N/mbqp5p4kMxnn0/dtTQUiGZQ0gszFWViI8wEz+HAeGsYGkuUzOdq7uPRIedAVyizWZvEcDSXLCAC0mSeoGGKsDTYc1RwmaAXG4dfnfop7i+VoKlLwSQSnmlpkxM7fp0wLsi1ndccoAdc5Vhy/matCjSVaz0k8NTICsNTIGE6lMCT+mM5jncjzKsRHq7+B1QnEKj1M05zDrUqCmiyQotLnbbtgzMu7yWrmFgDWLPmHJKMuWQHVK6YZomR0mNpxWoDBGdWyHRueZQBum3DeXeJeEkVKajSCBrFgb4xezP9uy3dXVS+c4O1OspdlcMDZSZW/Xbc++GqNzQWtI3SlcHiNzmnZbOi6WSwBBEAd/QY1CBawWEwv1hxTHL5xBTQiNTKDHXb6nEhwsiuY7UQAkXEapoZharJckMAwsxWBcfIY8x8eo3TkLXhgBWPF+K5jMMuYrAsoIUG5AH5R/dziriL3thGGMIqlmViEv6INvpYfPD8cjP7fRVOrmqblLitSHoQgHxqWJkA/EABvDXiRAIvinYnVb5e/BAmkY1utxsE2zmWMrVUnxUMreFIPxIRPwsLSZgwemDmIjN7kLNhr6aof2DIiQ7e/TyVBwzMiqgqU0hDIBeJtYwgNiDI8xkEfDgGt0mBgLao/6epe17ZrbeG9rc/NIc3kkyWqpB8JjJIXU4PYwJK9u0RtGJb+UPBbUkQgFxsg24Z4h1VS1ODqVQRrU9y42N/hWfUm4wyInTAEiw5df4XJ1PFWay2Plufttf3ZNeFZ2sjFsxTasiwBWRZ8O3/yUx1IvrWbE2UHCUrmwv0F1/fNaHDphmdkdzz6/D38UTxavQzAKUoMQWqKZ0Ei2hhtUi9j5QZO4DSTqGnf9lPFuLwQQ9oW3kOB1+NuQSPnCuzLSRm1XZhPxWAG9reY7yT1JwVkVnZSvC+I1VXT3mGL4PXr8FN0KETNpJI/b/XHK8VDXVJtywvpnAI52UgItYknPy/Zc08zqipN11IB38wAM+sdsJvia38vrY+iPFJLIXVNhZupts5s4Z9Fnn6hJVbXbpPQFv6Ya4TA11S3wS/8AUM8sVJoNu8QPHGf2VFyrmFSnU1ap8QCwZt1SBYE3J29cdW+RjCblcrRzBsZ63VXwNc6lSoKOTqNSqQ4LlUh40mzsDBAW0byeuEnVUWrNz5JKrp46gkyEjy/fb913U+05jw3DJl4khl+8cq6wQ2pQq30tHmuq9sFMReAdlcU5pYy+Pe3M3v5pbwPhoqavtCeLmKbFKhqS0zsyBpVUdYMKANx0xRhaBY7rInlmmeCXHSfh8D5KZ51ySpXUJX8RNBCpqk0oIlS28XBANxfpGCUTi9zr+CbDS1uUnViaRUUwdwGLmxBMGNB/fGJXaY6lw8V3fDPxM/DmsYBzAJPQ9LHYrN3cNpKgGJFz/wDnGY6NgF8/L+VuCpn7QRlouRf9R5f/AB8VjVqMEKWuTBkyAZ9O1sM0VM2oqABfx+CyeJ1MlLSO1Wu64Fj1J8OQXfDsw1KrSdaZqFaisFU/FpOqPoDjrajV2ZaBuuCa8McHnkvomXfJVqeg1UdjGunVUa56sadSCGNzI698JXa6zLXROJVcQguHHzC+X8dp0Ptpp0wwoq0RqNz1IvboLdsXMYL9PT6rOonSmAOl3OemOV7c7bpbmsspq6UOlSwFyLAx19PXEysLB3SmQVYrkqQBA1LG2hmAI9p0n5jAuzFsLM/FSAkEoOhTKl2JZgWgMwF9IiJAAMHVj0ekEi6vUdq9rXluPRZcapAU08NZqM4gLPzkCx7fPAqsMEZujUD3ufg3sqfIcZztKmlNssxKgCfN8trbY5x7jqsH+i6Boxspni/DKyFa1VlIJGpQTIHr+/74PQ1UTnDzshVUTywgIuhfy01n0Uf2MdFqa1c12Ujzf6rXhtRcvUqK6gNMiLkg3t3vIt2wvzwn7HTclY83Zla1NdNMhqZJkxJB3AH0N+2PNjc06jsqtqY7hg39FM0aj1dFJdtgPXucMAl4s1GtbJTThjGkXy9SCyny6ZMzeBa/f64YpnFnccF52lwvdMauWemVeQjAgqNzt16QZggE2O4w2Q6TbBCrJCzsyH5B5K15VzAqoahZfEp/Ep2U+gmIi4YzY74RqZCe65McPooIm/li3vqvM7xZhUNXKgOWnxQbU3IHlZbiavS0AgQxBAIinp57EtGPeyNLXR0z7NNzzAz87JrwrOUaq+Kjl2Fm1iGU9VK/g9vnffDLALJpjDUDVI643x72SvNZYudWVhaZjUDEESJajNgYmJ8hMGIubXk0/llYvEYqJsgdJi/wv/CrMhxHK6PDRhS0LqNOoYcC8sb+e4MsCQTN5xgyskY7vjJWnTSxPYDERp5W2WS8qrX1VW10Xf4QkKQOhqKQVZ266gSogCCCSzG4xjdJ1sMVUbSNBA9+a+XcyVA+YdS61hSJpoQoUGDBMam3a2qbhQYGHhK0RGaTkPfzV6enNmQRjwHxQWcNRQLpAgCFIF4H5sckyRkzibG5ud/4X0b8+lpwGubiw/SeoH+Xih1olVgODJP4I3JNvN/THmntpAGtN9veFUQy0lO4SPbpuSSQeZv/AJfJc5hdLKztc2UCxBO8H+uOipaFlILuNyVx3E+KPrngkWA2H7/FP+F5jwKDea7S2q5AcwFv1ghR8hjRfFH2DruBdvvf4LLhrGa+z6+C+mDnwJT1jKZpzpkjSqQYkj7xlJ+QOMLsbnum60DA+QXa0+/ilVDMVqod0ShTDszoS7VIV/MJUKk3J2aAIF8aMT3sYGpSPjDgzRHGXW+Cm9LVajjMOWrKdDhTpQp8SeVbspBmGLQS2GIImyXc/cLnuKV80R1MaG6s7c+fxU5zLFOoKVMgKonQBGhmiwjYEAHT8+uC6GiS7eiY4VUTzU95dr4J5++v2QWT4hUppOhWBaxLmYJAFtJ999scxXOZJUuzkfsvo3CXVMFE12gFpOM2OSB0OL58l5n8zULB2CDTb4j1i3w94wmwNl/Lbck+H8rUqHTQWqJA0BoP9xO9v+ngEHXk+fVpI+nsR/tjqKSgbTR3B73M++S4jiPEpK2XU4WA2HT+U04bVakC9ZHVmUaGQSFHr+IE2m0WHrhppdfVIMfMfdYlRqfZrCPFacw8XpPl76KjN5VkXUn8Qb03n2wSp7Hsr4N8BAp4HNkvkW8cFI8zlsv9lpMgitJ1tqN7kbGwi20fPCjKcadQTus3ssOX8vqrS0Qu09TsB62vGAanF+hxwh1Bszu7qszXDqaqXVSrAT92dMn2FjPrizmtGUmxz3ENOb9coihnCtFKbDyqB8SxLG7GdjJJOEomi+o7la0wkY3TbuhTOfzBFdRTUnr5R62/bA65uptrqKE2Jd1VjQ5qpFRqDBoE2OMJzXXx+y1QQp7iuZr53W9KmRTN72EbdTiKeOKmLWPOQoeXyAlowiuXeMeHSWmF+8EgwJPYbDbr0E46KJ3aDu5WVIwg5WvEJASoVjT8UmWKmL2sAu8XtOGNDmd4peRgezSN0O7h1lVJH5jYfIbn9B6486YbBJClJyVO1Scs4YdZjtcXHywWGdjAnwC5eZTLVq7GojKGXzEs2mT2BPX9MWcHu7zVcWGCjk4lVzLKqL5gACzbL6+uCCqcTZoyvdmXbm6pcxwunSp6lrEVPxPUNmH5XExp9OnTrIzqvrOT9U/aJrNLTYorl/iP2hlSmmuofwHpG5nbw/5tthvbGi7iERju8W8PslWwkSa4jY81R5/k5GIZWIzB3MHwiB+CokjWk9yD8vLjH7Z8hMuwHr91pNg/vGD6FZ1c1mUpsamUJg6RUpsGokyBqLfGlMTJYrAANzhkV7LZFilKqJk9xK0FUlDhiJl1ClK/iQz1IBDsNiu40jZRNgO8k5xfreS9Hpoow3TawCiOaubqup6FCq3hAaajA6m1TDKjfGFHwkybzGmJLMMLT33/AKR7z4IUttemMKTRinm0iwhR26dPpH9jP4jWNqfym/p69V0/DeEyUrTUS/q2A6XxnxWeezpYBRp+JdgYEEG5n0wpQ8Pc46gCB1Pj9VfivEmxDsw4OcCDYX5EHOcbLTJZR6jQhQsDBdmCqnuN/kAT3746GGnhphpiF3dfv9guemqqniEl5Dj5AeQ9lVeW4dQy1SkTUU1H1g1WZVHw6tIkwF8pi+46k4ZDmscHO3OFmcep5I6MCmy698blEcT4lljScrWosyjVAdTdfMswT1AxaeojcwsLlydNS1gqWS9kcEZNgbc79UXxDmai4BVqt16Un99yoX9cZtKTHyuvpTK2Jgz9Em4PzCy0tC0tSqzKmp9PlB8oICtdRbfYDDcMT3ju+q5+SVsc7ns2KRca40z1Na/d1dIV9P4dJJiWElhcagBY9elmR/8AbPPl8PHzXn2ky4XHvp+6SGm72uZvqJMkTe+5JnfCNXXxwAxtNyPRa9DwaepLSBZp2vi4HT9lvnyfDbygdFg9enTHP0zO1mFjcnwXX8UldT0Tm6Q0WsLH5WwEOahaddv5f7746bh1A2nB1fqP0XHcU4pJWvF8NGw/fzRGX4eVC1m+AGVptPm9fQdQPTphwQlxu39I5df4Wa9pazUeaPbjlMzqOggbHt6d/lhkVUYw7B8feUl2Z3al/LyZWu9apmlJ20KGKxM3MXJ2xmhrZ3lxwmCSwAJLmst59NLzS2lQIJN4XYXJt0xMr3wjulSADkq14clJKfgAQyiHSosPPUspvf6YDG8PG91mVGsO1EICugWqoTXpU6nUElRvphSe4mBG3rikgF9I+KYo3/3v+HVPKPFqJECooIGzHSfoYONaOSmc0NuPopdVVTX3aLhTfAeLA13bu5jpYm29tscdxQOL3PZt9FuUz8WduvqHD8nSqU1fVT8wm5A/SccRNLKx5blaoLLKK5h4lSdlpZNhUXwwCE7/ANCPXvjcpaaVgL6kaTc7pR0jXYZnySWllcxlKgqVqZWm9p3FvXv/AK46WgqWaBpODzWfMx18phUzT1REaV7kX+Q/z+hxpEl6yZJmsPUrGhTYsKKyS3wkncCJk9x+ojAexJdYKpqWNjMjsWVPmuVsumXcZhizFZlbaD0Kjqffe+0xgDxJqs1RFVBxuvmOaqNS1Ugeu46jv8x0xpmpBaGgWKcaNWV7kaZWamsow+GOvofTHvw7h3icogKZ5Kuc0/3riBtT2n19cWhGt9nnA5KjrgYTuqPDKlSRUmE0GGnsCOnebRvjQmdG4Wt5LzWOY7unKqMvxDM0/DFdDVpTNZqE64jbRYkTElSSQDAE2QqdTY7WF+vv6rTJl5m7fDdV/wD6xya5Y1qVRWRAFCoYadlTRYhukEDGOInE2Uaha6meD0WPi1KjtTesSzikxAEj4VixIEAtEk37Qd7SLWCPHTudclTHG+C1TmKpWk7U5DKaai2q4EAlgR2HodjhmOoiMeiTG48EoKSWF3dzbmk2aydfyCqtQltl07xEyqjp3O2PQQU0ffAufmmqurrpmhkpNvl9FY8v8j03XVUrU6hG9Ok4gd9R+L9F+eIlrXu7oFh6/wAJOKFoPeytcjkctUauopIBRZaQYKBdVBPzBYj5YHGXB3d2TTIWyuIsteEZdUzuVUhW1mooOkH/AOMsOk/h3OGKs3YCrVcPZsZ43X0DjWVpNlqtJnRQ9N1gkD4lI6nGY5ySCkuB1cjXy1F3qq1d6SuUQl6imAG8iS1jbbtg7JnMw3AVXZ3SnNcOq02rPRy1RqDaampgqFXA0v5XYNEKrbdT2w5TVrInEu59Fm1VN27m6HW6qc5i5croTWeiIdlUgNOljYTIAgmBab+4wV07JJLW3TraZ0bAL3U/TNSkQVIMeXS4NpIEd7WscJ1HCI3C7TvutSn41UwENOdOLH2Cu8zXIY64NphQfKLCSLws/iOGoIIqIW68+f8ApLVldUVr9Uh25DYe+pR+V4SrqC5mR+HZfn1P6emHuyMgu5CgYw7oXiOcqIQtbzLstQdfQjofa2KiV0HdkGOv3S9Q1xNgbpN9pWtWpqw+7Di20yQDJ3vhOSUVD7cghRx9mPFa8y5WklQ+B5VgHTJMHrc36TcnEywiMXartOrdUv8ADHKUUr+JmWC1I+6DCwmZJOwboJ79zbNqe3kb4KkkjW4srvnLLZZqJaugYqPIdnk7BGF5JjEUtOeeyzX1btQEe595XzTKg0QTU1EEyXkt/wBx3EAASRFsMFpamS9sv6ceG3yXHHcxSKU4htZjp0uf6DFZyBDdu6YpQ4SWcMK6yBy2YpU6SUqICICYVQxJAB1GJN95xy3FagsiaW9fiugpYgXEFfMONZekteqtONKuQIAIsbwZ7zjeoHVDqZji29wkJmxiQ2VRyBmKK06wd1WqSNOqBKx0m1v73GMb+oYJ+2aQCW594TdA9gYRzWXN/EmzD+HSBZRZB6CQGPuL/PE0N44x2htzPx5Dy2VZ+8cLDhtSoQKToRVWxDWsOp/snHRwTtlHdNyueqqYsdqOAmFTImAdR1gypFtJ7gd/fe/fDFufNKawBYDB3vzQRrVsw7Co8QRqg3PaB0H6+0YgAuOUT8uNo0Z9+pQ/EeHKwv5SPhP97z2wSwBDuiFDO9r+t1PZ2jUpkK6le3Y4tLVXxZarCHC7SqTl7heVGXq18wCxuKcOVIYAGbbkkje1sDEWrvHdWL7GwQPBOOClUmspqGIDzdR1gG3qeuLRzdm/OUZhA3Ct8pxE5p0o5aooZxLPtoTqQPzGbD57YLUVTA3G6bMuNMasc3wDKeAFrUlZKS/GbMABchpDDbcHvucI6Rulrm6Vct8KzD0TXoVR4bljRp11JOjZGaotyDdoKkwVvOAvk1DSR8eacjqHsbbdcZjMNk9FPMq/iPLakhw5BGo+XzASw3UC8DDLOzee5gDqDj5XTcVVGGhpv9fosuBVadWpUrO6hx93TRjDaRBZtJv5mgbfg9cMMeBIGtyB9SrxuEkjjflYfubJqdPiUlcK0sTBANkEmJ/mKD54mueNGkbleMAjbo6/RHcX4ZlEy1eqcplwRTdpFJAZ0m8gb7YyQXatIKSfGGoCjy3RiWo0TpHl8oJ2uSSN8OFzS4CyDRsbLYvJPp8s7KZyFCkj5pFpUxor2hBIDU0MbbTOG6SFj5HDoud47NJTyAM/TkfI/Za08/8AZq+XqsYpiqEqdtNQFL+gJVvlhviMbRACORCQ4RM6SR7HZBB3VYeacn5k8dKkggqkuSDbZJOMiRjXWTdM2oBIa0/L7pXxjmMNlFpNlq7PWUoGIVBrAJVpcyD5dY8p29MDjjJfpZvyW8+V0MImlGm1r87H4eKnuJcM8en95SRaliGpsSxiDBJUD02MY1XxSSbnSlKv+oKeYgiM8s80bwFMsKX3KWckODdiwsQ89RtBwSFrLEj433+KBxLi34ezYxZp+N/NR/EawoVmTKaqyEEtSUFvCaehAI0+nTABUdg7SzLenTy8ESmkfLEHPGn91O0uIeJVDVoZbwp+EdrYAZXTO/M+SY22XHESjNqQBbbKIE/K2CyQAN1NVA/OU14HwR/LVqJqUX8PZj63tINwpiesYWe6WSOwx+6p+KjY+xymxVCWMgqN5sfmDse84WDi3B3RSA83GyxDvYFmamDK0ydukidjHTb2w20PssqZ0AkIaM9R79VtX4tTCk6o07qRDelsTraN14QPcRbN+a45F4flMxUdsymskSo1FQDNz5bmLYyHy6pHAroYog2NtkVzhyqKFF6tFiqqdp+IEwJi23bGLR8QD6vsngHJt8E9PT6YtTTZQwB9MdyNVtvX+FjL1gf7/wB8KyRue0g2+X8qwNjhfVeUqNKhw4V5TW2qdiZ/m6i1/ScfPOIOkkrzEQbC3sLbgsIlF8cz9SrVD0wxZewmAO/pv9cdFSSdm7W42SVQwPbptdMMhm3zEgRSAjXN3nso6D1OOgic6f8ARssuKgY0l0h2R+aySqo0wpWTq999RO4PWf8AUMupGxnVey9NUQyMDLY5fwgsrvqqA6/wg7Ad172+YnYYC03OVmSjR+nbr79+a7qZbxj4ekMTczso/Mf6AXP1OIe4bFTSxPc7UMBKOO8uVaayh8RBePxD5Cx/fF5HyFoAthajXNui+SeL0sprrMQKlgvfSZmPcx9MWjDdPeUPJOyn87W8SsaieVmct5bQWM27YA+PWbNRWmypOO8czK5enl6uY8emxBqDZ4UiU19QbjUZxWWAsG6s2W+FfcD/AInZJ1VGWpQiAAU1IAAAACkwB6gYVLSjB4S/JcSTPZ2tWLg0x91RExKrN793Zj7acNQ3jiJG5TEAvdwTPm+oKWVFJoJrOqAEA2uz/wDipHzxEIbJIG9UGqedOpSPhpTIZC6MBAKOywDEgQdjAt6DGyaOI7hZraiQbORPBjUzWXY1szmNBLqVDiCoYgC6k7euMtsQdct6lbtPGZYtTnFF1E8OpS++rnXqHmqHfTqF1Cnpi7WOL+zJwhupIYpAeqJq8uroqNTL66gJLB3F4sT5rkfPArhjjy+KLJSwOBa5ufHP1WPDMnQehSqikssitLDUQSBN2k7+uHIWhzQSE9S00GhrmsGR0RnLNYUs3UpWArJ4q2jzpCOP+3Qfk2EeIwgSgjmudri6GV7QbAG/z/m6Zc3Zmgcu6tWpJUUaqZZwIdLrI3gkQfQnGewSRvDgENkzJoywm4Kla3O+VFNSdZcqDpVbiehJhf1xuGpa3bmsIcOmeSDi3Pr8lN57LVqtOvm8u60aT/FS8Qh302LABdN47gm/eCB0ckhLm4BWpFCxjWtf3i3Y22SfgXFfs+uCQWAFvSf88HpbNwUaQXQdLKPXcKg8xO52ne5/XvgU7SXhrd1D5GxsLnbBXXDOSAlLWzaqm6t+FTv8M3Hck+0Y890n6NV7clltr2yHvDS0+89Pe65/4gqFlrfd1EEsp2I/Mp/Ep6Yo2QHdEfA8Hu5BXScNWoDWqsabERTRY1byGq9OkhD877DcdRumI2dm0tJ3QGZptSjxI0n4ag+Ensfyt6H5E4IyYbFJTUTh3mZHql+Uy9POVgrHTTUkahuTHft/vjL4hW9mQAtjh1EWtJdv0T7jfJ32am1TLM/lvBNysXiI/wBcc7BxUTTaJNtr8x5rZMGht2qc4rzTXrURRZl0CJhTJjqWP93OOhp+B09PL2+Sd/BJy1skjdGwSWfQ46DUkV6r3wHOyItTmmggMyg/FpYgH3GxwtVwRPbrc0XGxVmPcDYFfW+EZihlaKldBOmY6zEkmb23v6Y4BhfJU6pOXyW07SI+6vn/ADDxJjmPGogBtzpFo6z0v1x1FBUOjcXjGVnVMYc0NR/DM4cwdTkAqbUhsI/EfzH9B742+3M5u75LDni7I4G/P9h0TDN1F0wRqJ+EdSfTtHfpjziEuxe8GzjZcFXXUhOo1EBLCfzg3IG0jp0wrJE7fdaUFTERp2ReezyVzppmaY+Jh1P5Qf3Py9r04fbKrVytbhu/VKeJ8EpVASfIfzLb6jY/vg7m3ScU724GUJV5EzNJFqKVc7lNnW8jextvf0vgFPMGPNx8VumklcwEDPRTPEHqaytRWVvysCCB7HBJKjWcJcRluCiaNWmlEiAXaRcbdo7d8MMa1rFUk3XnAeGDMV0pzGponqABJI9YBwqWjXhWvi6oednpUqlL7KzgU0ghnLgE2tqmLdPbBNPZnU3dV1F4s5KMnnq1QMTUUQOo3Pa2GGVE7huqdmwLfgvNb5ekKIpK0EnUSZMmdowq1zozZaMFWYm2ATDmXj1f7l9FFSpJGksTOkqQwIHRjtOLBskbg/mEKWpMoA2W/LfM2dzDeCMwtJIJJ0TAsNpk/XEhpndq0i6g1T28/RJW4/m6E5dKoCIzAEKPzE9R/tiS+WOzVeOtla3S02Cc8W4VqydPMnM1jmdIMEjTpex0xBBgiTcGCIvazonv7zilpJ3Su7+VOcu54ZetrMSAYJEwT194kfPFYWi/eQ37YQ3Gs2KtV6lpZp2ifX54tO1oyvMvsiOHvmKqCnSV2UT8IPW5ltuvXvg8FRGGWcbKwhe890XTShyg6FXzQIVzC6T+LoGMdekf1GEXEOcXAqamKWGLXj62VC2TQJoChV6abQehHqDfErI1uvcrfJ8zmkrU6is9VRsqyrjo87L6jvMA4uZWncZCEaLVljrNPXl9/D1QFWiK5D1dLmDpH4VDdup9/wBtsWDA86iE8xvYM0NOyXVK75YgPLUTYN+JfRu47Hf3wB7CzPJFaWyea/U8z9rXwFcrSY+YgXaOkTtP9nGVW1gi2C0KamuLoz/0hUyyGtSeQvm0neANx6+hxhHikdQ8RvG+LrQbTmMXCyznP5NLQKILsCrO5tp/DAHbDcX9OObKHPdZtxt6oL64WsBlRi47YFtt1l5X4MMWDmgWuvZXBOAB7VdbZQjVJ2GPEgkX2XkXmMy2mEqkAD4ZtA6DtubDCU9DTnvtaLorZnjF19O4XwalQyy1RDSmoubzYbn3tj57PVSy1BZtY2t0W4xjQxQ3MGYNSoGpj7y0aBB39OmOkopHxgFzsDqkKiNrhYBbZes9MzmVZapFmYQunsO3c9z8sbNNWwy5DliVVHIwd1uERUrFmCqfMRM/lXufXt6+2HS7kFnsj/vfsPX3zRiZYLHhyp+oPqwO57nf1x4NtspMhP6gnXBchVcpWqUyaKkkaLlmBsxXfSLkASSYO0Eglc+3dWhQsja8Pf8ADwT7M8RpKj1GYaU+IdQegjfV0g4E13Lmui7VoYX3wpLO0PHJesoJa8ETpHRR7D9ZPXDEcTWtsuTqKl8kpeCp7iXL9I1ERCys0kwdlHvO5IH1xZxOwKuyd4aXFeU+WHpnVSqwRsSII6bz/TFWsI5q4rAdwk//AASu6hwAwa4Oq59b4qS8pjtowbErw5Kuo0eGwO8fQdMMMkAbbmql7d7oZ8nVU6jTcAddJ/ywHWS7IVw9tsELfOvWqESj9YGlvSenthmaQWwqtc3qu+HivSDEU3BKkSVMRYn9sepZWsvqUPew4BC3pcv5uvDrSJDX1EgAz85xE+pxBal3V9PGS1zsjkAT+yMrcDzgK0qh0wogarASR0HpiRI7TpKhlbE+7m3+VlzmOUyEZzULOATAEAx0vOFyw5N1cVYLgLYRvDeH0AquihpAILXN/wBvlgos4XOUpLNIHFpKouA1gtdQY0uwInbWB1/xKI9wML1LbNuE5QVJbdhPiqvmTOZI03pVXHnX4V8zg9CFWSCDBnuMZsbZ74Tr64PabDHovnAq5gqoYrA+LT8bj32QkdBPuMajWvIyspzoWuNs/QfdNckqaAUA0m/+/WffFha2ENxdfvJVxLOjLNO6PPlBuG9B2P6H3xZsoiNzsm4byN0ndG8M5d+302apVNNb6UUTcQfMZFr9vpjLn4iZbluAFow0bY7XyUuznBHyKiorFln5ibD5YwoqoVz+ztk+q0dHYtvyT3M87UTk3RQ3j6YC6WgzuQ0RYdz9cLR/0/V/ihdvd3vjl75Ijq6LRjdfNsfQ42hrQAsMm5uvyD0x5rQCcL11uUnpgmhp5KbobrijBuVUlfmOKvy4D4qQvzHEuOFITJcxV8IItVwsfDqOn6Yz5OFwPPaaRqTAneBa6tv4bZBPCaq0FgbknaP7/bHEccle2XshgdFrUbRo1IDnHPioCSSbwF+QI/cz8sH4dE6Pujz9/JVqLHKA5X4DnLlEGkxKtA+kwZj/AGxujisTCQMrKloDILuwjUz1Px1o128EFiKrNI0gbgEdTtNo37Y0GVbJW3YkBQujf3l9fyj0zTU0ypSAF0kaY6RHTEh4RS07lT2YylDOM1SrTDoPLSNwYBu4YQRLCxB2UEb4Xml71hyR447NueaTcV4O1LSaFYtrdUWlVAaZ3hxDQFDMZ1WU482qcBnKC+jjO2EprcFzVGrUqvR8XVAHhMDpUdNLaT9Jx6OtYTnCrPROawNBFgl2c4wCjKFqIxlZZGGkmxkxFt/lhztQW4SbYCHC+3mqDh70bRUQgAAQRsBGKC9rBS4Zu5JqdfxM1WI2UKo/8if6YIz9RVZW2jaOt1rxV9NGof5G/bBHbFBiF3gL2tREr7H/APnE81Q/pIWeYoSrDuCP0xJGENmHAqk5J4krZKmSVBUQduhi/wAsJyNc4Ar0rRHO8W3N/O/83S/mzidIVaTB1J8ysFYEgMAZIF91A/6sEiOkC5Uwxvc5w0kDf+PVKa3GAAISo0kAWi5sPiIwUyBNMpnuwuuCcvZkKR93TQsSmpiSoPSFF/8Auwq2otcAJ6aju4F5seayOR89SnWJdkb/AAqRAKkKD+5NwcHYdY7ySlb2Lu5/K4zmXCLrpqAUuQoAkdR79fcDBCLbIbXajZx3WrZumEDllCkSCTi2ptroYjfq02ykH/GT4jLlz5WuxIsD1Kz39bTfvhKoqWxguC06ejMlhJ781VZ3+H9J6NOr49Rq7AFxAIEibXm39xjFquJ9lYkgk8lrw0gOALBAcM46ck7Uqk2KmCIJHWOxI72thV0EtVFeHY9OXyR9bY3Wev3PPNNGuq0ctqK21PcTJmL3sYvtgnBOC1ET+2qMeHNDqapjhpblSOg3u31x2eg9Ss1YU8uSbT/fyxVjHZAcce+i8bLSvQgSCd8EewjN/fyVQsb98es7/I+n2Xl66CT2xRzBew+qsFwqYjs2jP7rxK1qUQI74t2WMk/NQStssCTucet3rXUgpjl8/Uoq2h2ANyNwThCs4XT1HfeM9UeOofGLNKxy9civTeqdShgWAED1gDCdVwzs6dwi3siR1BdIC9fWs7xWnRU6YMTtF7C4/eevyxwEUD5CAd1ruI3Xzd8g2drhU6SWIvuSYnvBGOmbUikjL37lIOj7U2HJVme5UOSyTNRr1kciHWYUhrEQLzvf9sVg4o+Qh3LwVXU7dko4N/EDRFKvSsvlDU+gFvhP9DjZcxsg1bIPaEd0hPuDcyZetmy71AioumiH8slvja/WAFHbzd8S2FpjIBBKRrJXtc3S025ql47xinQotVJBAEiOp6Ae5gYpDQuJu7YJV9f2lo2bn36KLy6MEGoyxux7sxlv1JxqNGEo85wvMhkaVXPZak6q487upUGQqkAH01EH5YDKL4TtIMFxV+OUcjcjLUwT+UFf2IwPSepTZIO4C+cNk6bGoIlPEqAAkkaRUYAX6RGGWC7crNncWyHThBcQyyq1LTIliDBItpJjf0H0xYgXCo1xLXX95XGZySAM7FyApJGtotfviXMFiV5jySB+yrP+AUVMJSpgbghRt740aVsWgOAC5iqq6hkjmSPOPFJ85llp5giAAyAj3Wx/TTgNYy0l+o+i2eFzOkp8nY/X2VxxCnqpsAYMeU9iNv1jCZbhaUb7FUfCuZKAoo1R0WVvqIsf95whJG4HU3mthz2PFyVN8d4xQq5lDlS1RmGhwAYN/JBMbHV/3b2xLZzH+tKy0olFmlB8doZ6mPLSUArNoYx16xbAf+XiL9F7HxUt4VYXOUf/AA84Ll6iM1VFqNazzABmYHvhaSoL2SN2I2PRaETGtc24uChubeXKOUmtSUqA22omVPqbyO+Mii4jJVns38/Qph8LY++Ew5f5woBF8V4gREEz0F+0bz74DW8MqpX3a26LFUxtbuozmriK5nMvUSybLMgkDYkHY+npjrOCUMlLT6Xb8/BZlXMJJLhJ9JHbGu/UBtv76JYEIo1vTBrO6KtwsTmLm3vgQcQ44VuS/VMxNoN/UY8+QkW07r2FlBxYF3MKuF0lMsemB3fq2CvhbDKt6H5/6YsRIcWHz/hRcLOo83g/piRIXC4b9FBW2VrdIufbFQ4g5G6ld1a02g7jt/niSScW+n3U3XTOTdQfeP8AXEdoDyKlDPqFoYA7D/Sfc4VMceolzLk+CnU62Cqn+HnFKeXqutYMiOLPBOkjvHQ9/THPce4bNOwOgabjl18k7RztZcPO6o+f+a6DoFSqlQzI0MCIjrB3xi8OpKkvPaNLfMWymZXxhuCvOQeAUyq13QMzEsJA/v8A2xHEeIOY/s+Q5fdWihGnVzK9/iOaboQUUMARIABB3n9I+uLcOne54cP9qJYwGkFRHLPAK2aOgFxTBk3Om3bpON+q4nHTNs4/D+EhHSa3arZ6/wAp1zBwrMZRQ1OtUZf54N/YzaOuF6LjPav03XpuHsteyA5P4rmftYrqi1H0FLyABYzb2/XGjUVrIe88oMNLcaWbK94xzxmcsoL5am3+CqYH/h+mBQcUhmdZqI+jc0XUTy1xCvmGWlTohmJN9UDckkyLDDjqxsYsUk6hMji4Fa80ePl2TxaIAUkyGkGQRvGKM4gyR+nYr3/HljSb4KH4ZmK2cmlSoyWUj4gAOkkmBGDvq22LbZVGUJBDro3inNGeyqpRqUaatTUJrIYloEA2IB9xOKQVxbdjDZBqOCQTP7SQE3+C24Jk6+dPiVqujTZdKD8W/wC3XGZX/wBQSRuA33WlScFgiYQ1trpLx7hdZKoVqxZSSBBI22sOm2Ii4sZ2FyOaFrDhVPC+WaByoZ6QYxLNeb/ONv73xlz8TOosDrHkm2U7eYSmjlqeSzYpLcMZBaRpDQpBnsJ3/N6Ys2eSoiErv7enO2fX9l7Q2M6RzVtQziPSZ2uo1X2sJ3+V7f0xhSsd2thubJttrL5tT41UyuadqTIUDfCfhN7gHtuJ+eOvZwsVVKC86SR5FZb5yyQgbLXmTmts0qoUREB8wDElvfbpi/D+BMpH9o9+pRNVl7dICUvXToy/XHT9pEBuPmkgCl1eqNRgiMUbIzUbFeIK4apiJXjTuvALYMO4+uGmvaRcFDsVjUa+F3uAkPirtGF4X64h5BCkBEE4ZDgRdDsVtSIvcdsBY4Ek3RV7WaBY4mQ93Cjmh6p6DFthZQuqA69h/f8ATFBl5PT39lI2Xr1O2Je6zSVKY0FhQPTHmt0tAUFZVDLj0H7/ANnFRl6nktGMDBTgKiWnTF7k3+uFxG0t7wV7qr5V51q5ZBS8NaiKDpklWAJmJEg3PbHN8R/puKpl1seWk74uMfJOw1jmN0kXSvmXjFfMNJVQvZST9ZAnBabgwpRjvKJKsyY2V7yXxvKnLLqqotWfMhHmkmeu6hRuMcjxOjqGzkBpLeR5f7uea0IZmFoUrzXxtW8TzhvMRTAv5Zt8us9catBSOGnFsZ80OaVoG6r+RsnTOVUrGrt1v39MY/E5ZBOQdk1AG6BZLuf8ylNIMTFhIP0v1j98M8JjfI+4VahzWtytf4VsgUvAnRE23JHzm374Y4lO6GU3v4JeFgcwWX7+J2YGiX/FZb7wOgHf++uBcLe+eXVzVpw1jMon+GlSktF2tqOkL7Xn+n6YYral0DnDmvRRh7QRshf4i5xPDcMPMdvSAIj1wtw3tJpg9En0sjsV5yHxqi9Eq1ZKRW5DlV3633/2xXilHM2UFrC6+1rn6L0E8bmZKm+d+OLWdBQGoofMy/D6AHqf2xrcJ4bM1rjIDnlz/hKVVSwkBie8o84ZelS0ZnxFbZYUsDPcD6R2wlxHgdW+QOibcHrhXiq47ZUtzFmPtOZNXzBBZAfi09Jjt7nHT8K4S6CENlt4jxSVROHvu1DHiNaHpeI3hmPLbYbXif1w1HwulE+rRkbb8/RDNTJptdYVk8je2NORt2EeCAN0JM4lh1NBVTutcqvm/wCk/uP88RbvjyVgt69PFi0KUvp7YFCO7bpf6qCvxHXFnNFwbLwRlABhMD6YuGt6LyBzCAMRHXAQxuoiy9lZQOwxPZM6BTcpjSpgzIBuNx6DFAxrnuuPdl4fpCzCCNhizI26BhQSbr0oPLYdcVc0ahjqpGy70DsMSWgbKUG2Frk7qV4Khtc798Q5xsMrwWlBze5xMLjc5Ula1HOk3O2GHk6Cq80OcevheXDMe+FJnHVurBepWb8x+pxVr3dVPNao5gXO3fF2k2C8UKwuffCp3Xle/wAO6zeFX8x8oTTc288W7WtjmuNMb2jMb3+OFp0ZOgqO47WZ8xWLMWIqMBJJgTtfpjcpGNbAzSLYCSnJMhum/IddlzBCswGg7EjphLi7GmEEjmjUhOtb/wASKhOaIJJAAgE7eUbYHwRoFPce8qa099afw+zLq5UOwHYEgbdsU4zGwtBIF0WhJXPOlQtnSGJI07EyNhh3+no29lt1Qq8nUkzKADAjHR6Q0GyzhuteH/AP764tT/oC85eZ03T/ABD9xiKjdvmvNRtTDKqg3+M/4R+7YG3/AMh8h9SpOy7bY+2CHZQEtBsPYftgMP8A42+S8d0Vldx8/wBsX5hSEU+CKAli9fc4FHz81Dl62Jk2+X1UhFZb+/oMFCkIXPfH9MAP/kPwUnZD4uqr/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 name="Picture 4" descr="https://encrypted-tbn3.gstatic.com/images?q=tbn:ANd9GcRyDacMxg1TspVTKwL6VLiRy6TUv9R1hO1wxHfyec2TQQj5mIFb"/>
          <p:cNvPicPr>
            <a:picLocks noChangeAspect="1" noChangeArrowheads="1"/>
          </p:cNvPicPr>
          <p:nvPr/>
        </p:nvPicPr>
        <p:blipFill>
          <a:blip r:embed="rId2"/>
          <a:srcRect/>
          <a:stretch>
            <a:fillRect/>
          </a:stretch>
        </p:blipFill>
        <p:spPr bwMode="auto">
          <a:xfrm>
            <a:off x="928662" y="2428868"/>
            <a:ext cx="3429024" cy="3601259"/>
          </a:xfrm>
          <a:prstGeom prst="rect">
            <a:avLst/>
          </a:prstGeom>
          <a:noFill/>
        </p:spPr>
      </p:pic>
      <p:pic>
        <p:nvPicPr>
          <p:cNvPr id="21510" name="Picture 6" descr="https://encrypted-tbn2.gstatic.com/images?q=tbn:ANd9GcRM7y45fvye5wZ0nj6n5zfAj6731d0sNc2rH-xaNkuw3l1bopru"/>
          <p:cNvPicPr>
            <a:picLocks noChangeAspect="1" noChangeArrowheads="1"/>
          </p:cNvPicPr>
          <p:nvPr/>
        </p:nvPicPr>
        <p:blipFill>
          <a:blip r:embed="rId3"/>
          <a:srcRect/>
          <a:stretch>
            <a:fillRect/>
          </a:stretch>
        </p:blipFill>
        <p:spPr bwMode="auto">
          <a:xfrm>
            <a:off x="5000628" y="2428868"/>
            <a:ext cx="3643352" cy="3643352"/>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58" y="285728"/>
            <a:ext cx="8143932" cy="1569660"/>
          </a:xfrm>
          <a:prstGeom prst="rect">
            <a:avLst/>
          </a:prstGeom>
          <a:noFill/>
        </p:spPr>
        <p:txBody>
          <a:bodyPr wrap="square" rtlCol="0">
            <a:spAutoFit/>
          </a:bodyPr>
          <a:lstStyle/>
          <a:p>
            <a:pPr algn="just"/>
            <a:r>
              <a:rPr lang="lt-LT" sz="2400" dirty="0">
                <a:latin typeface="Times New Roman" pitchFamily="18" charset="0"/>
                <a:cs typeface="Times New Roman" pitchFamily="18" charset="0"/>
              </a:rPr>
              <a:t>         Mozaika taikyta jau IV tūkstantmetyje prieš Kristų Mesopotamijoje. Ji  suklestėjo antikos ir Bizantijos mene, plėtota </a:t>
            </a:r>
            <a:r>
              <a:rPr lang="lt-LT" sz="2400" dirty="0" err="1">
                <a:latin typeface="Times New Roman" pitchFamily="18" charset="0"/>
                <a:cs typeface="Times New Roman" pitchFamily="18" charset="0"/>
              </a:rPr>
              <a:t>romanikos</a:t>
            </a:r>
            <a:r>
              <a:rPr lang="lt-LT" sz="2400" dirty="0">
                <a:latin typeface="Times New Roman" pitchFamily="18" charset="0"/>
                <a:cs typeface="Times New Roman" pitchFamily="18" charset="0"/>
              </a:rPr>
              <a:t> laikotarpiu. Nuo seno mozaika populiari islamo kraštuose. Lietuvoje mozaika žinoma nuo XVI a.</a:t>
            </a:r>
            <a:endParaRPr lang="en-US" sz="2400" dirty="0">
              <a:latin typeface="Times New Roman" pitchFamily="18" charset="0"/>
              <a:cs typeface="Times New Roman" pitchFamily="18" charset="0"/>
            </a:endParaRPr>
          </a:p>
        </p:txBody>
      </p:sp>
      <p:sp>
        <p:nvSpPr>
          <p:cNvPr id="20486" name="AutoShape 6" descr="data:image/jpeg;base64,/9j/4AAQSkZJRgABAQAAAQABAAD/2wCEAAkGBhQSERUUExMWFRUWGSAYGRgVGR4fGhoiICAfHB8cICEiHiYeIB4kHCIYHy8gKicpLC0sHx4xNTAqNSYsLCkBCQoKDgwOGg8PGiwkHyUsLCwsKSwsLCwsLCwsLCwsLCwsLCwsLCwsLCwsLCwsLCksLCwsLCwsLCwsLCwsLCwsLP/AABEIAGoAoAMBIgACEQEDEQH/xAAbAAADAQADAQAAAAAAAAAAAAADBQYEAQIHAP/EADYQAAIBAgQFAwIFAwUAAwAAAAECEQMhAAQSMQUTIkFRBjJhcYEjQlKRsRSh0QczYsHhFYKy/8QAGQEAAwEBAQAAAAAAAAAAAAAAAQIDAAQF/8QAIxEAAgICAQQCAwAAAAAAAAAAAAECESExUQMSIkFhsTJCkf/aAAwDAQACEQMRAD8AA3pqoqakYVG1FdKSWOkwTttOKXhnBaVNcs4y7s+kl3kCTHaWFwcFylHSRpJA5x6qZMj/AIhCDC/OMfE6oVGpcptVNy2qp3Bk2X5k3EDHnHarkduLcXmnXXSF6vbUguNtjPxiO4txWo7ppTWe5UEhRPeJ+f2xxxPPtIKoGJkQJEWtsMV/AeCJlEq8qo8VaakrUpyXiZCxEWO99xiqXas7JN9+Fr7C8K9P5eg1QUazDX0ExqAXTJbawJkTMY3U8sP+S8wnmVaa9HLuAIkwDAM/XBk1LUYdRNSCELal5S9i0EgST++BZcytQxUpc1rLTEqKYsSLHz2jcYlbY9UdqHEC21UM5VJSosSQbKDaBck2PbB+ZoamzxT1O8ut0PgKO0+Y7HHFPM1HCwEroWDFTAYmLAdoAjtgVWoEZep0WnTZkEW17MFkEQB2nGCGYirTQ2qASxNPpdS06RM/WdscUAAHIIXTpU1lWNIA9pXuAd2+Tju9eY6FZaYA1UjBZjZQPEd7ncYz1hcknmFNCKV6WRt5KAEvBgz8bb4Bg6jStkAFSPwV3YD8wO5XuR2+u/xpaFgnnW6gtl0m8n5Bk3knAKaNrim6K19dUAyIPS5X8rE6pvBvOB5zP06KMWpwmzKjwXYmQ9/cu5n+cb4Mac0rEVRrJBVVmiq6JuIJN5BvI2nEn6+pKXcLqBKCdRBab/8AWAcU4/Wr6vyIYlEMD7+cLHyhPbtF+/3xRKtsm5e0iw4f6jRqaBq5U6FXqT2yIY/xH3wLj3p/L5tNQC0202ekZVVXcsBB/wC8R1fLHaCt9wSO3xjpRrvRcOsmDM9wB3jv5wezg0Zi7P5F6TMrghl90C2nsYInqxZ/6d5w8sgOg0VE3X9UqF3H5ZM4ScY4iM2tNwn4q6tbA+4ESJHkG0eDbDX0Hw0rU5pcBF06SBJlpkxuR9MTkdN3Gx/lswzvRRqgYSwVFJpkadiWF9v3+cGylUhkOqmG1usU412nqZjYzA7DfAKdLXTZ35RBdIZiWAJM7eD4nvjQlVgEWW5fM6TSUBO5AUg6pn/vCskFNUESKqqGZ2D1Egt2AuRMjx4xF+rPUhZgzEmBpPYfAP0vfGvOtWov1VemkYpI3g9wPEGJ+MKqGUrZqvqolH5cVHDEXE+O8wcVildiTbSrke/6f8OSmEro3NavKtRaAFiYIJF/n7Rir4dNPlhQEMNTZqhsSsbCfM4FmKZhtUB1Zai0qJnUIiPMkSDsMfUMuAbUlUOeYNiVAUSINt7m+ElK3YyVCxa70qmpWKgLoFSNSMQYidgCbz2w6q1UDFUZsu5SG1j3Fja56fJkG/2wB6oCqHLaSOay6OkEXEDTYfExbAOG8RTlqQ7TqD1ujUiWMTayzAABxrCaKlbTUUVQjS+mnVpkAgLAKqN5J+TvglOqjMBzmpqGdYeLCRIMjdj57TjNQ5TNT6aYfUzG5Vl3IMEAreN/jBcnnyNJ59Mgs7BSoJDSfBkz9MCzAkP4nS6O1SoXs2hlCWsJK3t+5wYZsRTZvzEv+IhDARYll7f5GDsVZaevUwWkz3o7SRO4t3AwEUHkJ1OqoOYKiaSFGwUmAZO/0xjBKqwgNRKim9SsVMkLeAfMWHmAcQefzz5hy7H4AgWHYYovU2bZaIQ2aqdRmQ6qLhD5Gwn64l6YOwF574dYVk5ZdBqFG0Ef+/GNnEMgyEr+ZQLA2vffA+Gq5q0xrIOoQVAMfvY4NxVzzHDVGYg3ewJ+2OZu3bZdKlowPTmzSD3wvzVNSDOwE/4GNdSgZmWabnGZmIlSLRuN5+mOqErOecaFjggyjGe0D3T8/viw9IZhWDsRJUB7kKCLggnfbsMR+YZC0fmW8fx9fphz6IzOjMBTpuSpAAm99jYXjBkrCm6sucsESrqUIhWaw6SFqBhACibkXv8AIjfA6VNZUu7OiKahFMt0uT+bup93x5wTJVKYVNbEIwIIGosdB6bi0T+n4xycu5JQGajAtVVmAkD2q1rG8ahYicRKET6s4mSA5bmVEGlibfx4M/vhj6LyFEUVzK83mk6aqLMFSe1rDYi/kYm+J0qteoq0iqcw6Y+TAHa+PTBmFOkV2FOfwmpUvcxFxbeO9hsd8XeI0TXlJyBjLujAGnppowUAnS2l7CSJJvHft3x0poEzDUjTQqELCCbAxIPdowUhXV3ai7NTZieY19K3i5/SQdsKPUGZNHNq4URCtpFwQe3bfEqHboc02MojF6qkaKjpATT2Xfcki4nvtgtOo0wWIvynB62aOpSoG3/vxgZK1TAfUtQ2WnZRaQZ8iLgnxbHWoCABr0VCusLTXU5dbNcyRM/a+Ags1JUdxrd9K1uipzKYAWNQABJFyTBN8Y9WorVSp1imKg5VOYZRpIY3F1JxoolAVqXCsS6vXaRsAykE7zttscc0K/QP95inSRTXShVjaO5tEXwbME55NOoYrnTHuGnoMM1rbjVGOmbpFy3SW60SHqdYBuyggwAR2Jx9mUrU5HLDnldfOcwYMCIsSBO/kY65rQg1VOWwoKADJJqMe8/xvucCzEp6rrmpm2gNCQnUZjzf64w5bP5WnPOrAQJ0odTMZuB4thTmcxVzeYZaZFNKhJZyOnzbuQNvuLjFNwf0zlqVlp62gy7m5MRsBbuR8YPUSxf8BC80ZafqYkg5bJAKNnzBMsJmdIuCIj7nAc36yzkWyeWO+xPkEbxvtino8OQarAA1IIIcbCTcCwIkx847LklLMFQXJ0nQWJggHqaBtcHE7S0iiXpshK/qOsXcvlCL7UtjeBAPxB374MufRgOzNPSwg9NjY3ti0ztIKeptG8zy17zYwTiZ4xwUZgLDAMACrowLKTtJja1xgxmr4BLp2ierlTdxB3nuPmcavT6xmFklhqQbSf8A3GHMcykSuYpmPysoJDbnt8DfzgWWzoB1IY0sGEmB9P3GOlkUnVHrTqRq/CYgMwsCrCVmLGI22GPqdC6UlIdZ1cx5BYjdJG8/xIvjpls8tUiqKiLSjqehJ0PEBbyCTJBgTt5wR0UEI4ZKZImkplie0d1Vu99/F8c5U864DlaOZzd6j0ysMukTqYbAdx/3i1zFEK1Kq5FFhLCOpiw6WFxuRHm4GFvoxaoo1qj06a0S96ojWsWJA7xbf9jh3XDBXI6Ejl1XqA8x9TD8UT7QBO4je1sVk8k4rBxnlVdTBKjEOAWqMVJHuhlPxI2vhP6vpBcxACr0LZD8m+HaNqqkzUr3tq9rKBZhYLZjE/OFPqLhwApusQRpYLcrHt1eD2+owi2GSwE9KZ9yrUoLBetAtiL9QJnaNvvhxmFlpV9HLaUCLqJ1gA3NvtG+J/0+kLVeBKoI1NAmf/MOs1nQCyLXoUgyz0IzXncQYnbcXtgPYY6Ni0SJZabLoeFesR0z7jpnaT8b47UKIchCtRgOgknRTMXAEX72wCmSQGFOozwNb1SVCMYhwDHzsvYY1VVNR+sc51Y2HTRaB5kjULbk7YwQNOuAaZ6ZRm1aQz+20kjt3nbCf1LnWekAjL0/ilCsP1zETuB8fGG61hURwhZtKEgUxppqGuVJO+1r+Ywu9T5g8l1InqQ6ms1h2WJj5+uAxo7RE+njpqEtIPLMarE3v8YPxjjz2moyIIGlP2EnucYTnzTrKSLCAbbg7jFC/pZnko1NlJ2Lie8fGM6w2M8PBm4LnK/NUM9bRVllDnTqBEEgncHzOOOM8drtUIatUCCAFFiTB1TAmNryNsM14W1NabO+vSVUBTKou8SbfSNrzjJVoRmHtJE2I3E3E7ffbCWrGqydfMguiFGZnIAZnYkGRF9r+SDscNeH0np1WpsNLKYYiDPxItPzhhn+AKhLCoFAYDQyk3O+nyBP3xy3DeUAZMlQRJhiSN48bxhpNAVmDjwLKQoU3Bhrf284nKPLIAFKD3DXI/fcYc8dzJVgAJYiR8ADcjvvt3xPLnGIhmUEXt3+gvYGx8WwVFtDqSjssPRRDVWpIYVx7dIMEXkA7NiwrjV02ohl01GZTMp4JtqN+52x5zwnNMK9B0VQ2sIwkx9yNselUqcMglV6qh6m1UxH6bi9z/fAEmskn6QyVAZQtTZ6tRiTVpGwHYOfAHZp8+MUjMDoFWK1ZWCMxP4cEGAx9oPjvP1wm9P5ir/TU1aiKGldWpYDVVY+weGIve/iMMk0miAQtNChC00Hv0t7aoF1I6do3a+Ky2QWguXFRugszlU003pjSpOxOo7x0n98B4hmRQp1C9PUCQr0qf6o3nchsHeuabpTqakCQwpUQW6Yv1ASAD2MWwbLPpdn/DVgAmljqdwTqB39wWfO2EY6I/05Vr1K/LphEEBnD3lQdvM9pGLUZjUp66KLVF43Q6dt9/8AGJLlLl+JUwFYqZWGFzaR8YqaUKlMs9JApICkXuYvf6fGFbsZqtHzVVqkSTWBB6UOlbbE9j953FsGZg0ayrzphEMUxI0nUexuN7eBgXLBXS2qoiCFI6d7dRtII/jHejQOrS92YjVSp2RhG8/yJGMmKzW9NTrp1G11NIHQCEAvGrtvYz9gJwv4xljUDIx6qmlCzAf7i7LPZe+NLVSso0qoDIUpiaig3BJHb5t9d8fZ+lLgOKYOgU2SSZ1H3yBYgz+++CZYPMPUGRNPWjWYGCJtbuMXGQzepUK/nXUo+en4/UP7jCb1tktVMVUbVUpMEqADpiIWAf777nGb0lxOUNFmANNg6G51IfctiIA92/jAa8Sylbsf8azVMUpdlC6l6jJgGYE7b9hhNxfiVKWZGKrpF2Em9oH+MO8w1FKUV9JpmFIqgkDpIBi5N74kMxUks1OgwWSFF9MbbkffCJJhT4KihmBVFGqWBDBW0nUYIsWjYflxlzdSTBsQPpsbjuTjvwvS9IEqyiYhtUXE9uxa4wNcufcQZJ/NvMiTe998TkNF1lmStkw5JOwAUmCBue/1xK8SqTW6IACxIHSxnz5EYfesHHI0SoLvpGpiI/a2FXp/hJzFQ0kYIqjVMSYm427n4vjogq8mRcr8R56IUCnXrkkaB0SwmYMkAi+8YruFjSwApqDT0pb2HUJJJvB2v/nH2RRVoDlKopi9NGWTqvOrwpnft+wxxlEIJIpFlAk2CKQCddp6tJiDjN2KyY9FZovRCmr/AFJRyRRjYERrkwbdvqYGKFcmRUIRgzOvVVIgMO9OYjVGx3HfEp6N4in9PUp0suUqGouqsZhQTuW3WB2xWoi6EBXTSZhykRpWo8mb7gH3CfknFJbJx0dmkldLVKNLrC1PdUYkSV7kiRabkbWwKpUIRYVaZKpURaY1FivuAO6kjzI+d8aK2YqQzz1qQGqEQlExBt+cxEkT22xxSp1ED6m5SFg81PefJU9lnsRqE7YQYn/XdMJUp1V1KBpcFt42J+O2KJ8wqrVRYpq6q/4oLO2rcgz2gb7YTeo6dOtl9VOWUEoNRJO0xBvAI3+cH9MsK2WpGavUDRrGZj9IUGYuew74Ve0O8pDbN1NWuCzAgDUOlFP/AC7kbeccsNRdATqnUnL6UkC/V9dwD3xmPFqSVmpOlSpeGDiEXbSzdgCNyfjGtPaaQ0uFXoY2VTPtH6jMCfsd8agWcCu5eKdRaaukRSTUdQ/KxI3g7/XHKnSBBbkyNKb1NY8zdgD58eMcf1dPSzF6pOoMKaIy6tQ7Qs3Gq07g4U8b45yqQLa6dRhCTpICTINjZgPuTgmSMnqrN9KU5kmalS3c7Qe43thL6X4SxY1xaJNMDY7+74ImB9cZk15lmMlae7VDufgeAfMWxVcOy8AiOWIEIbkgfmIHi4P3wG6RRLNAk4r1qQo0BtTlhBQAXN58+NscVuFVajn8UIhMdbEfPt3Eg74x8VohSrFZHaRZiLwR47fTA/8A5eRIZhNoMztEz/b7YiPF/I0L6UVTU1QoHTMWuJjxtfGVzewN+6gRvYSfrjIKsGTUAE7AzNvAG2NNPNBvbJt3ifFhgpCyfBMeqM9NWmgXZWYz8mF7fJthv/p1QhsxVOnSqBFLCVLXJWZsdrHzia47WVszVZSSVIp72hd47gyTvj0bh+Q/oqC8sagFao2pGlzAA1AWET/bHQ8JIktNjKjSKHT7nhEILEptcMY2uBae3nHAefwwzMBqGlfbTJPtJH5Ztc3BxzSr0kpqhPNCsOmmJWGMdTdgTfST9rYLUJEgQisCuhRqIIMKCdhNwD/jCAPP/SJqDMVKbZkLTqKSUgdcbLG48WMnFrZnhlVKjDSUIJFEH84jpvET8DwceecKpA55JAP4bG47gWOKehXbXUOoyaLSZN4CxPnc/vi01knB4HGbQUaYLITTACqZlKxmCak3B2IY/OOmaqc6l16uZJUGp7Ug7K3dtr3J7zgnGVto/KC8L2FhsNsLQ3sX8oOoDsDomY2mbziY4z/olalU0UILUxUXWRqETqPnftiZ9OZ4Ukr0tTI2oVKbCYH22Pa3fDPN12/q3GoxcRJiLWwu4QgNerIB/BO+A8MeOUUOrS1UmDqdOuvVgMNEwwFoN7RAnGPi3GjTbXl0L1nA0VFEpSB/Iqm0k3/bxjp/TqShKrMJeBPtONWWQENIBtT/AJOFch4dO3RKjjudm1d9VraVE6ZjtbvjrwqmmZc84sawJJFQwnmR5JMjTh9WUcpjF9Rv/wDZsSPEnIrUmBIOomRv++ApW6HUFVlYUIIDU3Nhy1UARO5+gjbvhklRJ0g+CWBtPkm2pWuNI74XvXbmVRqMRT7n9WGS0xqpCBADAW23woFqzJUo2Nj5E22vB7gz7cKG4eoEC2mxmTtuSN8O8tctN9TCZ7+7fzsMYcz/ALCHvyzfv7sBExIgkTB+h/nGzhbxvaATEW83+kY1VlmmxN4K/wADC9BNKtPZP84ZLNGbtEbTBdASCzVDMG92Mxbvj113UawrETSChVqNDbysxGqO2PMfTxivlIt1Db7Y9UyTn+pzIm3OH/4OLS/IT9UGdtaqsRKBdFIW1fpdu0do3k744pZ2OkkhiCAlISDDSys36gAYMi0454YIydSLdKtbze/1+cZGqEZViCQeaDI3uL/vhD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0488" name="Picture 8" descr="http://rasosmozaika.files.wordpress.com/2010/08/mozaika-senoves-roma1.jpg?w=590"/>
          <p:cNvPicPr>
            <a:picLocks noChangeAspect="1" noChangeArrowheads="1"/>
          </p:cNvPicPr>
          <p:nvPr/>
        </p:nvPicPr>
        <p:blipFill>
          <a:blip r:embed="rId2"/>
          <a:srcRect/>
          <a:stretch>
            <a:fillRect/>
          </a:stretch>
        </p:blipFill>
        <p:spPr bwMode="auto">
          <a:xfrm>
            <a:off x="4786314" y="2357430"/>
            <a:ext cx="3714776" cy="3306559"/>
          </a:xfrm>
          <a:prstGeom prst="rect">
            <a:avLst/>
          </a:prstGeom>
          <a:noFill/>
        </p:spPr>
      </p:pic>
      <p:pic>
        <p:nvPicPr>
          <p:cNvPr id="20490" name="Picture 10" descr="https://encrypted-tbn2.gstatic.com/images?q=tbn:ANd9GcS6V9OH7ZrQbB2k3mDxCNXa4mtggb3aU1oRKbfxU6aWvmNA4oK8"/>
          <p:cNvPicPr>
            <a:picLocks noChangeAspect="1" noChangeArrowheads="1"/>
          </p:cNvPicPr>
          <p:nvPr/>
        </p:nvPicPr>
        <p:blipFill>
          <a:blip r:embed="rId3"/>
          <a:srcRect/>
          <a:stretch>
            <a:fillRect/>
          </a:stretch>
        </p:blipFill>
        <p:spPr bwMode="auto">
          <a:xfrm>
            <a:off x="642910" y="2285992"/>
            <a:ext cx="3786214" cy="3286148"/>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Molio mozaika — 4"/>
          <p:cNvPicPr>
            <a:picLocks noChangeAspect="1" noChangeArrowheads="1"/>
          </p:cNvPicPr>
          <p:nvPr/>
        </p:nvPicPr>
        <p:blipFill>
          <a:blip r:embed="rId2"/>
          <a:srcRect/>
          <a:stretch>
            <a:fillRect/>
          </a:stretch>
        </p:blipFill>
        <p:spPr bwMode="auto">
          <a:xfrm>
            <a:off x="5143504" y="428604"/>
            <a:ext cx="3129361" cy="2357454"/>
          </a:xfrm>
          <a:prstGeom prst="rect">
            <a:avLst/>
          </a:prstGeom>
          <a:noFill/>
        </p:spPr>
      </p:pic>
      <p:sp>
        <p:nvSpPr>
          <p:cNvPr id="4" name="Stačiakampis 3"/>
          <p:cNvSpPr/>
          <p:nvPr/>
        </p:nvSpPr>
        <p:spPr>
          <a:xfrm>
            <a:off x="4929190" y="2786058"/>
            <a:ext cx="5429288" cy="461665"/>
          </a:xfrm>
          <a:prstGeom prst="rect">
            <a:avLst/>
          </a:prstGeom>
        </p:spPr>
        <p:txBody>
          <a:bodyPr wrap="square">
            <a:spAutoFit/>
          </a:bodyPr>
          <a:lstStyle/>
          <a:p>
            <a:r>
              <a:rPr lang="lt-LT" sz="2400" dirty="0">
                <a:solidFill>
                  <a:prstClr val="black"/>
                </a:solidFill>
                <a:latin typeface="Times New Roman" pitchFamily="18" charset="0"/>
                <a:cs typeface="Times New Roman" pitchFamily="18" charset="0"/>
              </a:rPr>
              <a:t>Mozaika iš molio (keramika</a:t>
            </a:r>
            <a:endParaRPr lang="en-US" dirty="0"/>
          </a:p>
        </p:txBody>
      </p:sp>
      <p:sp>
        <p:nvSpPr>
          <p:cNvPr id="19460" name="AutoShape 4" descr="data:image/jpeg;base64,/9j/4AAQSkZJRgABAQAAAQABAAD/2wCEAAkGBhQSERUUEhMWFRUWGR8ZGBcXFx8dGhoeGB8dFxgcGh8fHSYfGh0kHBkcHy8gIycqLCwsHiAxNTAqNSYrLCkBCQoKDgwOGg8PGi0kHyQsNCwpLCosLCwsLCosKTQsKSwsLCwsKSwsKSwsLCwsLCwsLCwsLCwsLCwsLCwsKSwsLP/AABEIAPoAyQMBIgACEQEDEQH/xAAcAAADAQADAQEAAAAAAAAAAAAFBgcEAgMIAQD/xABREAACAQEGAgQICgYGCQUBAQABAgMRAAQFEiExBkETIlFhBxQyUnGBkaEjQlNicpKxssHRNXN0gpOiFRczVNLwCBYkJUNjZKPhNESDs8KEGP/EABoBAAMBAQEBAAAAAAAAAAAAAAIDBAEFAAb/xAAzEQACAgEDAgQDBgcBAQAAAAABAgARAwQSITFBEyJRYTJxkQWBobHB8BQjM0Ji0eFDBv/aAAwDAQACEQMRAD8Ak91wuS83voIgDJJIyqCaCtTueVm/+ovFfk4v4y2EcCORjV3KjMReDQVpXVuZ0t6kuuIrIDlO2hB0ZT2MNwbYBcImp5y/qLxX5OL+MtutPAjihLARxdU0Pwy70DfYRb0ysosHumMxImZ268pMgRQWcq2iURQW8gLrSltqZunn9vAfig3ji/jLbqbwM4kN0i/jL+drJxBxw6OkUUFZJDRRI4BpuWKpWigamrA91hd9v0rnrzNTsjHRj3df+aycmbHj6zV3N0kqn8Ed/QVcQoO1rwij2k0tlg8Gd9dA6rGVYVB6VdRyPoO9q1dI4QM2Vc/nHVvrGp99uOH3n4NkHxHdR6Cc6+wOBab+K3fCIYU95Jv6tb75qfxVtzXwYX4/Ej/iraqTXgAEkgAbknTttnh4ghrTp4x6XH52wahoRWpM4PBffnzUWPqkgkyqAMuh9Xfb4PBlfaoCIlLhCitMoZhKxRCATU6j1AitqZdMXjMpiFZUaUs/RFWqgSNstSwFGc5SK7BxZR8OGKJLfIHjatIaEEEMrZ3qGU6qdtD2g7EWfiyhyQSL9O8AgxRxLg68wX1LlIqidyiqA4IrKQE62w1Nmb+ovFfk4v4y2E4FiMkuK3B5nZ2EsAzMamiuAATuaDtt6mW/L22buE81jieZ5vAziSNlaNK0zaSZtK0+KDS3SfBNfhu13Xua8Ip9jUNvSi3tfGW12iT3u4/C3feWqDzsD5VWCLnmxfAtiRGYLCQdiJ1I+22O/eCu/wAS5nSOlQNJVO5CjbvItUeP8UN1EckBMTMxDGMDrAKT1hQq2tNSDYTi/E8yxCO8hZGcqA0QoQcykAjZgaUzLTuFvLmRh6GGVYC4gx+C+/MKhI6frVt8l8GV+UarH/FFq7hV9Dx0Ug03FdR9Ibr6xbhfZdBaU6hxCC2ZH/6vb55qfxBbsXwa30/FT+KLUxntqW8UBPYCfZrbBqWM1lqTW5eB/EZUDokeU1pWZRsafhbV/UdinycX8ZbXPhxcsEK9kag+pRWxO8YsiHICWk+TQZn9JA8kd7UHfbpbZPuM8ocS8MT3CYQ3kBXKhwFcMKEkDUd6mwi1F8OcrNiKF0KHoF6pYE+VJvl0B7gT6bTmwmHGzgVqYzdz/wBQfta3ofFb1EMpfN0h0Qxn4U9y01I7QeqOdvOfB6McWhCkBjOaEio3blUV9Fbeh7phgQk6sx8p21ZuYryA7FAAHZY1NQGE53SOaQUnkOU16idUkcukddzTQiPKPTbVeMBiMYWECBl8h4lAI9Png0FQ2hoOYBHOBTW26hpbxmVJZc8Hlu814N4YSTEqFYVoYqdUjsqwNR2qN9CeF8voU01LHXKoqadvcO80Fi3HskovKiLIPgTnLEggM/Vp1SKnKdxTQ6GyacS6OoohJOp6Ukse0kpqfs7hbkajE3iEiUY3AFTeuJrTUOp3oUb8AQfUbfLriwR3Xo5WL0derlrQBG8srtRfaLYP6Scxq4RcpXlJ2669XfkR6bYDikl5YLHGaRmtRIBVtsuYEEChYGnaOyy/DcXQngy3Z6Q/eGaUguuRBqErUsRsWppQbgAnWh5C3eNbZ4LrDJovSJIBUqZXDjt0LEMK/G1U+63yrxsFkOZW0WSlNTsrjap5MKAnSgNAeZqcGQ+Y81OjhzY+gnbdosl7VgBSUKK/Oj5fVNR6GsJ8L/Ds00gvESZo4I0WSgqVDtJlYjzerSvLSzF4qXAykB1YOhOwZdRXuOx7ibbY790kryRvJDIBd4nCtRlzyuro3I6NUN3hlOto9NqFxahczdAKNe/A/ftPahCRQkawN6Yhcz2SRffFr8+J0tIuL7mseORKgoM0J3JJJIJJJNSSeZtQJmI7bfRnMMmNHHQi5CRbGGMOxEteZNfiR/ekNm536vqtO8Cn/wBpf6Mf2yWoLeR6rLY8wKkd8M15bo4Apy1kYV/d591kXBrqWvd3XpGejBjr1aIM2g2p1bUbj3BxeZoI2JABd2pzAyrSvKpYWXHuSwX2FlFA+ZDz1Kmh7Sainrs5HpQPnGgjaRX/ACNjFXAzDrDQMCQw9DAhgO6ts0zyjZjIB8V6BvUwAB9DD963KtuVe6yC3EEDmZor2GqBUMN1OjCu1R2d+x7bd88xyEDVmBVV5lmBoB9vcBU6C2XEIA4PnAHKwOqkg0IPpppz5g25YLFKSzxuHk6NHjWVRlKvqy1UAq2YatqPIqLMwKHYCZlNR8wuCSQASOUXzIzQ00HWk8r6mX0mzNc7qka5UUIvYBTXtPae81soYJjwpWWN48po2mZVPYxAqmnnhRTUEihs43SZXUMjBlOzKQQfQQaG3YMlE8/eHz9Jp+oT70lppaleHv8ASa/qE+9Jaa2AxnaM3CE4TFoWYgBZySSaAatb0CMbZv7KJ2+c3wae1hnPpVSLefuED/vaH9eftNr+sn+fwttzDOjGsTmhu8krSrGQpypEmZmahyqGeoOvzBoCeVkLws4xPCl06K83gGQOXImYVp0dNFyqPKOwFjWN4gZhMxPUjSRIxyLZWWR/bVB3BvOsA46ZZzc4nOhWhI3GaSIE+y3PfU3l2r0HX9+0YuO4HODSC6w3iTPMJIw752JbWpBBJ16p2PfQjmOy3ZhUKvs1/wDFqrEsak3b/hhaxA6kL5JjqdTkNKHfKyg7VKPxP4P1Ys8ehNSaejaw8ZPNZEibhiDFy6RtK/i8THJXNofJGzeipp9Y2o+CYLHFGFoNLSS6RTXSWormK0I23137qWP3PFHfreNxxt5rZwduXVCn1E2cymuDCZS3Fx8xmGLL1yOrr3g9oO6nvGtlReLAjZJD08TaFWFXofN5uO5qnvFl27mW9SFOkL0NKjSo7Tzs98P8CKtC9PUOffYSoHxQQ3h951XXiURyBUVjCSKPM1OjrXegZym2rDMutdNm2e6vHI4kyVLXQ9QkinTNSpIBrbvXBIqZcospcSYtd8OZ0YyuxWIwwrKyoMjSGpI6yopAIVSNToOY5Op+zly84xR4/MGWYdazHa0VPCwxGKEgkEJGQRvtYVd8fngZyksgFdsxK1oNwQVPsrbBj95aSfOxqzAE6nnyFSTTlqT67OM3DqR3R2ABkyklz2gbDsGn526WJRhw40PNACP4Ja/WN3D2IuqveXiEidErZlbJXIrOxCsD51K1oSDTSzrFi08q9SOKIdrs0h9ihB/N6rTnDZWa7BKnrQZfbHQWY+B+IhJAtSK0FdbQ6RjkZt/b9/pF61TiC7e8C+EOaa7mCVyhOZgClRUZakMrE0XQah+zSyve57xeFhnS7S5EbOWoCAI26+x0pQ70sc8LuKFobvKCOu7dBGaVK0AM7DvamSulKNqT1XHwXXUf0YkbUbK8iknnVyT6a5rWZqxKGAi8RYrzA8tzOlucWHE8rGvEfFwEmBCLos+65RovSc42AABY9U0rUVoDdyw4LrpQ8x7bREx9xNfCiCDTmPt1sO4Rer3cMKN0TIR26RyIfWgJ9TDlaly3AHlzskQYXliud4U5ei6PpO+PVGPcVDsa9haz9OacH3gOdwjQmHFiHjISVRQN8VhvkcDyl19I1IOpB13O7Rylioe73gU6QIQGqdiwpklU8nIIIHI1A23aClu294eJACCUkXyJButdx85TzU6H0gEduTzz54cVkGIoJCrEQL1lBGYZnoSD5LdoBI9tBO7UXw5SOcRTpEyuIFBpqp60nWXnlPfqNRytOrCYfaM3CA/3tD+vP2ta54heeiidyaZFLewaeutobwaP97wftB+1rWTiZmcxQRKZGLZ3VaaBQShc7IpfKanfKaA7WXkYgWBc0RcvjCO6lDUt0LAKBUkqhzGg5DcnYczZdx6CTprp0gy6ii5qn+0j8qmg9AJtR5sGEFzvLyMDI0Mmd+QARqKvYg7OZqTqbKHF0VLzcvSP/tityVxHDV9Tdx6nc0OYhdg+jqGHYQDT0V526LkcjtESSpXOgJrShysoJ1pqpFe0jYCzI11VrDMYuHR5ZlqRHUP+ragY/ukK3oU2Xp8lMBFajHuQwPimDpIDUCtLTvHOH+iNKabd1rEl1BFRQjcGvvHt3sJxvCFdCCBWluqBXScxMtGjJJguINdZcy7c9NKbWpOG8co4AzAE99kDGLr0LjTY09v/AJpbd/RKyoGTqtTyh/nUW1qPMoZQwuU6HG6itbS/wpXzpL6h7IlH8zn8ba8CmvTOYVXMy0zEmigHZmPYeXM9mhoD48gZL3lZszZFqaUGtTQDs9JsWNKNwceMq1wVfjqNdco/Gx7/AFzLXdo2GpWll69nb6P5244eKuLayKVs9p0AT4lDvKvgt4Iij+gv3RbouGCqt4lkDlbstTInIt5ToD5g3b0le2gT+mnu0MaKMwaJGDbtHUCtPOHYDsa7gUt3TcTRvdliQ0BPWFfir1jXvZqVrvU1tycGnfFkZz0/ON1WoXJjAA/5DfD1+N/xeOSYAiMNIFIqBlXLFHTaihwx7WJswYPji3bpYruVCiaUhK1KjNlHOtOrp3ECwHhO5Lc75DLIwCy3d3qT8fKsjqP3RUegixqHC80EYlSpygmu4Y9Y0O6mpOoNn53VsS+5k+JSDRhmDjl6kFBp/n87Z8I4wjjeVAMsQZSpBBSNnrmQn4i1GYVFBnI00FlKfhKQuWV5JVO6NIwI7ga5SO4gemxfhfCRHJLEY3iL0dA60DAKFcKQSrZaVNDs3ppKqKLIhmPUWPLUWG4JelN1jBAIykEHmKkUPdYHe8FMX9lI0Y80UZPUrA5fQtB3WExzSxKEWbqroOoPT+NiUD1mSiYFiOUNCzE9FTITqTG1cle0ijITzy152NR38Wkl34gmWQMyq9EKtlOUnUFag1GhB+NzNiK8ZN8jJ9ZP8dutjyqVG48xRXmJ3h6lzYkhH93T70lprZv8JuIGa9q7Ag9EBqQdmbXQkc7KFm2DyJ6MvCMWbFoQGK1nIqtKjVtqgivqt6HudxSNcqLQVqeZJO5YnVj3k1t584K/TEH7Qfta3o0GwtCEV+O7yDd3gG7oWfuRQTr9JlCgcxm7LKHFhreLgd65T7ZIbMHEakSXuu7JmH0TFlHsZX9/bZV4muwjvNyyCikgla9UfCQklRsKk6gUHP08h8hfMVPbp9JTjFUZQW0tgmxko1Lb3sOvNzBtz8ZoxuQWIGvWKdDnkhACKEzQ8maVylUNaRkBWag6ppyPWt8PEEc0edGqPeDzDDke6wniR1hkUO5VWSuWhJZkJCmg1NBI/t7rITTMju0bZUfkefZzoLdzC+5QPb9Zx8uIFzDnEEovD9HGMzGug7tSSdgBuSdBSw+7xTZcvSUT5tRXvr5VOzb0WZL/AHOO7Ri7R0MjKDeJOZ5hK9hOtNsv0rZFgrYsj7OBKsWLiBoRJdWE0LEMN67N2hhzBsM4lxnxq8dKVykqoIrUVUUNO6xrHXpGR22UOdm4GLDmHkUAiar3y+j+dvuFf2gt8vY2+j+dv2F+WLGfgMJf6w+cqmC8MpLdYmc5meNdewAAKB3Ae+p52ReKMNWOVli2Q5WPafjD0Db017LGeGOJ5oYyFPSBQRkY7UrQqfi6/F2PdvbhHd1ZBrWo37e0nvrvaJsvhm5IyMh5m172uJ3y4xIPg40zyjzaHrqfUij94WrImjJoxAsg+DLBQhvEx3LCNe4BVdvaWX6tjl/gfMSp525+Rl3hF6AfnzL1BKbvWOt1jj+KQfZYRxJf4QhWQCg1G+YEbFSCCrfOBFLLV0vro61J3tgxRHmkbsrv+VtFXAoz6uNOzOmcuAAVZqZqNmFGIFDTL5VOetdz15STr226GiWF1c7HqP3VPVb62h+lXlYn0VdKWYWFWJoWZRd62+NEbGIbvblJdhZfiTdklHHY/wBoX9WPtay1Zs8I6UvS/qx9rWU7drD/AExJ26wxhpn8eXxUEz9KejAAJzVOwOh9dqBm4m+Sm/hQ/lZV4AamN3Y/9Qfta3qNL1XSzwtwC1TzviVyx9gzzQS0y5WYxxjq6705dY68qmwnEY8VaSMTRPnQ5YwUSoOZaAU36yrv2W9R5wdN66WmPFuBm73y7MusLyoq8yjZ85Unsp5PcpHIVnzJtG8KPpz+6ho1mif3Unsl6x4bpJ/Di/K2We8Y09FKy9Y0GVUUknWlVobVm/yCmhsLWT4SL9anvNPxtBjyqXC7ByfSMIO27kWxAXmOV1mQiUeWGFWGmYVNTyNtb8KX9hrdWofmj87PN4wrp8ZmJFUQq79+VEyj1tQ+gGzhM3O1eTLsagBFIN3JkTnud9gKq8TLUVFVBrTQ61Naflbqa/3qmqn6gtZL1dklXJIoYdh5HtB3B7xrZIvdx6KZ46nQ0BPNWFVJ5VoaHvBsAyhuoEZyO8Rbze5Do4HrW3dhWCz3nObvAZejoXyr5Na0rrzofZZoxrB1aIkAEivKhtvvWOrdbjdEgVYHa7q7zIKPIZCQRvRxVNcwbXalNWDL5TtHMNcTOwH5/wDZPp4JOkCMlHqFy0p6BbdheB3mVh0F3LtmygKoJrvSlezXuGtuy4K14v0CjqtJIi1au7PlzGuvebemuEeErrh8dIRmkby5W8tq7/RX5o005nWzbPF1Fkgc955Y6aWOR0yhXViGFNQwNGB9du4YrOldhU18kbm3debyPGZnI8qV29rE/jb6ITO4SMCp3PIDtNvNtPaWLp0OHe7c+kYcHjxpYla7xP0cvXUqkZDVAFRWvIAU7rcMQxvF4jllzK3mmOLN7AK+6zPhODtDGFTpIV81Znoa7k0YCpodQLcbyqpUKN/f3k8zaekJvaPpIxfS4p3bF8Vmbo0Ds1CcojQNQUqaUBpqNbfXwDFjUtd5W+kA33ibGZ70QygEh8woy7x7sWB5EhWA7fQDZuw7iwsCkvlkUUqP7Q9gA2k+bsdxzC+al+FR9J6zfWSt8Nv56huwqQTToY600B5d4Ftd1uOLKPg45QOwUp7K0Hss/wB1iYSTM56xYLStQoRQcoPOjO1TzIPKlid0n0NgOSjtKiEbq7k8u/8ATjtlSKQtTNTo460rSu3b+HbbRHcsfYsBBKSpo3wcehoGp7GB9dqPd65lZGyyIaoTtrurU3Rtj6iNQLNHD2JiSW8aFG+DZ0O6sVKHuI+DBDDQggjez8S4nHwi/lFF2HeeY+LbvfEnAvyMkuQEBgActTQ9XTcGwO1N/wBIH9Jp+zp96S0ytRQHAmXcauCP0zd/2g/a1vSUUx5W808IyZcWhIUsROeqtKnVtBUge02vAu0kv9s2VPkUbT0O+hf0Ci9oO9sbMuMczCpMN/08KlYlMzjQhSMi9zueqvoFW+bbFjOHSzxnpJQGFGjRBRFddULEjM9CPmilerbbc4goAUAAbACgHcANBbROmlon1LPwOBCC1J405YA0Irup3Ug0ZT3ggg+i2WauhUgMpDKTtVSGFR2aUPdYri92y3lwBo6CQj5wJRj6wE9h7TbCYTbmE7H4lQ8yzjhbhpLxKFKs8gDgnbJGigVG41JB51rptbe7WH4XpLKp0YlWHeuVUqO2jAg9lR2ixJoa2ofIX8x7xaiuJlLUsIx/BGlKyx6yKKFTpnAqRT5wJO+hrQkb2MzUQFmIVQNWJoB6TtYVJxfd4xUZ3HzUoPaxUEeitvIT2nmiffsUAhYCtdqcxTTUcjWoobPPgvhF7uiPOFbxYdFEtPJBAdnNfjNmy17F0pU1l3E2Nper2zwqYwwFcxGrAUZurUa0HPttqwniaS50jR2icrlLL1lYakZkNDpXQjUa9tLOyYm2UvUw1XcLnbfAEx1MoAC3lNu5xa2PjhB5b28/3Z2OIwMzh2aVGLAEVq9diARayPLoe4WPKdqqPaLrkyJ44qKqlFoTQk1OpOp3NLOHg6uUIMbPqZBUlqUqCRT1WR8afqx/RH2WLYDeskKsgaorUFMyVruDUEHbYkd1muf5f3wdOj5DtXmWPiKijq0Cgb/gP88vYlXy85jlQasQq15ljQerXXuFhkfhAWWMLMjimgYar6e33W4HH4VljcOrAZjodjTKNNxox9lgRCODCFEzVibrFPHCmuRSzE7szmhJ76J6gabC329XolDlJDUqpG4I1UjvB1stjFOlvDyH4x09Aoq+4WOXcjetmOeYLCzGjCryXiDMasSS5pSrMc5I7Ac1QOwi2qGQitDYVw/NRAvnJp6YWMR/kMXstvQa2g3eYmMItRCNxnbMAfdZlwe4rNeTKxYF42ETq2VlWBwgykcmLs5BBBzCoOllRJ+jV38xWb6oJ+0WbOGLyaXVSAHiD3d6bVWNZARz6yxq3rI5Ws0rAub61EOKEkXh2jdcSQO+c9AlGy5TTNJSoBpXvAA7hacWpv8ApAfpNP2dPvSWmVrjM7Rj4WRjikQRgrdOcpO1atSvdXQ91r/ccTEiK4FKjUHcHUFT3ggj1WgfCBpi0P68/a1rKj9HNInJvhV9dFkH1xm/+S0erS13ekNOtRrul4tvArZaut6sUXEgASTQAVJ7ANzaBWhFZnW4LLepidQiRx+vryN/K6WzYzdI4lFFLOxyoi+UxpWg5AACpJ0AqTblhtyjMJnmaRTLWZx00iBQdVBCuAMsQUHT4psnXXjlInklS7OzPUJ0s5oiV0AzGRqtQM22tBsosWfTlfMT17QBkA6zbJw48jK0pbMpqojJUIduqRRmNNMzb9g2tjhe/FAVKyJVgCqIJeqzKM2dghqANQPVbnh2MXzEs56fxaMMVAgGUmgFauasdTTQrttbTw3enu0huc7Ft2gkY6sN3RjzYE5geYJ823M1OXLhQnHRI6j27ynGA3Ji/e7i0jESmUyLQlZSDlrswC/BgHXVew8wbLXEV1f+yjBaQ/FXU+nuHebVXiPDo5oXZqh0RirqxVl0roRrQ0FRsbY+GugZTH0SRSp5aqNG0Vs6k6spDKdSSK0PIlOP7WPhb9tkdR2Hv8ozwhciZ4XvUBDywuF3LDrAekrUD126MbTyGGxG47relbvdVU1GlhOLcFXK8ay3dK+ctUPrykV9dbFi/wDohvvKn0/0f9wjjAUosiWDJnxG5g/GkhHtcC3oafh1MjGp0U/YbQ7iTBku+MwwwllUNDQk1YVINQSOXeLPmIYxeIkZZWNCCBIp6pqPjc4yezUdjbW7TMMqI69CLkrXuMjWOrTo/oj7Bah8GeDyS9XJZpnMcZX4NF8pwPjMfiqTWgGp3rSlZriklSv0R9lvQ+B49G1yQoRl6Jco7AFC09W3qs7OSuJZmmd0vaavr8pLLhgy9Cug5+5iLAZcFzTOANAae4H8bOODzjoVPLU/zG2TBFD5pD8dmb6xJHupaIZ2QuZGTyYPwjAIMxjnqhamSQNlAOoKmvVFdKEildOYqRfhlozSO8ROOx3VW9FakE+kLbdebkrggioOhHptg4S4QWR3zKCquVGnmkge6z8OXxRzH4bY1CuBQlAA9EKzFallpSaMkdYMVIMkdBQ62PSXFkNGBHcbacP4fjgvl3jVFyzmpFBQ9AGY15HqyEWYMQ4IBYtAxh7AnkfUNU9gHpst0pjHE1xFK8x1Qr57InqZ1U+42ZrhIY71FUHLLIuo2DiOZDXszK60PzKdlh1/wqaJoVlRSDKKSIaDqq70ZSaqeryLD0bWI3q8BGg0JJnipTkA65mPcAd+8dtkLkZNSlfsGeItDJn/AKQP6TT9nT78lpjam/6QH6TT9nT78lplb6GIjJwmwGKwkkAdOdTtubWrEFWQAxOjyp1lUOpLDZk0PxhpXkQp5WjXBSA4xACAQbwdCKjdrejHwiFhRooyOwopHvFgZQ3Bm3UXbm4dVZdQ2u1D6D2EHQg7EG32+xFzHD8qet+rTrSe3RP37Dbzh8ErDoIzHCGzZld1Mp3qAGosZ3rSr9w8rRgiXeCSSdgqKKQJQVaR8waQKKFnIORe4huy3IxBTqPDU3XWOa9tmcfCHiJjumQGnSuEP0aF39RVafvWmN5vJpZ78JLSt4t0iCNSZCqE1fQIKuQco8qmUV+lysh36Kim1Oqa8gBnNyHzQx4O+IwpkgY0ObOnfUdYekEV9BPZYtxnPWMOGpJGQyN2EfhypZC4VgV7wyPsQOfYdDXcHvs+45wghh/t5qsVRVJQirnKNSmagrXetAdbKfS224dO8rTUqtK0614tWS7Fi6qXiJKlhUEqajftt0LjysyZXqxCr8H1nVlFFkQLWpAJVh8ZN/JAsbxeRUu7oooqxlQO5VoB7BZM4oXpI4F7XHfsjW5+DS493A4J/CXNlLCqjtdMevRXW7yEjc0ABpzGZgRXeh1G1sA8Ji9K0JR+kQkMuXUFd9mofbZPTCcnkO6/RYj7CLLOMwvFNmDtmapLVNSTvUnU2qP2PpG7GCcuUDioX4s4kD4kl6Va5OjbKaipj1p3bWbbh4RoZ4yJYXjDAg7OmoprTrU/dNpbfCSesamm59JsTwFaxt67WvgTHhUDtQEzCC+Qhv2Z0YvhRSNHJGoXQVO4rvYvgN3vPi5WLMysPJU1355ag1+ifUbc+Jrseih00Kp71FmvwaXAvCp7D9hs1jeMfOQjIUG4RPivbdCkQqDl6/aBUincTQjuFbErtf8AKKWJYdgQmiZVu7s3SSfDeRQ5iKBiOuoAAygMO4G3X/qdeQNoyfSw9lVNudmyYVbaWEIYMjiwsztjJ5CpOgA5k6Aes6WfeGIBBEit5Xxj2ses3vJsj3HBJoZkkZIzlJouc77VqEO1T66WdYL4QFDQSiRjRUyGjMAWAD+RSgJqSKAHTlZuB8Cj4h9Y/FiZBZE704nHjkUp8mN3hAoNcysHcnfy1CgDkDvmFGocZxcwf8/55WSr5w90MCM7CqMjMe05wZD72NuWL3AJWjc7R4dSNRbKeLI+7tG5UCkfKMmP48kpu4U/8Un/ALUv52yxyZobxOeSlY/oxMHdv3pFp6I1slXmV88Kp5bPlU9hZHGY9yglvVZwvOVbrJEmiiJlXXYBCBW1+lwXl8U9hQk7tQ2ydeHiYNiS0+QUfzSH8bTezh4TcvjURUUBgQ95JLEknck9p1sn26cCNnAv6Zu/7Qfta3oHiq9ql0mBcKzRsFFesxKkUUbsTtQW89cFxlsYgUMVJvBGZaVGrbVBFfVaxcb42lwRYrqoW8SirS7uqbFixqzOxqAWJpRjyFl5GCizN7XAHE3FzRExQJR+bPp0Y5HJuDTZWy9tCLCeFZSyXtXZnC3dBVmNQomSoHm1qSaUqdd9bAJmpX21O5J1JJOpJ7TbZwveCYcTpuLmxH7siG3M0iKjeTgfn8545C5swvxTxUsxhgZ88sDSLmOpZGCFCT54yFW7aBvjaLt9vYymyvBdXqXJIfMN/nVFfWdLfp8VYVVhranJh3vYiMqW1wnwwc16qdKEbem1ExDF26VAq5xECxowFGYFE336uc+sWl3Ds46UsTQAV9QqTZkuzXmVWZOjWrHNmY1qQCBovJSq+qx5SqghukPFi35B7Q5fMfjlSVK5JBG3UagOx2NSG9R9VsGMXxA0ag52Q1KrQkdUgV5DXtNl++8I3mV6s0VfpN/ht3YZgT3d2SQipCt1a01zAbgdlox4S+ZWs+kuONwenE14niEqxllCoPrH8APYfTZVF6aZj0hLkaKo3JPYBZrx1fgTS37wdYdHlllcAuGyivIUqSPTX3WeM9Yy5mUQwiZeo2XRhQgbHlqbb8IdhDIVIFATtU/kPfbsx+QPe2O4LU99LdmB3QOrrVlqSNDy9BqLPyNeIMfaFp1JykD0MHjFJXZFeRmUEAAnYDa1X8GE1LuPSftNkf8A1DboBeUlUgM1UYEHqMV0IqDWldhY7wDxhdoIgkvSKa1qELDU1+LU+6xZCGQbfWSZMbDioMHG98jlkiScqiSOFGRDQZm01Uk+uzHwtxVPNK0d4vMg2IKrENDt/wAM94sjcQ4LeYLxLJLBNCjyMVZ42QHMxI1I009duvBbzHHeEaVM6HTUZvRvvaZ9HgLWUX6CUl2OCwTY95a28Tj60mIFW72gzeodFX3WXeMuL440XoJL3M4aqOypHGrUKg6whn0Y6AUNd7YJL7dI5heBkCFAjKFyspB6pyUDEHNQ0BIoOVSOvHsZjvrRxQAlEYOzlStSAQFUEA86knsFLCcGHd/SX50JIrMV3M5v5zruAvl4jJvF6fKwIICoNCKebp6rbmuDEnNPMx7aj/DbdBFRQLfANbMXHjQeVQPkBJXzZGPUwPf4jGYiskgbpKA5vmtWmnZp67FljkI1mmNf+YfwsCvN66a/LGuqw7n57b+wAD01s1wMXOSIZ3Gh81O+Rvi/R8o8hzDVauBN8xA5kv45jKzopLGkagZmJIALACp5Ust2cfCfh4hvaKDU9EpZjuzFnqT2dgHIADlZOtRKQKABhjDL9LDfllu655UlJRcpapqdMo1PoFj2NYliV6mMstzlzlVFFglAAWoFBy5n01tm4CJ/pq75QCfGDQE0B8rnQ0t6A/1tjF7YElagCjaGqFlYdjANXVSR320oGHMDI+wTzxJcL829yn/gS/lbnhgv116ULc5f9oToWDwymoJDUXbXq29VQX9WFQbYMXIL3c9ky/Y1vDGo6CD4g7TzFehfJQCbk471glFda07KVAPpFhV/u8pf4S7srdmRwddtDarY74SZYoWSIIMhZQWbU0YioA/Glp2MclZjK7M7udeZryp9lLYybOQI4ksL6wNGjKaCI1IpSjVNdLFkxi8wggw5QTU5kca0A5kcgLdM15mMmfKRlFdewEGvtpY3cbvJe5DJK5YA7bD/ACLJcKw84mIzA2swQ8Z3hdok9aN/itmv/Ed4djIyZNApIUgUBNN6+cbN81xVCKAWx4rFnglX5hI/d6w+yyETFusIJQ2RyOWMUDi8sgI1YUqQOwbnTlbhdL5IK9Gra6HLm1560PfYhwtJlaQ/9PN/9Zp76W+cLQzSTGKBQxPaaAd5NqHAVTQELGqlx4jED16wVIW6QVQhtOrQ1Pt11sQuhniJC3dq7kFH27fRbXxFcJLpfkW8EZlyOctSKE5hy7LN1wxV71NNJd45pU6IICqHygpFPabbkr+HL1Z44mIQM1K1DnmAf6WxAQiDxN8rliAYJcxzEsadu/Kw643O8Qgj+ji559JDMaV20zBe/UWu78SRXi+3GNGYGNXLqylWBCKKENQjex9yGa8HscD/ALUZ/G3su1EsCJLseSZBLtxVf1VcuHRHQUY3NySKaEnnXetg2KXmedmL4eisQK9HBIlNSa0VgKmu5B2HZa8pMRFD+qj+6LLr3j4aU18z/wDX52lGRQbCwgSZMrrjl9WMR+KdIoFOvA7V9PK2VLzekYsl0aM1rRYpMvIUyklQNK6AGpNq7dsQWMM0jhVB3Y0HvsPvnGV2Ab4Sv0VZveFpYvG/xi9qgyfHjG+0qYBTt6J+Wh591ug8d3pgQETXmqNUejrb2aE4ihZnysMj6/CMI8rbE6nNQ6HydwTzt03ThK7TSFxf4FJ1KxEN7SzLr35RalV3CwIk0CeImXHE3iNVu6sa1JbpTm38oZwDvXbezZh/hAxIplguaZF0pHdpMoO9OqaA87PWC8BXPQtI83/yAD2R0r7Tah4bdFiQJGgRANFUUA9lmBD/AHQg5nlri/FrzeJw97i6KQIAFyMnVBJBo2u5OtgVqX4fP0mn7On3pLTS3oyNfA7lcZu5UAkXg0BNBu25oaew2sy4TLNFHG7wkSoZutGzFSSp0OcHN8J5Qpt32inCL0xWI9kzH71rNjMkirdTFIY26BlBpVa5YvKHPatQaig76rz5PDxM/pPBSzACZMP8duwkySx3hUYqoqUZsuhoTUHrZl1I23sQuOPzyT3d5oikCyVaQEMikK4o5FejNSNHyna2C7YsiqqOOiygKMxqp5aPt9ah7rGbrG3SwsjtG7yBC6UqVyuQGBBDrUDcHupvZWHUB65uLbThT0qRfHMOjkzyDUliajbUm2jgO7wRxzyXtwoIMUQ1L18p3RQC3V6tGpStbU2fhiGe5xG8wkZolHjN2HXAoKdJHqWp2gP+7ac4xhSXdlijeORVDN0kfxs5AAcbq/UNVJPLttmbzIab/cpfKpXgUfzmTHOMru6EJG/SGJ43OUKtWKkMKmtKqTQj43dYbgfEoSqsDrrW2bFbgG1G9hNwmySqW1AYZh2g6MPWCbGpXIsnSgOJRvHlkFRboTU07aj8LDWIuk7ROTk3Q9x/L8rb/wClEpmrpZFUY8EMvEXcHgKwXp+yIRj0yuF+6re2zR4OuA71MDLBK13FadJmIJykjqqura8yQOytDYFPNW6iOBS5eQyPlFaULUrTagC2eOGvCB/RyLdb1EyuqKUy0bMrDMlcpNDSz8ptPL98IMVa66jvzEfwm3aZL+yXibp5FRAZCoUkU0qB3c+dmHwaeEdLld2geMtlYsCpAJzciD2Eb2VeP8a8bvjzZSuZV0O+gpbqwK5SSRuY1FEUZ9dTmJApp3U1t7/zF+0FVBY7jUqPGnEr3d7teaBmd3qimtFCqBQkatU1qQK7cq2bOD+IEvd2vEyHQudOYpFGuo3Gqm0p4+xVZEuyiqshcMjbjRKcyCDTQg037DYPhV7aKKd42ZGGmZGKnUAHbca7HSxPj8VdqmKxg+HZ63LXepVWOIHlFH9wWUZr4qPMxNFFCT3Bak2C3fwgNJljmjZ3AVVaMCrACi1Wo1oNx6aCwHjDEZCrKsciI5BZmWlaKoC+ioJPqtEMbXRj9u2c75iZlcu37o80dg7+08zYZfMSC87dN9vWQab2GR3VnNSGJ9B/KzUxg8mRVZszm95ZzuQLEcIvDwOskbFHXYj7D2g8wdDbrhuh2CMT2ZGr9liV3wCU0zAJmIVQx6zMdgBXTvqRQWItXTiEQa4lP4Y4puV5ULPHDFLsQ6LlY9qMR7iajv3LvdMGu7CscaAaaxkr70ItO+GuG47pLC7fCMTkZmoVDOOqyilF6wydvX3tR4cFgOvRKreclY2+shU++1WLL4i3BAkP8N93CYggBYjoEPXdmPlPzYk07q2nlqH4b7r0eIIM7t8Ahq7ZiKs+ldyPTU99p5bTHDpGPhf9Jx/rX+xrXXGLqDDdWHIoD6JIyo/nK+20L4UWuKRDtmYe3MLXmUGS4qFrmMKMv0lVXT+YCys+PxMTJ6giErbWBgubDSO+3bh2CBSrIWiKtmHRtlAOork1QnU7rZfvHGLkfAgH5x8kd2nlEcwKDtNbfbjj0lQZby0afGakYAHdVD7NbfCLj1KDcp2n77/CdZ/MORGe+Sy3a7ECcGOJPjxAtRRtVWSp0ptaY36N3Znk1dzmfelTpQdwACgdgFmrGp3mhjlE0xu7yqqCRUUzZQ0ueixqwj+DFAdWrWgAFR0kQt09O+ZF/nGyfw/AczkahhYCxPvd3oDZPvA659NnzH72qqbdHA+CRhWv15HUVqRKdiwOrd9DoBzNey3d0j+UsYgHbzMfEYkllhd1MaP1VroxFQK05DUUrr3WLXjhCMQ1A3G5qeXfbJi95e8zysylckRKA6HzgabjyQaHWz/Og8TLUqcmlOZIooHpJA9dmjIOnpKcHw0YFuuqJ3qPeLKvH7ZrxA4Ovit3+4Bag3bA2XKCp6oA9mn4WSeNMHd2ikUGiQQo4G/VBFe/a3L+zMqkvR9P1l2ccrFTGfLX6C/jZ58Hl0/2e9HtaBfa5/OyPjwGcUNR0a6+22rAuLHu8TooJzsjd3UIYfZbrUWxCvaTORvYGN/hKuiLJFTyqkeqlT76WW4lpdrx9ID3qLZMTxdpphI75iQdth3D87aLq+eGRAes8mnqIYn1AGzMHkXn0MwsNl+8wx4m0N6jdCKqVOoqNdCCPQaWacb4w6WF1N3yllIzMTl1HKqDX0myxBcne+COBM7ch6tST762P4zhl6u0ZaWEFdiVaoFfO2oO/a0+QglePxlWnGLIrM7Ue3EEYVdelmJ5J9p0+ytmqDCVAoFFbEODeFaQgrQk617TzOtmq5cNHN1gKey2sewnHY+kSrrhxWaOikVLfcY/hZJ4rxFpL0+pyxsVQdmU0J9JIrX0dlrvimCL00YhcR9EjysWGZBWiKGBIoKdJqCD1d7QvEMHcysI6zVYkMik5hWubLQsATtWw4iA/PpKsY3LzKRwxirXu4pXWZiYu8uNm9S0cnlQ2r0FpV4EcMCwSyMDnEpTX4oyoSADsSaV+iOy1Xh25Wpx4wl13iSKMg3h6/SSfs6fektNbUPw33xZMRRkNV6BQDyNGepU/GHeNN7TyzYY6Rl4SDf0tDkpm6c0zAkbncAgn2i1qgwoq6QyTPIiw+SKIpyFEFcvWYUJqGYg9lo1wSP98Xf9oP2ta+tH/tS/qW++lsJqbUm3EojubSqU0TrIK0GV9UA9DEp+7bNwxS9DPJHSIHynNWk7VVQKRpyJFSdqnU2bPCPwmt4jjlclViastOcfOvcpoa8hmNsVyuxoBDAxAFAX+DQAbUFM5H7tO+3FzquAkr1bm/T5Szxd6gHtNHHOI1u0TKNI5Qe4BleMeqrKLT+/8R5RZ4xfD2lR4ZZGdmH9lAoGXzS5JJXWhGZhWmxtNMR4VmimEUi55HHUC1yHzt/NO9dhQ8xYcCJk+KR5k5uYbusl/nEaaAnVjsq82P5czpaq9FdrpAqrV3jTKrvTqjbqKNI67k7nmxsAw/CkukWWoLnV27T3dijkLAuIMVLDo0NS2nq5n8LVMd52LwInrPmFX7pGmkb49aeimUe61D4OmEkMDzEIihWRDu7AaO3Yo3Ucz1tgtUfhjh7ppOj0yoAziu9fJWnYaEnuFOdmy/YZIv8A4NuVrcyndhVqvr8vT75fpcRILGUCO+odmX2i0H8IOIMt/GRyoCZTlYitJJBy3sc8aZTuRZE4hnzXmu9Kj+Zj+Ni+xtF4DvzdiHnFV8514yoz89VBNe+tbfuH7tWaNqkUkUVG++4t1YjJUg/NH4238Lx1ZB/zV+0W75JXFF7VOQg+8OYtw4ZpA6yqNKdZMvr6tQfUBYi2HR3fDgFoZGnq79uXpUUDsXnTvNiMeENzNs2NXU+IMR8SUn2SspP81uf4xelJguFC0sB+D/EFjxI5vjqQPTo32A2sWKzRywsrAEMCCO0Ea+63m+SYrLmUkEGoI3BHZZ2TjS89ER1CcvlUP2bV91n5sXIInsILLx2hvhLiLoiUepyMVBr5pK191nGXjCNV1YL3Hc+gbk9w1tNnwtEIovpOY1PedbELhh3mJr2ga+3f32lyapKub/CEnkxkxAmWC9yStRGiOWKvWPRo2UyUOwZmYJ2kFtQAFvhzi2K79IrIxq5qyrUHQADt0pTbtt34xcpUu8pINAjfYbLUmEwIgUSkysauwbqJXWne3Yup7aWTpAc25ma7PbtKaTGApBqVzgXGITdp58wVHnY17wsagU3JqKADUnSzBVp/7UFIuUXN/wBbTl/yxp5xPkiZ+Du8ojSRHMTGzPE0nIHKH6tBRqka0rQ8hWz2MS/z/ne3fQAKAJzH+IyVeHJ64ilPkE+89p1Z58L02a/Kf+Sv3nsjW2EOkaOC2IxiAquY+MGgqBXVuZ2t6Bu6y+NAyZBWFqKlTSjpWrGmbfzR67QLgT9NXf8AaD9rW9A3a/pLe16OrKIX64HUbrxeS2zU5kVHfvYWhCEjCCKEVB0I3B7bKr4c8cvi7SFIguaIppI6A0Kl/i5KhTl6xBU5hrZypYRxMoaNUXWcmsAG4Zd2PZGASHPmsRuVrLnw+Ktd+0NG2m4ImmWELDd41ztUhadVR8aSTmRX1sdK7kdEnDMUtDMZJXGocyMtDt1VQhU000HtsNuPE13iqrs7zk/CsqlgWFQMrDqlN8uU0p3k21XniqIDVZVrzMZI/lqfdbi7MqmgDKCUPUiLnF/B88cZ8UiF5znVnYvNFpsgzBSO/KWGta7hZw7gK/k1F0kr50rKvtLMD7rOI4lA8l2Ycssbn/8ANs9+8KaQRspLGQiiqUZde0ll0Ht9Fugr5GXbX4SRkUnrFq/eDdkzTXu9xxHekYLEAaDrEryG4077cMKuMpAZb1eDEfJDkVbsNGrlXs5nu3tmgEl8mEt8ZlgHWAZWWNjyFSKEcySe7no5wBGFVZWHzSCNPQTb2YlRT8/dwIxP8YpXzhGSTyr0+Xzcg/AgG3O6cCQpqwaQ/ONB7BT31s2pBU2KJAKai051LAUD9OIzZfWRbi+7hLwVVQoCLQAUHO2jgqLNJGO2ZB7xbv8ACRDS/MqivUSgHeLd/g7wuaVg0UTOI5VZjUKopQ0zEgV7hU26Zt8Ar2g46Dm/QysxXJFG3tsFgnglu00XSIS3TAqGBOryEGla7EEeqx6PBnk/9QVyfJISQf1jEDMPmgAduba3RJw/FPPP0oJUFBkBohpGtKgfgRaTHpGrk0ZpcdhPPd4HX9ND7bMUcdIu8qaDmdLUvEeELozyg3aMZZruoyjLQN0YYDLTep9til9wWC73WcQxIlYmBIGpqp0LHrH226L499C4OLL4QPEwf6vRJRrw6qOwsF9pJ+yxCGUUpd4Wf5xGRPrNQn90NYjd7nDEapFGveqAH1Glbcp7xbkp9iKTeZy3sOB+sJtY39oqLHE+Hu11nMj1IjakcdQtaaVPlPr9Ed1lPD7/AHaJTlRY3WoYEUYHnWuos6Y+9YJe9SPbpb9eLmjPmaNSRzKgn2kVt0/4TGihMY2j2iBlYm25i9wcCzPOQQKuqnzszAkjuAVR6a2aeltgwpNJP1r/AHvysREVqFAUUIB5NyWeE3/1a/qx95rKFnDwnj/a1/VD7zWT7ehdoVuOJC730TGNZRHKWyP5LUJ0PdZ/Ph5l6RX8Uj6qMlOkalGKHzeWQe2y/e7hHnf4NPKPxR2nut1eIR/Jp9Uflbds9cbf/wDQk39zi/iN/hsEPhdlaZpJYVkDHWMvRCo8hDRasinXKTQkkkGw3xCP5NPqj8rfvEI/k0+qPyt7bPXCHEfhTW+hOluMYaM9VlldTl5oaAEqeyuh1FLYG44hO10Yf/1yn7QbfPEI/k0+qPyt+8Qj+TT6o/K2bBMudicexj/2jH03uX8KW7rt4RoYzmTDYA3nFizfWYFvfbL4hH8mn1R+Vv3iEfyafVH5W0LXSZxCV98LjyRshu6gOKGkhrQ7jyeY0t1XvwnrKavcISe3N1vUQtR6jbF4hH8mn1R+Vv3iEfyafVH5W9tm3O7+shh/Zwsnd0xcf9xG+23ZD4VZh5USN6yD7tPdbL4hH8mn1R+Vv3iEfyafVH5WQ2mxN1UQxkYQdfuKWkvsd76MAoyNkzGh6Mg70rrSzLdvC60bSMl0iXpCCQHIFQKE6LqTzNhfiEfyafVH5W/eIR/Jp9UflZqoFFCCWuHv67pP7qn8Rv8ADbpi8Mkiu7eLJ1yCR0h0yqF83usH8Qj+TT6o/K37xCP5NPqj8rbtnt0IzeFp2Zz4sozPG/8AaHQxFSB5PPLblffC68sbIbsgDKVqJDpXTzbDPEI/k0+qPyt+8Qj+TT6o/K21PXCx8MUn92T+If8ADbrPhbc/+2X+If8ADYb4hH8mn1R+Vv3iEfyafVH5W3mZxNF78JjSIVMCivMOe0Hze63b/Wq/93X65/w2xeIR/Jp9Uflb94hH8mn1R+VsqesTTdvCcyZqXdTmYt5Z0qAKeT3e+3f/AFsv/dl/iH/DYf4hH8mn1R+Vv3iEfyafVH5W9tm3BHEvEBvkokKBKKFoDXYk12HbYRZu8Qj+TT6o/K37xCP5NPqj8reqZc//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9462" name="AutoShape 6" descr="data:image/jpeg;base64,/9j/4AAQSkZJRgABAQAAAQABAAD/2wCEAAkGBhQSERUUEhMWFRUWGR8ZGBcXFx8dGhoeGB8dFxgcGh8fHSYfGh0kHBkcHy8gIycqLCwsHiAxNTAqNSYrLCkBCQoKDgwOGg8PGi0kHyQsNCwpLCosLCwsLCosKTQsKSwsLCwsKSwsKSwsLCwsLCwsLCwsLCwsLCwsLCwsKSwsLP/AABEIAPoAyQMBIgACEQEDEQH/xAAcAAADAQADAQEAAAAAAAAAAAAFBgcEAgMIAQD/xABREAACAQEGAgQICgYGCQUBAQABAgMRAAQFEiExBkETIlFhBxQyUnGBkaEjQlNicpKxssHRNXN0gpOiFRczVNLwCBYkJUNjZKPhNESDs8KEGP/EABoBAAMBAQEBAAAAAAAAAAAAAAIDBAEFAAb/xAAzEQACAgEDAgQDBgcBAQAAAAABAgARAwQSITFBEyJRYTJxkQWBobHB8BQjM0Ji0eFDBv/aAAwDAQACEQMRAD8Ak91wuS83voIgDJJIyqCaCtTueVm/+ovFfk4v4y2EcCORjV3KjMReDQVpXVuZ0t6kuuIrIDlO2hB0ZT2MNwbYBcImp5y/qLxX5OL+MtutPAjihLARxdU0Pwy70DfYRb0ysosHumMxImZ268pMgRQWcq2iURQW8gLrSltqZunn9vAfig3ji/jLbqbwM4kN0i/jL+drJxBxw6OkUUFZJDRRI4BpuWKpWigamrA91hd9v0rnrzNTsjHRj3df+aycmbHj6zV3N0kqn8Ed/QVcQoO1rwij2k0tlg8Gd9dA6rGVYVB6VdRyPoO9q1dI4QM2Vc/nHVvrGp99uOH3n4NkHxHdR6Cc6+wOBab+K3fCIYU95Jv6tb75qfxVtzXwYX4/Ej/iraqTXgAEkgAbknTttnh4ghrTp4x6XH52wahoRWpM4PBffnzUWPqkgkyqAMuh9Xfb4PBlfaoCIlLhCitMoZhKxRCATU6j1AitqZdMXjMpiFZUaUs/RFWqgSNstSwFGc5SK7BxZR8OGKJLfIHjatIaEEEMrZ3qGU6qdtD2g7EWfiyhyQSL9O8AgxRxLg68wX1LlIqidyiqA4IrKQE62w1Nmb+ovFfk4v4y2E4FiMkuK3B5nZ2EsAzMamiuAATuaDtt6mW/L22buE81jieZ5vAziSNlaNK0zaSZtK0+KDS3SfBNfhu13Xua8Ip9jUNvSi3tfGW12iT3u4/C3feWqDzsD5VWCLnmxfAtiRGYLCQdiJ1I+22O/eCu/wAS5nSOlQNJVO5CjbvItUeP8UN1EckBMTMxDGMDrAKT1hQq2tNSDYTi/E8yxCO8hZGcqA0QoQcykAjZgaUzLTuFvLmRh6GGVYC4gx+C+/MKhI6frVt8l8GV+UarH/FFq7hV9Dx0Ug03FdR9Ibr6xbhfZdBaU6hxCC2ZH/6vb55qfxBbsXwa30/FT+KLUxntqW8UBPYCfZrbBqWM1lqTW5eB/EZUDokeU1pWZRsafhbV/UdinycX8ZbXPhxcsEK9kag+pRWxO8YsiHICWk+TQZn9JA8kd7UHfbpbZPuM8ocS8MT3CYQ3kBXKhwFcMKEkDUd6mwi1F8OcrNiKF0KHoF6pYE+VJvl0B7gT6bTmwmHGzgVqYzdz/wBQfta3ofFb1EMpfN0h0Qxn4U9y01I7QeqOdvOfB6McWhCkBjOaEio3blUV9Fbeh7phgQk6sx8p21ZuYryA7FAAHZY1NQGE53SOaQUnkOU16idUkcukddzTQiPKPTbVeMBiMYWECBl8h4lAI9Png0FQ2hoOYBHOBTW26hpbxmVJZc8Hlu814N4YSTEqFYVoYqdUjsqwNR2qN9CeF8voU01LHXKoqadvcO80Fi3HskovKiLIPgTnLEggM/Vp1SKnKdxTQ6GyacS6OoohJOp6Ukse0kpqfs7hbkajE3iEiUY3AFTeuJrTUOp3oUb8AQfUbfLriwR3Xo5WL0derlrQBG8srtRfaLYP6Scxq4RcpXlJ2669XfkR6bYDikl5YLHGaRmtRIBVtsuYEEChYGnaOyy/DcXQngy3Z6Q/eGaUguuRBqErUsRsWppQbgAnWh5C3eNbZ4LrDJovSJIBUqZXDjt0LEMK/G1U+63yrxsFkOZW0WSlNTsrjap5MKAnSgNAeZqcGQ+Y81OjhzY+gnbdosl7VgBSUKK/Oj5fVNR6GsJ8L/Ds00gvESZo4I0WSgqVDtJlYjzerSvLSzF4qXAykB1YOhOwZdRXuOx7ibbY790kryRvJDIBd4nCtRlzyuro3I6NUN3hlOto9NqFxahczdAKNe/A/ftPahCRQkawN6Yhcz2SRffFr8+J0tIuL7mseORKgoM0J3JJJIJJJNSSeZtQJmI7bfRnMMmNHHQi5CRbGGMOxEteZNfiR/ekNm536vqtO8Cn/wBpf6Mf2yWoLeR6rLY8wKkd8M15bo4Apy1kYV/d591kXBrqWvd3XpGejBjr1aIM2g2p1bUbj3BxeZoI2JABd2pzAyrSvKpYWXHuSwX2FlFA+ZDz1Kmh7Sainrs5HpQPnGgjaRX/ACNjFXAzDrDQMCQw9DAhgO6ts0zyjZjIB8V6BvUwAB9DD963KtuVe6yC3EEDmZor2GqBUMN1OjCu1R2d+x7bd88xyEDVmBVV5lmBoB9vcBU6C2XEIA4PnAHKwOqkg0IPpppz5g25YLFKSzxuHk6NHjWVRlKvqy1UAq2YatqPIqLMwKHYCZlNR8wuCSQASOUXzIzQ00HWk8r6mX0mzNc7qka5UUIvYBTXtPae81soYJjwpWWN48po2mZVPYxAqmnnhRTUEihs43SZXUMjBlOzKQQfQQaG3YMlE8/eHz9Jp+oT70lppaleHv8ASa/qE+9Jaa2AxnaM3CE4TFoWYgBZySSaAatb0CMbZv7KJ2+c3wae1hnPpVSLefuED/vaH9eftNr+sn+fwttzDOjGsTmhu8krSrGQpypEmZmahyqGeoOvzBoCeVkLws4xPCl06K83gGQOXImYVp0dNFyqPKOwFjWN4gZhMxPUjSRIxyLZWWR/bVB3BvOsA46ZZzc4nOhWhI3GaSIE+y3PfU3l2r0HX9+0YuO4HODSC6w3iTPMJIw752JbWpBBJ16p2PfQjmOy3ZhUKvs1/wDFqrEsak3b/hhaxA6kL5JjqdTkNKHfKyg7VKPxP4P1Ys8ehNSaejaw8ZPNZEibhiDFy6RtK/i8THJXNofJGzeipp9Y2o+CYLHFGFoNLSS6RTXSWormK0I23137qWP3PFHfreNxxt5rZwduXVCn1E2cymuDCZS3Fx8xmGLL1yOrr3g9oO6nvGtlReLAjZJD08TaFWFXofN5uO5qnvFl27mW9SFOkL0NKjSo7Tzs98P8CKtC9PUOffYSoHxQQ3h951XXiURyBUVjCSKPM1OjrXegZym2rDMutdNm2e6vHI4kyVLXQ9QkinTNSpIBrbvXBIqZcospcSYtd8OZ0YyuxWIwwrKyoMjSGpI6yopAIVSNToOY5Op+zly84xR4/MGWYdazHa0VPCwxGKEgkEJGQRvtYVd8fngZyksgFdsxK1oNwQVPsrbBj95aSfOxqzAE6nnyFSTTlqT67OM3DqR3R2ABkyklz2gbDsGn526WJRhw40PNACP4Ja/WN3D2IuqveXiEidErZlbJXIrOxCsD51K1oSDTSzrFi08q9SOKIdrs0h9ihB/N6rTnDZWa7BKnrQZfbHQWY+B+IhJAtSK0FdbQ6RjkZt/b9/pF61TiC7e8C+EOaa7mCVyhOZgClRUZakMrE0XQah+zSyve57xeFhnS7S5EbOWoCAI26+x0pQ70sc8LuKFobvKCOu7dBGaVK0AM7DvamSulKNqT1XHwXXUf0YkbUbK8iknnVyT6a5rWZqxKGAi8RYrzA8tzOlucWHE8rGvEfFwEmBCLos+65RovSc42AABY9U0rUVoDdyw4LrpQ8x7bREx9xNfCiCDTmPt1sO4Rer3cMKN0TIR26RyIfWgJ9TDlaly3AHlzskQYXliud4U5ei6PpO+PVGPcVDsa9haz9OacH3gOdwjQmHFiHjISVRQN8VhvkcDyl19I1IOpB13O7Rylioe73gU6QIQGqdiwpklU8nIIIHI1A23aClu294eJACCUkXyJButdx85TzU6H0gEduTzz54cVkGIoJCrEQL1lBGYZnoSD5LdoBI9tBO7UXw5SOcRTpEyuIFBpqp60nWXnlPfqNRytOrCYfaM3CA/3tD+vP2ta54heeiidyaZFLewaeutobwaP97wftB+1rWTiZmcxQRKZGLZ3VaaBQShc7IpfKanfKaA7WXkYgWBc0RcvjCO6lDUt0LAKBUkqhzGg5DcnYczZdx6CTprp0gy6ii5qn+0j8qmg9AJtR5sGEFzvLyMDI0Mmd+QARqKvYg7OZqTqbKHF0VLzcvSP/tityVxHDV9Tdx6nc0OYhdg+jqGHYQDT0V526LkcjtESSpXOgJrShysoJ1pqpFe0jYCzI11VrDMYuHR5ZlqRHUP+ragY/ukK3oU2Xp8lMBFajHuQwPimDpIDUCtLTvHOH+iNKabd1rEl1BFRQjcGvvHt3sJxvCFdCCBWluqBXScxMtGjJJguINdZcy7c9NKbWpOG8co4AzAE99kDGLr0LjTY09v/AJpbd/RKyoGTqtTyh/nUW1qPMoZQwuU6HG6itbS/wpXzpL6h7IlH8zn8ba8CmvTOYVXMy0zEmigHZmPYeXM9mhoD48gZL3lZszZFqaUGtTQDs9JsWNKNwceMq1wVfjqNdco/Gx7/AFzLXdo2GpWll69nb6P5244eKuLayKVs9p0AT4lDvKvgt4Iij+gv3RbouGCqt4lkDlbstTInIt5ToD5g3b0le2gT+mnu0MaKMwaJGDbtHUCtPOHYDsa7gUt3TcTRvdliQ0BPWFfir1jXvZqVrvU1tycGnfFkZz0/ON1WoXJjAA/5DfD1+N/xeOSYAiMNIFIqBlXLFHTaihwx7WJswYPji3bpYruVCiaUhK1KjNlHOtOrp3ECwHhO5Lc75DLIwCy3d3qT8fKsjqP3RUegixqHC80EYlSpygmu4Y9Y0O6mpOoNn53VsS+5k+JSDRhmDjl6kFBp/n87Z8I4wjjeVAMsQZSpBBSNnrmQn4i1GYVFBnI00FlKfhKQuWV5JVO6NIwI7ga5SO4gemxfhfCRHJLEY3iL0dA60DAKFcKQSrZaVNDs3ppKqKLIhmPUWPLUWG4JelN1jBAIykEHmKkUPdYHe8FMX9lI0Y80UZPUrA5fQtB3WExzSxKEWbqroOoPT+NiUD1mSiYFiOUNCzE9FTITqTG1cle0ijITzy152NR38Wkl34gmWQMyq9EKtlOUnUFag1GhB+NzNiK8ZN8jJ9ZP8dutjyqVG48xRXmJ3h6lzYkhH93T70lprZv8JuIGa9q7Ag9EBqQdmbXQkc7KFm2DyJ6MvCMWbFoQGK1nIqtKjVtqgivqt6HudxSNcqLQVqeZJO5YnVj3k1t584K/TEH7Qfta3o0GwtCEV+O7yDd3gG7oWfuRQTr9JlCgcxm7LKHFhreLgd65T7ZIbMHEakSXuu7JmH0TFlHsZX9/bZV4muwjvNyyCikgla9UfCQklRsKk6gUHP08h8hfMVPbp9JTjFUZQW0tgmxko1Lb3sOvNzBtz8ZoxuQWIGvWKdDnkhACKEzQ8maVylUNaRkBWag6ppyPWt8PEEc0edGqPeDzDDke6wniR1hkUO5VWSuWhJZkJCmg1NBI/t7rITTMju0bZUfkefZzoLdzC+5QPb9Zx8uIFzDnEEovD9HGMzGug7tSSdgBuSdBSw+7xTZcvSUT5tRXvr5VOzb0WZL/AHOO7Ri7R0MjKDeJOZ5hK9hOtNsv0rZFgrYsj7OBKsWLiBoRJdWE0LEMN67N2hhzBsM4lxnxq8dKVykqoIrUVUUNO6xrHXpGR22UOdm4GLDmHkUAiar3y+j+dvuFf2gt8vY2+j+dv2F+WLGfgMJf6w+cqmC8MpLdYmc5meNdewAAKB3Ae+p52ReKMNWOVli2Q5WPafjD0Db017LGeGOJ5oYyFPSBQRkY7UrQqfi6/F2PdvbhHd1ZBrWo37e0nvrvaJsvhm5IyMh5m172uJ3y4xIPg40zyjzaHrqfUij94WrImjJoxAsg+DLBQhvEx3LCNe4BVdvaWX6tjl/gfMSp525+Rl3hF6AfnzL1BKbvWOt1jj+KQfZYRxJf4QhWQCg1G+YEbFSCCrfOBFLLV0vro61J3tgxRHmkbsrv+VtFXAoz6uNOzOmcuAAVZqZqNmFGIFDTL5VOetdz15STr226GiWF1c7HqP3VPVb62h+lXlYn0VdKWYWFWJoWZRd62+NEbGIbvblJdhZfiTdklHHY/wBoX9WPtay1Zs8I6UvS/qx9rWU7drD/AExJ26wxhpn8eXxUEz9KejAAJzVOwOh9dqBm4m+Sm/hQ/lZV4AamN3Y/9Qfta3qNL1XSzwtwC1TzviVyx9gzzQS0y5WYxxjq6705dY68qmwnEY8VaSMTRPnQ5YwUSoOZaAU36yrv2W9R5wdN66WmPFuBm73y7MusLyoq8yjZ85Unsp5PcpHIVnzJtG8KPpz+6ho1mif3Unsl6x4bpJ/Di/K2We8Y09FKy9Y0GVUUknWlVobVm/yCmhsLWT4SL9anvNPxtBjyqXC7ByfSMIO27kWxAXmOV1mQiUeWGFWGmYVNTyNtb8KX9hrdWofmj87PN4wrp8ZmJFUQq79+VEyj1tQ+gGzhM3O1eTLsagBFIN3JkTnud9gKq8TLUVFVBrTQ61Naflbqa/3qmqn6gtZL1dklXJIoYdh5HtB3B7xrZIvdx6KZ46nQ0BPNWFVJ5VoaHvBsAyhuoEZyO8Rbze5Do4HrW3dhWCz3nObvAZejoXyr5Na0rrzofZZoxrB1aIkAEivKhtvvWOrdbjdEgVYHa7q7zIKPIZCQRvRxVNcwbXalNWDL5TtHMNcTOwH5/wDZPp4JOkCMlHqFy0p6BbdheB3mVh0F3LtmygKoJrvSlezXuGtuy4K14v0CjqtJIi1au7PlzGuvebemuEeErrh8dIRmkby5W8tq7/RX5o005nWzbPF1Fkgc955Y6aWOR0yhXViGFNQwNGB9du4YrOldhU18kbm3debyPGZnI8qV29rE/jb6ITO4SMCp3PIDtNvNtPaWLp0OHe7c+kYcHjxpYla7xP0cvXUqkZDVAFRWvIAU7rcMQxvF4jllzK3mmOLN7AK+6zPhODtDGFTpIV81Znoa7k0YCpodQLcbyqpUKN/f3k8zaekJvaPpIxfS4p3bF8Vmbo0Ds1CcojQNQUqaUBpqNbfXwDFjUtd5W+kA33ibGZ70QygEh8woy7x7sWB5EhWA7fQDZuw7iwsCkvlkUUqP7Q9gA2k+bsdxzC+al+FR9J6zfWSt8Nv56huwqQTToY600B5d4Ftd1uOLKPg45QOwUp7K0Hss/wB1iYSTM56xYLStQoRQcoPOjO1TzIPKlid0n0NgOSjtKiEbq7k8u/8ATjtlSKQtTNTo460rSu3b+HbbRHcsfYsBBKSpo3wcehoGp7GB9dqPd65lZGyyIaoTtrurU3Rtj6iNQLNHD2JiSW8aFG+DZ0O6sVKHuI+DBDDQggjez8S4nHwi/lFF2HeeY+LbvfEnAvyMkuQEBgActTQ9XTcGwO1N/wBIH9Jp+zp96S0ytRQHAmXcauCP0zd/2g/a1vSUUx5W808IyZcWhIUsROeqtKnVtBUge02vAu0kv9s2VPkUbT0O+hf0Ci9oO9sbMuMczCpMN/08KlYlMzjQhSMi9zueqvoFW+bbFjOHSzxnpJQGFGjRBRFddULEjM9CPmilerbbc4goAUAAbACgHcANBbROmlon1LPwOBCC1J405YA0Irup3Ug0ZT3ggg+i2WauhUgMpDKTtVSGFR2aUPdYri92y3lwBo6CQj5wJRj6wE9h7TbCYTbmE7H4lQ8yzjhbhpLxKFKs8gDgnbJGigVG41JB51rptbe7WH4XpLKp0YlWHeuVUqO2jAg9lR2ixJoa2ofIX8x7xaiuJlLUsIx/BGlKyx6yKKFTpnAqRT5wJO+hrQkb2MzUQFmIVQNWJoB6TtYVJxfd4xUZ3HzUoPaxUEeitvIT2nmiffsUAhYCtdqcxTTUcjWoobPPgvhF7uiPOFbxYdFEtPJBAdnNfjNmy17F0pU1l3E2Nper2zwqYwwFcxGrAUZurUa0HPttqwniaS50jR2icrlLL1lYakZkNDpXQjUa9tLOyYm2UvUw1XcLnbfAEx1MoAC3lNu5xa2PjhB5b28/3Z2OIwMzh2aVGLAEVq9diARayPLoe4WPKdqqPaLrkyJ44qKqlFoTQk1OpOp3NLOHg6uUIMbPqZBUlqUqCRT1WR8afqx/RH2WLYDeskKsgaorUFMyVruDUEHbYkd1muf5f3wdOj5DtXmWPiKijq0Cgb/gP88vYlXy85jlQasQq15ljQerXXuFhkfhAWWMLMjimgYar6e33W4HH4VljcOrAZjodjTKNNxox9lgRCODCFEzVibrFPHCmuRSzE7szmhJ76J6gabC329XolDlJDUqpG4I1UjvB1stjFOlvDyH4x09Aoq+4WOXcjetmOeYLCzGjCryXiDMasSS5pSrMc5I7Ac1QOwi2qGQitDYVw/NRAvnJp6YWMR/kMXstvQa2g3eYmMItRCNxnbMAfdZlwe4rNeTKxYF42ETq2VlWBwgykcmLs5BBBzCoOllRJ+jV38xWb6oJ+0WbOGLyaXVSAHiD3d6bVWNZARz6yxq3rI5Ws0rAub61EOKEkXh2jdcSQO+c9AlGy5TTNJSoBpXvAA7hacWpv8ApAfpNP2dPvSWmVrjM7Rj4WRjikQRgrdOcpO1atSvdXQ91r/ccTEiK4FKjUHcHUFT3ggj1WgfCBpi0P68/a1rKj9HNInJvhV9dFkH1xm/+S0erS13ekNOtRrul4tvArZaut6sUXEgASTQAVJ7ANzaBWhFZnW4LLepidQiRx+vryN/K6WzYzdI4lFFLOxyoi+UxpWg5AACpJ0AqTblhtyjMJnmaRTLWZx00iBQdVBCuAMsQUHT4psnXXjlInklS7OzPUJ0s5oiV0AzGRqtQM22tBsosWfTlfMT17QBkA6zbJw48jK0pbMpqojJUIduqRRmNNMzb9g2tjhe/FAVKyJVgCqIJeqzKM2dghqANQPVbnh2MXzEs56fxaMMVAgGUmgFauasdTTQrttbTw3enu0huc7Ft2gkY6sN3RjzYE5geYJ823M1OXLhQnHRI6j27ynGA3Ji/e7i0jESmUyLQlZSDlrswC/BgHXVew8wbLXEV1f+yjBaQ/FXU+nuHebVXiPDo5oXZqh0RirqxVl0roRrQ0FRsbY+GugZTH0SRSp5aqNG0Vs6k6spDKdSSK0PIlOP7WPhb9tkdR2Hv8ozwhciZ4XvUBDywuF3LDrAekrUD126MbTyGGxG47relbvdVU1GlhOLcFXK8ay3dK+ctUPrykV9dbFi/wDohvvKn0/0f9wjjAUosiWDJnxG5g/GkhHtcC3oafh1MjGp0U/YbQ7iTBku+MwwwllUNDQk1YVINQSOXeLPmIYxeIkZZWNCCBIp6pqPjc4yezUdjbW7TMMqI69CLkrXuMjWOrTo/oj7Bah8GeDyS9XJZpnMcZX4NF8pwPjMfiqTWgGp3rSlZriklSv0R9lvQ+B49G1yQoRl6Jco7AFC09W3qs7OSuJZmmd0vaavr8pLLhgy9Cug5+5iLAZcFzTOANAae4H8bOODzjoVPLU/zG2TBFD5pD8dmb6xJHupaIZ2QuZGTyYPwjAIMxjnqhamSQNlAOoKmvVFdKEildOYqRfhlozSO8ROOx3VW9FakE+kLbdebkrggioOhHptg4S4QWR3zKCquVGnmkge6z8OXxRzH4bY1CuBQlAA9EKzFallpSaMkdYMVIMkdBQ62PSXFkNGBHcbacP4fjgvl3jVFyzmpFBQ9AGY15HqyEWYMQ4IBYtAxh7AnkfUNU9gHpst0pjHE1xFK8x1Qr57InqZ1U+42ZrhIY71FUHLLIuo2DiOZDXszK60PzKdlh1/wqaJoVlRSDKKSIaDqq70ZSaqeryLD0bWI3q8BGg0JJnipTkA65mPcAd+8dtkLkZNSlfsGeItDJn/AKQP6TT9nT78lpjam/6QH6TT9nT78lplb6GIjJwmwGKwkkAdOdTtubWrEFWQAxOjyp1lUOpLDZk0PxhpXkQp5WjXBSA4xACAQbwdCKjdrejHwiFhRooyOwopHvFgZQ3Bm3UXbm4dVZdQ2u1D6D2EHQg7EG32+xFzHD8qet+rTrSe3RP37Dbzh8ErDoIzHCGzZld1Mp3qAGosZ3rSr9w8rRgiXeCSSdgqKKQJQVaR8waQKKFnIORe4huy3IxBTqPDU3XWOa9tmcfCHiJjumQGnSuEP0aF39RVafvWmN5vJpZ78JLSt4t0iCNSZCqE1fQIKuQco8qmUV+lysh36Kim1Oqa8gBnNyHzQx4O+IwpkgY0ObOnfUdYekEV9BPZYtxnPWMOGpJGQyN2EfhypZC4VgV7wyPsQOfYdDXcHvs+45wghh/t5qsVRVJQirnKNSmagrXetAdbKfS224dO8rTUqtK0614tWS7Fi6qXiJKlhUEqajftt0LjysyZXqxCr8H1nVlFFkQLWpAJVh8ZN/JAsbxeRUu7oooqxlQO5VoB7BZM4oXpI4F7XHfsjW5+DS493A4J/CXNlLCqjtdMevRXW7yEjc0ABpzGZgRXeh1G1sA8Ji9K0JR+kQkMuXUFd9mofbZPTCcnkO6/RYj7CLLOMwvFNmDtmapLVNSTvUnU2qP2PpG7GCcuUDioX4s4kD4kl6Va5OjbKaipj1p3bWbbh4RoZ4yJYXjDAg7OmoprTrU/dNpbfCSesamm59JsTwFaxt67WvgTHhUDtQEzCC+Qhv2Z0YvhRSNHJGoXQVO4rvYvgN3vPi5WLMysPJU1355ag1+ifUbc+Jrseih00Kp71FmvwaXAvCp7D9hs1jeMfOQjIUG4RPivbdCkQqDl6/aBUincTQjuFbErtf8AKKWJYdgQmiZVu7s3SSfDeRQ5iKBiOuoAAygMO4G3X/qdeQNoyfSw9lVNudmyYVbaWEIYMjiwsztjJ5CpOgA5k6Aes6WfeGIBBEit5Xxj2ses3vJsj3HBJoZkkZIzlJouc77VqEO1T66WdYL4QFDQSiRjRUyGjMAWAD+RSgJqSKAHTlZuB8Cj4h9Y/FiZBZE704nHjkUp8mN3hAoNcysHcnfy1CgDkDvmFGocZxcwf8/55WSr5w90MCM7CqMjMe05wZD72NuWL3AJWjc7R4dSNRbKeLI+7tG5UCkfKMmP48kpu4U/8Un/ALUv52yxyZobxOeSlY/oxMHdv3pFp6I1slXmV88Kp5bPlU9hZHGY9yglvVZwvOVbrJEmiiJlXXYBCBW1+lwXl8U9hQk7tQ2ydeHiYNiS0+QUfzSH8bTezh4TcvjURUUBgQ95JLEknck9p1sn26cCNnAv6Zu/7Qfta3oHiq9ql0mBcKzRsFFesxKkUUbsTtQW89cFxlsYgUMVJvBGZaVGrbVBFfVaxcb42lwRYrqoW8SirS7uqbFixqzOxqAWJpRjyFl5GCizN7XAHE3FzRExQJR+bPp0Y5HJuDTZWy9tCLCeFZSyXtXZnC3dBVmNQomSoHm1qSaUqdd9bAJmpX21O5J1JJOpJ7TbZwveCYcTpuLmxH7siG3M0iKjeTgfn8545C5swvxTxUsxhgZ88sDSLmOpZGCFCT54yFW7aBvjaLt9vYymyvBdXqXJIfMN/nVFfWdLfp8VYVVhranJh3vYiMqW1wnwwc16qdKEbem1ExDF26VAq5xECxowFGYFE336uc+sWl3Ds46UsTQAV9QqTZkuzXmVWZOjWrHNmY1qQCBovJSq+qx5SqghukPFi35B7Q5fMfjlSVK5JBG3UagOx2NSG9R9VsGMXxA0ag52Q1KrQkdUgV5DXtNl++8I3mV6s0VfpN/ht3YZgT3d2SQipCt1a01zAbgdlox4S+ZWs+kuONwenE14niEqxllCoPrH8APYfTZVF6aZj0hLkaKo3JPYBZrx1fgTS37wdYdHlllcAuGyivIUqSPTX3WeM9Yy5mUQwiZeo2XRhQgbHlqbb8IdhDIVIFATtU/kPfbsx+QPe2O4LU99LdmB3QOrrVlqSNDy9BqLPyNeIMfaFp1JykD0MHjFJXZFeRmUEAAnYDa1X8GE1LuPSftNkf8A1DboBeUlUgM1UYEHqMV0IqDWldhY7wDxhdoIgkvSKa1qELDU1+LU+6xZCGQbfWSZMbDioMHG98jlkiScqiSOFGRDQZm01Uk+uzHwtxVPNK0d4vMg2IKrENDt/wAM94sjcQ4LeYLxLJLBNCjyMVZ42QHMxI1I009duvBbzHHeEaVM6HTUZvRvvaZ9HgLWUX6CUl2OCwTY95a28Tj60mIFW72gzeodFX3WXeMuL440XoJL3M4aqOypHGrUKg6whn0Y6AUNd7YJL7dI5heBkCFAjKFyspB6pyUDEHNQ0BIoOVSOvHsZjvrRxQAlEYOzlStSAQFUEA86knsFLCcGHd/SX50JIrMV3M5v5zruAvl4jJvF6fKwIICoNCKebp6rbmuDEnNPMx7aj/DbdBFRQLfANbMXHjQeVQPkBJXzZGPUwPf4jGYiskgbpKA5vmtWmnZp67FljkI1mmNf+YfwsCvN66a/LGuqw7n57b+wAD01s1wMXOSIZ3Gh81O+Rvi/R8o8hzDVauBN8xA5kv45jKzopLGkagZmJIALACp5Ust2cfCfh4hvaKDU9EpZjuzFnqT2dgHIADlZOtRKQKABhjDL9LDfllu655UlJRcpapqdMo1PoFj2NYliV6mMstzlzlVFFglAAWoFBy5n01tm4CJ/pq75QCfGDQE0B8rnQ0t6A/1tjF7YElagCjaGqFlYdjANXVSR320oGHMDI+wTzxJcL829yn/gS/lbnhgv116ULc5f9oToWDwymoJDUXbXq29VQX9WFQbYMXIL3c9ky/Y1vDGo6CD4g7TzFehfJQCbk471glFda07KVAPpFhV/u8pf4S7srdmRwddtDarY74SZYoWSIIMhZQWbU0YioA/Glp2MclZjK7M7udeZryp9lLYybOQI4ksL6wNGjKaCI1IpSjVNdLFkxi8wggw5QTU5kca0A5kcgLdM15mMmfKRlFdewEGvtpY3cbvJe5DJK5YA7bD/ACLJcKw84mIzA2swQ8Z3hdok9aN/itmv/Ed4djIyZNApIUgUBNN6+cbN81xVCKAWx4rFnglX5hI/d6w+yyETFusIJQ2RyOWMUDi8sgI1YUqQOwbnTlbhdL5IK9Gra6HLm1560PfYhwtJlaQ/9PN/9Zp76W+cLQzSTGKBQxPaaAd5NqHAVTQELGqlx4jED16wVIW6QVQhtOrQ1Pt11sQuhniJC3dq7kFH27fRbXxFcJLpfkW8EZlyOctSKE5hy7LN1wxV71NNJd45pU6IICqHygpFPabbkr+HL1Z44mIQM1K1DnmAf6WxAQiDxN8rliAYJcxzEsadu/Kw643O8Qgj+ji559JDMaV20zBe/UWu78SRXi+3GNGYGNXLqylWBCKKENQjex9yGa8HscD/ALUZ/G3su1EsCJLseSZBLtxVf1VcuHRHQUY3NySKaEnnXetg2KXmedmL4eisQK9HBIlNSa0VgKmu5B2HZa8pMRFD+qj+6LLr3j4aU18z/wDX52lGRQbCwgSZMrrjl9WMR+KdIoFOvA7V9PK2VLzekYsl0aM1rRYpMvIUyklQNK6AGpNq7dsQWMM0jhVB3Y0HvsPvnGV2Ab4Sv0VZveFpYvG/xi9qgyfHjG+0qYBTt6J+Wh591ug8d3pgQETXmqNUejrb2aE4ihZnysMj6/CMI8rbE6nNQ6HydwTzt03ThK7TSFxf4FJ1KxEN7SzLr35RalV3CwIk0CeImXHE3iNVu6sa1JbpTm38oZwDvXbezZh/hAxIplguaZF0pHdpMoO9OqaA87PWC8BXPQtI83/yAD2R0r7Tah4bdFiQJGgRANFUUA9lmBD/AHQg5nlri/FrzeJw97i6KQIAFyMnVBJBo2u5OtgVqX4fP0mn7On3pLTS3oyNfA7lcZu5UAkXg0BNBu25oaew2sy4TLNFHG7wkSoZutGzFSSp0OcHN8J5Qpt32inCL0xWI9kzH71rNjMkirdTFIY26BlBpVa5YvKHPatQaig76rz5PDxM/pPBSzACZMP8duwkySx3hUYqoqUZsuhoTUHrZl1I23sQuOPzyT3d5oikCyVaQEMikK4o5FejNSNHyna2C7YsiqqOOiygKMxqp5aPt9ah7rGbrG3SwsjtG7yBC6UqVyuQGBBDrUDcHupvZWHUB65uLbThT0qRfHMOjkzyDUliajbUm2jgO7wRxzyXtwoIMUQ1L18p3RQC3V6tGpStbU2fhiGe5xG8wkZolHjN2HXAoKdJHqWp2gP+7ac4xhSXdlijeORVDN0kfxs5AAcbq/UNVJPLttmbzIab/cpfKpXgUfzmTHOMru6EJG/SGJ43OUKtWKkMKmtKqTQj43dYbgfEoSqsDrrW2bFbgG1G9hNwmySqW1AYZh2g6MPWCbGpXIsnSgOJRvHlkFRboTU07aj8LDWIuk7ROTk3Q9x/L8rb/wClEpmrpZFUY8EMvEXcHgKwXp+yIRj0yuF+6re2zR4OuA71MDLBK13FadJmIJykjqqura8yQOytDYFPNW6iOBS5eQyPlFaULUrTagC2eOGvCB/RyLdb1EyuqKUy0bMrDMlcpNDSz8ptPL98IMVa66jvzEfwm3aZL+yXibp5FRAZCoUkU0qB3c+dmHwaeEdLld2geMtlYsCpAJzciD2Eb2VeP8a8bvjzZSuZV0O+gpbqwK5SSRuY1FEUZ9dTmJApp3U1t7/zF+0FVBY7jUqPGnEr3d7teaBmd3qimtFCqBQkatU1qQK7cq2bOD+IEvd2vEyHQudOYpFGuo3Gqm0p4+xVZEuyiqshcMjbjRKcyCDTQg037DYPhV7aKKd42ZGGmZGKnUAHbca7HSxPj8VdqmKxg+HZ63LXepVWOIHlFH9wWUZr4qPMxNFFCT3Bak2C3fwgNJljmjZ3AVVaMCrACi1Wo1oNx6aCwHjDEZCrKsciI5BZmWlaKoC+ioJPqtEMbXRj9u2c75iZlcu37o80dg7+08zYZfMSC87dN9vWQab2GR3VnNSGJ9B/KzUxg8mRVZszm95ZzuQLEcIvDwOskbFHXYj7D2g8wdDbrhuh2CMT2ZGr9liV3wCU0zAJmIVQx6zMdgBXTvqRQWItXTiEQa4lP4Y4puV5ULPHDFLsQ6LlY9qMR7iajv3LvdMGu7CscaAaaxkr70ItO+GuG47pLC7fCMTkZmoVDOOqyilF6wydvX3tR4cFgOvRKreclY2+shU++1WLL4i3BAkP8N93CYggBYjoEPXdmPlPzYk07q2nlqH4b7r0eIIM7t8Ahq7ZiKs+ldyPTU99p5bTHDpGPhf9Jx/rX+xrXXGLqDDdWHIoD6JIyo/nK+20L4UWuKRDtmYe3MLXmUGS4qFrmMKMv0lVXT+YCys+PxMTJ6giErbWBgubDSO+3bh2CBSrIWiKtmHRtlAOork1QnU7rZfvHGLkfAgH5x8kd2nlEcwKDtNbfbjj0lQZby0afGakYAHdVD7NbfCLj1KDcp2n77/CdZ/MORGe+Sy3a7ECcGOJPjxAtRRtVWSp0ptaY36N3Znk1dzmfelTpQdwACgdgFmrGp3mhjlE0xu7yqqCRUUzZQ0ueixqwj+DFAdWrWgAFR0kQt09O+ZF/nGyfw/AczkahhYCxPvd3oDZPvA659NnzH72qqbdHA+CRhWv15HUVqRKdiwOrd9DoBzNey3d0j+UsYgHbzMfEYkllhd1MaP1VroxFQK05DUUrr3WLXjhCMQ1A3G5qeXfbJi95e8zysylckRKA6HzgabjyQaHWz/Og8TLUqcmlOZIooHpJA9dmjIOnpKcHw0YFuuqJ3qPeLKvH7ZrxA4Ovit3+4Bag3bA2XKCp6oA9mn4WSeNMHd2ikUGiQQo4G/VBFe/a3L+zMqkvR9P1l2ccrFTGfLX6C/jZ58Hl0/2e9HtaBfa5/OyPjwGcUNR0a6+22rAuLHu8TooJzsjd3UIYfZbrUWxCvaTORvYGN/hKuiLJFTyqkeqlT76WW4lpdrx9ID3qLZMTxdpphI75iQdth3D87aLq+eGRAes8mnqIYn1AGzMHkXn0MwsNl+8wx4m0N6jdCKqVOoqNdCCPQaWacb4w6WF1N3yllIzMTl1HKqDX0myxBcne+COBM7ch6tST762P4zhl6u0ZaWEFdiVaoFfO2oO/a0+QglePxlWnGLIrM7Ue3EEYVdelmJ5J9p0+ytmqDCVAoFFbEODeFaQgrQk617TzOtmq5cNHN1gKey2sewnHY+kSrrhxWaOikVLfcY/hZJ4rxFpL0+pyxsVQdmU0J9JIrX0dlrvimCL00YhcR9EjysWGZBWiKGBIoKdJqCD1d7QvEMHcysI6zVYkMik5hWubLQsATtWw4iA/PpKsY3LzKRwxirXu4pXWZiYu8uNm9S0cnlQ2r0FpV4EcMCwSyMDnEpTX4oyoSADsSaV+iOy1Xh25Wpx4wl13iSKMg3h6/SSfs6fektNbUPw33xZMRRkNV6BQDyNGepU/GHeNN7TyzYY6Rl4SDf0tDkpm6c0zAkbncAgn2i1qgwoq6QyTPIiw+SKIpyFEFcvWYUJqGYg9lo1wSP98Xf9oP2ta+tH/tS/qW++lsJqbUm3EojubSqU0TrIK0GV9UA9DEp+7bNwxS9DPJHSIHynNWk7VVQKRpyJFSdqnU2bPCPwmt4jjlclViastOcfOvcpoa8hmNsVyuxoBDAxAFAX+DQAbUFM5H7tO+3FzquAkr1bm/T5Szxd6gHtNHHOI1u0TKNI5Qe4BleMeqrKLT+/8R5RZ4xfD2lR4ZZGdmH9lAoGXzS5JJXWhGZhWmxtNMR4VmimEUi55HHUC1yHzt/NO9dhQ8xYcCJk+KR5k5uYbusl/nEaaAnVjsq82P5czpaq9FdrpAqrV3jTKrvTqjbqKNI67k7nmxsAw/CkukWWoLnV27T3dijkLAuIMVLDo0NS2nq5n8LVMd52LwInrPmFX7pGmkb49aeimUe61D4OmEkMDzEIihWRDu7AaO3Yo3Ucz1tgtUfhjh7ppOj0yoAziu9fJWnYaEnuFOdmy/YZIv8A4NuVrcyndhVqvr8vT75fpcRILGUCO+odmX2i0H8IOIMt/GRyoCZTlYitJJBy3sc8aZTuRZE4hnzXmu9Kj+Zj+Ni+xtF4DvzdiHnFV8514yoz89VBNe+tbfuH7tWaNqkUkUVG++4t1YjJUg/NH4238Lx1ZB/zV+0W75JXFF7VOQg+8OYtw4ZpA6yqNKdZMvr6tQfUBYi2HR3fDgFoZGnq79uXpUUDsXnTvNiMeENzNs2NXU+IMR8SUn2SspP81uf4xelJguFC0sB+D/EFjxI5vjqQPTo32A2sWKzRywsrAEMCCO0Ea+63m+SYrLmUkEGoI3BHZZ2TjS89ER1CcvlUP2bV91n5sXIInsILLx2hvhLiLoiUepyMVBr5pK191nGXjCNV1YL3Hc+gbk9w1tNnwtEIovpOY1PedbELhh3mJr2ga+3f32lyapKub/CEnkxkxAmWC9yStRGiOWKvWPRo2UyUOwZmYJ2kFtQAFvhzi2K79IrIxq5qyrUHQADt0pTbtt34xcpUu8pINAjfYbLUmEwIgUSkysauwbqJXWne3Yup7aWTpAc25ma7PbtKaTGApBqVzgXGITdp58wVHnY17wsagU3JqKADUnSzBVp/7UFIuUXN/wBbTl/yxp5xPkiZ+Du8ojSRHMTGzPE0nIHKH6tBRqka0rQ8hWz2MS/z/ne3fQAKAJzH+IyVeHJ64ilPkE+89p1Z58L02a/Kf+Sv3nsjW2EOkaOC2IxiAquY+MGgqBXVuZ2t6Bu6y+NAyZBWFqKlTSjpWrGmbfzR67QLgT9NXf8AaD9rW9A3a/pLe16OrKIX64HUbrxeS2zU5kVHfvYWhCEjCCKEVB0I3B7bKr4c8cvi7SFIguaIppI6A0Kl/i5KhTl6xBU5hrZypYRxMoaNUXWcmsAG4Zd2PZGASHPmsRuVrLnw+Ktd+0NG2m4ImmWELDd41ztUhadVR8aSTmRX1sdK7kdEnDMUtDMZJXGocyMtDt1VQhU000HtsNuPE13iqrs7zk/CsqlgWFQMrDqlN8uU0p3k21XniqIDVZVrzMZI/lqfdbi7MqmgDKCUPUiLnF/B88cZ8UiF5znVnYvNFpsgzBSO/KWGta7hZw7gK/k1F0kr50rKvtLMD7rOI4lA8l2Ycssbn/8ANs9+8KaQRspLGQiiqUZde0ll0Ht9Fugr5GXbX4SRkUnrFq/eDdkzTXu9xxHekYLEAaDrEryG4077cMKuMpAZb1eDEfJDkVbsNGrlXs5nu3tmgEl8mEt8ZlgHWAZWWNjyFSKEcySe7no5wBGFVZWHzSCNPQTb2YlRT8/dwIxP8YpXzhGSTyr0+Xzcg/AgG3O6cCQpqwaQ/ONB7BT31s2pBU2KJAKai051LAUD9OIzZfWRbi+7hLwVVQoCLQAUHO2jgqLNJGO2ZB7xbv8ACRDS/MqivUSgHeLd/g7wuaVg0UTOI5VZjUKopQ0zEgV7hU26Zt8Ar2g46Dm/QysxXJFG3tsFgnglu00XSIS3TAqGBOryEGla7EEeqx6PBnk/9QVyfJISQf1jEDMPmgAduba3RJw/FPPP0oJUFBkBohpGtKgfgRaTHpGrk0ZpcdhPPd4HX9ND7bMUcdIu8qaDmdLUvEeELozyg3aMZZruoyjLQN0YYDLTep9til9wWC73WcQxIlYmBIGpqp0LHrH226L499C4OLL4QPEwf6vRJRrw6qOwsF9pJ+yxCGUUpd4Wf5xGRPrNQn90NYjd7nDEapFGveqAH1Glbcp7xbkp9iKTeZy3sOB+sJtY39oqLHE+Hu11nMj1IjakcdQtaaVPlPr9Ed1lPD7/AHaJTlRY3WoYEUYHnWuos6Y+9YJe9SPbpb9eLmjPmaNSRzKgn2kVt0/4TGihMY2j2iBlYm25i9wcCzPOQQKuqnzszAkjuAVR6a2aeltgwpNJP1r/AHvysREVqFAUUIB5NyWeE3/1a/qx95rKFnDwnj/a1/VD7zWT7ehdoVuOJC730TGNZRHKWyP5LUJ0PdZ/Ph5l6RX8Uj6qMlOkalGKHzeWQe2y/e7hHnf4NPKPxR2nut1eIR/Jp9Uflbds9cbf/wDQk39zi/iN/hsEPhdlaZpJYVkDHWMvRCo8hDRasinXKTQkkkGw3xCP5NPqj8rfvEI/k0+qPyt7bPXCHEfhTW+hOluMYaM9VlldTl5oaAEqeyuh1FLYG44hO10Yf/1yn7QbfPEI/k0+qPyt+8Qj+TT6o/K2bBMudicexj/2jH03uX8KW7rt4RoYzmTDYA3nFizfWYFvfbL4hH8mn1R+Vv3iEfyafVH5W0LXSZxCV98LjyRshu6gOKGkhrQ7jyeY0t1XvwnrKavcISe3N1vUQtR6jbF4hH8mn1R+Vv3iEfyafVH5W9tm3O7+shh/Zwsnd0xcf9xG+23ZD4VZh5USN6yD7tPdbL4hH8mn1R+Vv3iEfyafVH5WQ2mxN1UQxkYQdfuKWkvsd76MAoyNkzGh6Mg70rrSzLdvC60bSMl0iXpCCQHIFQKE6LqTzNhfiEfyafVH5W/eIR/Jp9UflZqoFFCCWuHv67pP7qn8Rv8ADbpi8Mkiu7eLJ1yCR0h0yqF83usH8Qj+TT6o/K37xCP5NPqj8rbtnt0IzeFp2Zz4sozPG/8AaHQxFSB5PPLblffC68sbIbsgDKVqJDpXTzbDPEI/k0+qPyt+8Qj+TT6o/K21PXCx8MUn92T+If8ADbrPhbc/+2X+If8ADYb4hH8mn1R+Vv3iEfyafVH5W3mZxNF78JjSIVMCivMOe0Hze63b/Wq/93X65/w2xeIR/Jp9Uflb94hH8mn1R+VsqesTTdvCcyZqXdTmYt5Z0qAKeT3e+3f/AFsv/dl/iH/DYf4hH8mn1R+Vv3iEfyafVH5W9tm3BHEvEBvkokKBKKFoDXYk12HbYRZu8Qj+TT6o/K37xCP5NPqj8reqZc//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9464" name="Picture 8" descr="http://www.vitrazai.eu/images/photos/vitrazas_kotedzui1.jpg"/>
          <p:cNvPicPr>
            <a:picLocks noChangeAspect="1" noChangeArrowheads="1"/>
          </p:cNvPicPr>
          <p:nvPr/>
        </p:nvPicPr>
        <p:blipFill>
          <a:blip r:embed="rId3" cstate="print"/>
          <a:srcRect/>
          <a:stretch>
            <a:fillRect/>
          </a:stretch>
        </p:blipFill>
        <p:spPr bwMode="auto">
          <a:xfrm rot="5400000">
            <a:off x="5429256" y="3214686"/>
            <a:ext cx="2286015" cy="2714644"/>
          </a:xfrm>
          <a:prstGeom prst="rect">
            <a:avLst/>
          </a:prstGeom>
          <a:noFill/>
        </p:spPr>
      </p:pic>
      <p:pic>
        <p:nvPicPr>
          <p:cNvPr id="19466" name="Picture 10" descr="http://bp3.blogger.com/_IpWJlFXISMk/RzhU_dQo2DI/AAAAAAAAAFg/529tQ3KhPf8/s200/mozaika+3.jpg"/>
          <p:cNvPicPr>
            <a:picLocks noChangeAspect="1" noChangeArrowheads="1"/>
          </p:cNvPicPr>
          <p:nvPr/>
        </p:nvPicPr>
        <p:blipFill>
          <a:blip r:embed="rId4"/>
          <a:srcRect/>
          <a:stretch>
            <a:fillRect/>
          </a:stretch>
        </p:blipFill>
        <p:spPr bwMode="auto">
          <a:xfrm>
            <a:off x="714348" y="428604"/>
            <a:ext cx="2928958" cy="2143140"/>
          </a:xfrm>
          <a:prstGeom prst="rect">
            <a:avLst/>
          </a:prstGeom>
          <a:noFill/>
        </p:spPr>
      </p:pic>
      <p:pic>
        <p:nvPicPr>
          <p:cNvPr id="19468" name="Picture 12" descr="http://www.iris.lt/media/catalog/product/cache/2/image/9df78eab33525d08d6e5fb8d27136e95/p264186_1_Naturalstoneterrainterlock.jpg.jpg"/>
          <p:cNvPicPr>
            <a:picLocks noChangeAspect="1" noChangeArrowheads="1"/>
          </p:cNvPicPr>
          <p:nvPr/>
        </p:nvPicPr>
        <p:blipFill>
          <a:blip r:embed="rId5"/>
          <a:srcRect/>
          <a:stretch>
            <a:fillRect/>
          </a:stretch>
        </p:blipFill>
        <p:spPr bwMode="auto">
          <a:xfrm>
            <a:off x="785786" y="3286124"/>
            <a:ext cx="2643206" cy="2722018"/>
          </a:xfrm>
          <a:prstGeom prst="rect">
            <a:avLst/>
          </a:prstGeom>
          <a:noFill/>
        </p:spPr>
      </p:pic>
      <p:sp>
        <p:nvSpPr>
          <p:cNvPr id="9" name="TextBox 8"/>
          <p:cNvSpPr txBox="1"/>
          <p:nvPr/>
        </p:nvSpPr>
        <p:spPr>
          <a:xfrm>
            <a:off x="1071538" y="2643182"/>
            <a:ext cx="2523448" cy="461665"/>
          </a:xfrm>
          <a:prstGeom prst="rect">
            <a:avLst/>
          </a:prstGeom>
          <a:noFill/>
        </p:spPr>
        <p:txBody>
          <a:bodyPr wrap="none" rtlCol="0">
            <a:spAutoFit/>
          </a:bodyPr>
          <a:lstStyle/>
          <a:p>
            <a:r>
              <a:rPr lang="en-US" sz="2400" dirty="0">
                <a:latin typeface="Times New Roman" pitchFamily="18" charset="0"/>
                <a:cs typeface="Times New Roman" pitchFamily="18" charset="0"/>
              </a:rPr>
              <a:t>Mo</a:t>
            </a:r>
            <a:r>
              <a:rPr lang="lt-LT" sz="2400" dirty="0" err="1">
                <a:latin typeface="Times New Roman" pitchFamily="18" charset="0"/>
                <a:cs typeface="Times New Roman" pitchFamily="18" charset="0"/>
              </a:rPr>
              <a:t>zaika</a:t>
            </a:r>
            <a:r>
              <a:rPr lang="lt-LT" sz="2400" dirty="0">
                <a:latin typeface="Times New Roman" pitchFamily="18" charset="0"/>
                <a:cs typeface="Times New Roman" pitchFamily="18" charset="0"/>
              </a:rPr>
              <a:t> iš medžio</a:t>
            </a:r>
            <a:endParaRPr lang="en-US" sz="2400" dirty="0">
              <a:latin typeface="Times New Roman" pitchFamily="18" charset="0"/>
              <a:cs typeface="Times New Roman" pitchFamily="18" charset="0"/>
            </a:endParaRPr>
          </a:p>
        </p:txBody>
      </p:sp>
      <p:sp>
        <p:nvSpPr>
          <p:cNvPr id="10" name="TextBox 9"/>
          <p:cNvSpPr txBox="1"/>
          <p:nvPr/>
        </p:nvSpPr>
        <p:spPr>
          <a:xfrm>
            <a:off x="857224" y="5929330"/>
            <a:ext cx="2558714" cy="461665"/>
          </a:xfrm>
          <a:prstGeom prst="rect">
            <a:avLst/>
          </a:prstGeom>
          <a:noFill/>
        </p:spPr>
        <p:txBody>
          <a:bodyPr wrap="none" rtlCol="0">
            <a:spAutoFit/>
          </a:bodyPr>
          <a:lstStyle/>
          <a:p>
            <a:r>
              <a:rPr lang="en-US" sz="2400" dirty="0" err="1">
                <a:latin typeface="Times New Roman" pitchFamily="18" charset="0"/>
                <a:cs typeface="Times New Roman" pitchFamily="18" charset="0"/>
              </a:rPr>
              <a:t>Mozaika</a:t>
            </a:r>
            <a:r>
              <a:rPr lang="lt-LT" sz="2400" dirty="0">
                <a:latin typeface="Times New Roman" pitchFamily="18" charset="0"/>
                <a:cs typeface="Times New Roman" pitchFamily="18" charset="0"/>
              </a:rPr>
              <a:t> iš akmens</a:t>
            </a:r>
            <a:endParaRPr lang="en-US" sz="2400" dirty="0">
              <a:latin typeface="Times New Roman" pitchFamily="18" charset="0"/>
              <a:cs typeface="Times New Roman" pitchFamily="18" charset="0"/>
            </a:endParaRPr>
          </a:p>
        </p:txBody>
      </p:sp>
      <p:sp>
        <p:nvSpPr>
          <p:cNvPr id="11" name="TextBox 10"/>
          <p:cNvSpPr txBox="1"/>
          <p:nvPr/>
        </p:nvSpPr>
        <p:spPr>
          <a:xfrm>
            <a:off x="5500694" y="6000768"/>
            <a:ext cx="2302233" cy="461665"/>
          </a:xfrm>
          <a:prstGeom prst="rect">
            <a:avLst/>
          </a:prstGeom>
          <a:noFill/>
        </p:spPr>
        <p:txBody>
          <a:bodyPr wrap="none" rtlCol="0">
            <a:spAutoFit/>
          </a:bodyPr>
          <a:lstStyle/>
          <a:p>
            <a:r>
              <a:rPr lang="lt-LT" sz="2400" dirty="0">
                <a:latin typeface="Times New Roman" pitchFamily="18" charset="0"/>
              </a:rPr>
              <a:t>Mozaika iš stiklo</a:t>
            </a:r>
            <a:endParaRPr lang="en-US" sz="2400" dirty="0">
              <a:latin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714356"/>
            <a:ext cx="8358246" cy="1200329"/>
          </a:xfrm>
          <a:prstGeom prst="rect">
            <a:avLst/>
          </a:prstGeom>
          <a:noFill/>
        </p:spPr>
        <p:txBody>
          <a:bodyPr wrap="square" rtlCol="0">
            <a:spAutoFit/>
          </a:bodyPr>
          <a:lstStyle/>
          <a:p>
            <a:pPr algn="just"/>
            <a:r>
              <a:rPr lang="lt-LT" sz="2400" b="1" dirty="0">
                <a:latin typeface="Times New Roman" pitchFamily="18" charset="0"/>
                <a:cs typeface="Times New Roman" pitchFamily="18" charset="0"/>
              </a:rPr>
              <a:t>        Inkrustacija </a:t>
            </a:r>
            <a:r>
              <a:rPr lang="lt-LT" sz="2400" dirty="0">
                <a:latin typeface="Times New Roman" pitchFamily="18" charset="0"/>
                <a:cs typeface="Times New Roman" pitchFamily="18" charset="0"/>
              </a:rPr>
              <a:t>– lot.</a:t>
            </a:r>
            <a:r>
              <a:rPr lang="lt-LT" sz="2400" i="1" dirty="0">
                <a:latin typeface="Times New Roman" pitchFamily="18" charset="0"/>
                <a:cs typeface="Times New Roman" pitchFamily="18" charset="0"/>
              </a:rPr>
              <a:t> </a:t>
            </a:r>
            <a:r>
              <a:rPr lang="lt-LT" sz="2400" i="1" dirty="0" err="1">
                <a:latin typeface="Times New Roman" pitchFamily="18" charset="0"/>
                <a:cs typeface="Times New Roman" pitchFamily="18" charset="0"/>
              </a:rPr>
              <a:t>incrustatio</a:t>
            </a:r>
            <a:r>
              <a:rPr lang="lt-LT" sz="2400" dirty="0">
                <a:latin typeface="Times New Roman" pitchFamily="18" charset="0"/>
                <a:cs typeface="Times New Roman" pitchFamily="18" charset="0"/>
              </a:rPr>
              <a:t> – aptepimas. Tai taikomosios dekoratyvinės </a:t>
            </a:r>
            <a:r>
              <a:rPr lang="lt-LT" sz="2400" dirty="0" err="1">
                <a:latin typeface="Times New Roman" pitchFamily="18" charset="0"/>
                <a:cs typeface="Times New Roman" pitchFamily="18" charset="0"/>
              </a:rPr>
              <a:t>da</a:t>
            </a:r>
            <a:r>
              <a:rPr lang="en-US" sz="2400" dirty="0" err="1">
                <a:latin typeface="Times New Roman" pitchFamily="18" charset="0"/>
                <a:cs typeface="Times New Roman" pitchFamily="18" charset="0"/>
              </a:rPr>
              <a:t>i</a:t>
            </a:r>
            <a:r>
              <a:rPr lang="lt-LT" sz="2400" dirty="0">
                <a:latin typeface="Times New Roman" pitchFamily="18" charset="0"/>
                <a:cs typeface="Times New Roman" pitchFamily="18" charset="0"/>
              </a:rPr>
              <a:t>lės dirbinių puošybos technika – vienos medžiagos įterpimas į kitą medžiagos paviršių.</a:t>
            </a:r>
            <a:endParaRPr lang="en-US" sz="2400" i="1" dirty="0">
              <a:latin typeface="Times New Roman" pitchFamily="18" charset="0"/>
              <a:cs typeface="Times New Roman" pitchFamily="18" charset="0"/>
            </a:endParaRPr>
          </a:p>
        </p:txBody>
      </p:sp>
      <p:sp>
        <p:nvSpPr>
          <p:cNvPr id="5" name="TextBox 4"/>
          <p:cNvSpPr txBox="1"/>
          <p:nvPr/>
        </p:nvSpPr>
        <p:spPr>
          <a:xfrm>
            <a:off x="214282" y="5429264"/>
            <a:ext cx="8501122" cy="1200329"/>
          </a:xfrm>
          <a:prstGeom prst="rect">
            <a:avLst/>
          </a:prstGeom>
          <a:noFill/>
        </p:spPr>
        <p:txBody>
          <a:bodyPr wrap="square" rtlCol="0">
            <a:spAutoFit/>
          </a:bodyPr>
          <a:lstStyle/>
          <a:p>
            <a:pPr algn="just"/>
            <a:r>
              <a:rPr lang="lt-LT" sz="2400" dirty="0">
                <a:latin typeface="Times New Roman" pitchFamily="18" charset="0"/>
                <a:cs typeface="Times New Roman" pitchFamily="18" charset="0"/>
              </a:rPr>
              <a:t>           Inkrustacija taikyta jau senovės Egipte ir Art. Rytuose, antikos laikais, plito viduramžiais, ištobulinta renesanso ir baroko laikotarpiais.</a:t>
            </a:r>
            <a:endParaRPr lang="en-US" sz="2400" dirty="0">
              <a:latin typeface="Times New Roman" pitchFamily="18" charset="0"/>
              <a:cs typeface="Times New Roman" pitchFamily="18" charset="0"/>
            </a:endParaRPr>
          </a:p>
        </p:txBody>
      </p:sp>
      <p:sp>
        <p:nvSpPr>
          <p:cNvPr id="6" name="TextBox 5"/>
          <p:cNvSpPr txBox="1"/>
          <p:nvPr/>
        </p:nvSpPr>
        <p:spPr>
          <a:xfrm>
            <a:off x="2500298" y="0"/>
            <a:ext cx="3859326" cy="707886"/>
          </a:xfrm>
          <a:prstGeom prst="rect">
            <a:avLst/>
          </a:prstGeom>
          <a:noFill/>
        </p:spPr>
        <p:txBody>
          <a:bodyPr wrap="none" rtlCol="0">
            <a:spAutoFit/>
          </a:bodyPr>
          <a:lstStyle/>
          <a:p>
            <a:r>
              <a:rPr lang="lt-LT" sz="4000" b="1" i="1" dirty="0">
                <a:solidFill>
                  <a:schemeClr val="accent2">
                    <a:lumMod val="50000"/>
                  </a:schemeClr>
                </a:solidFill>
                <a:latin typeface="Times New Roman" pitchFamily="18" charset="0"/>
                <a:cs typeface="Times New Roman" pitchFamily="18" charset="0"/>
              </a:rPr>
              <a:t>INKRUSTACIJA</a:t>
            </a:r>
            <a:endParaRPr lang="en-US" sz="4000" b="1" i="1" dirty="0">
              <a:solidFill>
                <a:schemeClr val="accent2">
                  <a:lumMod val="50000"/>
                </a:schemeClr>
              </a:solidFill>
              <a:latin typeface="Times New Roman" pitchFamily="18" charset="0"/>
              <a:cs typeface="Times New Roman" pitchFamily="18" charset="0"/>
            </a:endParaRPr>
          </a:p>
        </p:txBody>
      </p:sp>
      <p:pic>
        <p:nvPicPr>
          <p:cNvPr id="18434" name="Picture 2" descr="http://beta.yaleservices.rwcms.cz/sites/beta.yaleservices.rwcms.cz/files/styles/large/public/product-images/no.0088.jpg"/>
          <p:cNvPicPr>
            <a:picLocks noChangeAspect="1" noChangeArrowheads="1"/>
          </p:cNvPicPr>
          <p:nvPr/>
        </p:nvPicPr>
        <p:blipFill>
          <a:blip r:embed="rId2"/>
          <a:srcRect l="10039" r="13878"/>
          <a:stretch>
            <a:fillRect/>
          </a:stretch>
        </p:blipFill>
        <p:spPr bwMode="auto">
          <a:xfrm>
            <a:off x="2071670" y="2071678"/>
            <a:ext cx="5143536" cy="3144942"/>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472" y="285728"/>
            <a:ext cx="7786742" cy="1938992"/>
          </a:xfrm>
          <a:prstGeom prst="rect">
            <a:avLst/>
          </a:prstGeom>
          <a:noFill/>
        </p:spPr>
        <p:txBody>
          <a:bodyPr wrap="square" rtlCol="0">
            <a:spAutoFit/>
          </a:bodyPr>
          <a:lstStyle/>
          <a:p>
            <a:r>
              <a:rPr lang="lt-LT" sz="2400" dirty="0">
                <a:latin typeface="Times New Roman" pitchFamily="18" charset="0"/>
                <a:cs typeface="Times New Roman" pitchFamily="18" charset="0"/>
              </a:rPr>
              <a:t>           Į išskobtą, įrėžtą metalą, medį, dramblio kaulą, stiklą ar kitą pagrindą įlydoma, įklijuojama arba įspaudžiama metalo, medžio, spalvoto stiklo, perlamutro, brangakmenių gabalėliai, plokštelės, vielelės. Taip formuojamas kontrastingų medžiagų ornamentas, figūrinės bei </a:t>
            </a:r>
            <a:r>
              <a:rPr lang="lt-LT" sz="2400" dirty="0" err="1">
                <a:latin typeface="Times New Roman" pitchFamily="18" charset="0"/>
                <a:cs typeface="Times New Roman" pitchFamily="18" charset="0"/>
              </a:rPr>
              <a:t>peizažinės</a:t>
            </a:r>
            <a:r>
              <a:rPr lang="lt-LT" sz="2400" dirty="0">
                <a:latin typeface="Times New Roman" pitchFamily="18" charset="0"/>
                <a:cs typeface="Times New Roman" pitchFamily="18" charset="0"/>
              </a:rPr>
              <a:t> kompozicijos.</a:t>
            </a:r>
            <a:endParaRPr lang="en-US" sz="2400" dirty="0">
              <a:latin typeface="Times New Roman" pitchFamily="18" charset="0"/>
              <a:cs typeface="Times New Roman" pitchFamily="18" charset="0"/>
            </a:endParaRPr>
          </a:p>
        </p:txBody>
      </p:sp>
      <p:pic>
        <p:nvPicPr>
          <p:cNvPr id="17410" name="Picture 2" descr="http://bagismebel.ru/content/goods_images/object780/object780_2357.jpg"/>
          <p:cNvPicPr>
            <a:picLocks noChangeAspect="1" noChangeArrowheads="1"/>
          </p:cNvPicPr>
          <p:nvPr/>
        </p:nvPicPr>
        <p:blipFill>
          <a:blip r:embed="rId2"/>
          <a:srcRect l="14038" t="6790" r="13498" b="45264"/>
          <a:stretch>
            <a:fillRect/>
          </a:stretch>
        </p:blipFill>
        <p:spPr bwMode="auto">
          <a:xfrm>
            <a:off x="714348" y="2571744"/>
            <a:ext cx="3417579" cy="1405230"/>
          </a:xfrm>
          <a:prstGeom prst="rect">
            <a:avLst/>
          </a:prstGeom>
          <a:noFill/>
        </p:spPr>
      </p:pic>
      <p:pic>
        <p:nvPicPr>
          <p:cNvPr id="17412" name="Picture 4" descr="http://bagismebel.ru/content/goods_images/object780/object780_2363.jpg"/>
          <p:cNvPicPr>
            <a:picLocks noChangeAspect="1" noChangeArrowheads="1"/>
          </p:cNvPicPr>
          <p:nvPr/>
        </p:nvPicPr>
        <p:blipFill>
          <a:blip r:embed="rId3"/>
          <a:srcRect l="5039" t="6276" r="5543" b="24407"/>
          <a:stretch>
            <a:fillRect/>
          </a:stretch>
        </p:blipFill>
        <p:spPr bwMode="auto">
          <a:xfrm>
            <a:off x="2285984" y="4357694"/>
            <a:ext cx="3011138" cy="1686946"/>
          </a:xfrm>
          <a:prstGeom prst="rect">
            <a:avLst/>
          </a:prstGeom>
          <a:noFill/>
        </p:spPr>
      </p:pic>
      <p:pic>
        <p:nvPicPr>
          <p:cNvPr id="17414" name="Picture 6" descr="http://www.furthof-antikmoebel.de/components/com_virtuemart/shop_image/product/DSC_0003.JPG4e0499c36d447.JPG"/>
          <p:cNvPicPr>
            <a:picLocks noChangeAspect="1" noChangeArrowheads="1"/>
          </p:cNvPicPr>
          <p:nvPr/>
        </p:nvPicPr>
        <p:blipFill>
          <a:blip r:embed="rId4" cstate="print"/>
          <a:srcRect/>
          <a:stretch>
            <a:fillRect/>
          </a:stretch>
        </p:blipFill>
        <p:spPr bwMode="auto">
          <a:xfrm>
            <a:off x="6072198" y="2643182"/>
            <a:ext cx="2260298" cy="3424694"/>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43240" y="214290"/>
            <a:ext cx="2911759" cy="707886"/>
          </a:xfrm>
          <a:prstGeom prst="rect">
            <a:avLst/>
          </a:prstGeom>
          <a:noFill/>
        </p:spPr>
        <p:txBody>
          <a:bodyPr wrap="none" rtlCol="0">
            <a:spAutoFit/>
          </a:bodyPr>
          <a:lstStyle/>
          <a:p>
            <a:r>
              <a:rPr lang="lt-LT" sz="4000" b="1" i="1" dirty="0">
                <a:solidFill>
                  <a:schemeClr val="accent2">
                    <a:lumMod val="50000"/>
                  </a:schemeClr>
                </a:solidFill>
                <a:latin typeface="Times New Roman" pitchFamily="18" charset="0"/>
                <a:cs typeface="Times New Roman" pitchFamily="18" charset="0"/>
              </a:rPr>
              <a:t>INTARSIJA</a:t>
            </a:r>
            <a:endParaRPr lang="en-US" sz="4000" b="1" i="1" dirty="0">
              <a:solidFill>
                <a:schemeClr val="accent2">
                  <a:lumMod val="50000"/>
                </a:schemeClr>
              </a:solidFill>
              <a:latin typeface="Times New Roman" pitchFamily="18" charset="0"/>
              <a:cs typeface="Times New Roman" pitchFamily="18" charset="0"/>
            </a:endParaRPr>
          </a:p>
        </p:txBody>
      </p:sp>
      <p:sp>
        <p:nvSpPr>
          <p:cNvPr id="3" name="TextBox 2"/>
          <p:cNvSpPr txBox="1"/>
          <p:nvPr/>
        </p:nvSpPr>
        <p:spPr>
          <a:xfrm>
            <a:off x="571472" y="928670"/>
            <a:ext cx="8072494" cy="830997"/>
          </a:xfrm>
          <a:prstGeom prst="rect">
            <a:avLst/>
          </a:prstGeom>
          <a:noFill/>
        </p:spPr>
        <p:txBody>
          <a:bodyPr wrap="square" rtlCol="0">
            <a:spAutoFit/>
          </a:bodyPr>
          <a:lstStyle/>
          <a:p>
            <a:r>
              <a:rPr lang="lt-LT" sz="2400" b="1" dirty="0">
                <a:latin typeface="Times New Roman" pitchFamily="18" charset="0"/>
                <a:cs typeface="Times New Roman" pitchFamily="18" charset="0"/>
              </a:rPr>
              <a:t>        </a:t>
            </a:r>
            <a:r>
              <a:rPr lang="lt-LT" sz="2400" b="1" dirty="0" err="1">
                <a:latin typeface="Times New Roman" pitchFamily="18" charset="0"/>
                <a:cs typeface="Times New Roman" pitchFamily="18" charset="0"/>
              </a:rPr>
              <a:t>Intarsija</a:t>
            </a:r>
            <a:r>
              <a:rPr lang="lt-LT" sz="2400" b="1" dirty="0">
                <a:latin typeface="Times New Roman" pitchFamily="18" charset="0"/>
                <a:cs typeface="Times New Roman" pitchFamily="18" charset="0"/>
              </a:rPr>
              <a:t> </a:t>
            </a:r>
            <a:r>
              <a:rPr lang="lt-LT" sz="2400" dirty="0">
                <a:latin typeface="Times New Roman" pitchFamily="18" charset="0"/>
                <a:cs typeface="Times New Roman" pitchFamily="18" charset="0"/>
              </a:rPr>
              <a:t>– (it. </a:t>
            </a:r>
            <a:r>
              <a:rPr lang="lt-LT" sz="2400" dirty="0" err="1">
                <a:latin typeface="Times New Roman" pitchFamily="18" charset="0"/>
                <a:cs typeface="Times New Roman" pitchFamily="18" charset="0"/>
              </a:rPr>
              <a:t>intarsio</a:t>
            </a:r>
            <a:r>
              <a:rPr lang="lt-LT" sz="2400" dirty="0">
                <a:latin typeface="Times New Roman" pitchFamily="18" charset="0"/>
                <a:cs typeface="Times New Roman" pitchFamily="18" charset="0"/>
              </a:rPr>
              <a:t>) medžio dirbinių (dažniausiai baldų) dekoravimo technika,  inkrustacijos atmaina.</a:t>
            </a:r>
            <a:endParaRPr lang="en-US" sz="2400" dirty="0">
              <a:latin typeface="Times New Roman" pitchFamily="18" charset="0"/>
              <a:cs typeface="Times New Roman" pitchFamily="18" charset="0"/>
            </a:endParaRPr>
          </a:p>
        </p:txBody>
      </p:sp>
      <p:sp>
        <p:nvSpPr>
          <p:cNvPr id="4" name="TextBox 3"/>
          <p:cNvSpPr txBox="1"/>
          <p:nvPr/>
        </p:nvSpPr>
        <p:spPr>
          <a:xfrm>
            <a:off x="857224" y="4857760"/>
            <a:ext cx="7286676" cy="1569660"/>
          </a:xfrm>
          <a:prstGeom prst="rect">
            <a:avLst/>
          </a:prstGeom>
          <a:noFill/>
        </p:spPr>
        <p:txBody>
          <a:bodyPr wrap="square" rtlCol="0">
            <a:spAutoFit/>
          </a:bodyPr>
          <a:lstStyle/>
          <a:p>
            <a:pPr algn="just"/>
            <a:r>
              <a:rPr lang="lt-LT" sz="2400" dirty="0">
                <a:latin typeface="Times New Roman" pitchFamily="18" charset="0"/>
                <a:cs typeface="Times New Roman" pitchFamily="18" charset="0"/>
              </a:rPr>
              <a:t>         Į išskaptuotą medžio paviršių įterpiami kitos rūšies, spalvos ir tekstūros medienos gabalėliai, plokštelės. Kuriamos augalinių, geometrinių motyvų </a:t>
            </a:r>
            <a:r>
              <a:rPr lang="lt-LT" sz="2400" dirty="0" err="1">
                <a:latin typeface="Times New Roman" pitchFamily="18" charset="0"/>
                <a:cs typeface="Times New Roman" pitchFamily="18" charset="0"/>
              </a:rPr>
              <a:t>ornamentinės</a:t>
            </a:r>
            <a:r>
              <a:rPr lang="lt-LT" sz="2400" dirty="0">
                <a:latin typeface="Times New Roman" pitchFamily="18" charset="0"/>
                <a:cs typeface="Times New Roman" pitchFamily="18" charset="0"/>
              </a:rPr>
              <a:t> ir sudėtingos figūrinės, </a:t>
            </a:r>
            <a:r>
              <a:rPr lang="lt-LT" sz="2400" dirty="0" err="1">
                <a:latin typeface="Times New Roman" pitchFamily="18" charset="0"/>
                <a:cs typeface="Times New Roman" pitchFamily="18" charset="0"/>
              </a:rPr>
              <a:t>peizažinės</a:t>
            </a:r>
            <a:r>
              <a:rPr lang="lt-LT" sz="2400" dirty="0">
                <a:latin typeface="Times New Roman" pitchFamily="18" charset="0"/>
                <a:cs typeface="Times New Roman" pitchFamily="18" charset="0"/>
              </a:rPr>
              <a:t> kompozicijos.</a:t>
            </a:r>
            <a:endParaRPr lang="en-US" sz="2400" dirty="0">
              <a:latin typeface="Times New Roman" pitchFamily="18" charset="0"/>
              <a:cs typeface="Times New Roman" pitchFamily="18" charset="0"/>
            </a:endParaRPr>
          </a:p>
        </p:txBody>
      </p:sp>
      <p:pic>
        <p:nvPicPr>
          <p:cNvPr id="16386" name="Picture 2" descr="http://v1.valdovurumai.lt/Bylos/Iliustracijos/Naujienos/20110711_VR-325_lg.jpg"/>
          <p:cNvPicPr>
            <a:picLocks noChangeAspect="1" noChangeArrowheads="1"/>
          </p:cNvPicPr>
          <p:nvPr/>
        </p:nvPicPr>
        <p:blipFill>
          <a:blip r:embed="rId2"/>
          <a:srcRect/>
          <a:stretch>
            <a:fillRect/>
          </a:stretch>
        </p:blipFill>
        <p:spPr bwMode="auto">
          <a:xfrm>
            <a:off x="4714876" y="2071678"/>
            <a:ext cx="3214710" cy="2510311"/>
          </a:xfrm>
          <a:prstGeom prst="rect">
            <a:avLst/>
          </a:prstGeom>
          <a:noFill/>
        </p:spPr>
      </p:pic>
      <p:pic>
        <p:nvPicPr>
          <p:cNvPr id="16388" name="Picture 4" descr="http://img.zl.lv/infopage/photos/intarsija-sia-84825_intarsija10_300x225.jpg"/>
          <p:cNvPicPr>
            <a:picLocks noChangeAspect="1" noChangeArrowheads="1"/>
          </p:cNvPicPr>
          <p:nvPr/>
        </p:nvPicPr>
        <p:blipFill>
          <a:blip r:embed="rId3"/>
          <a:srcRect/>
          <a:stretch>
            <a:fillRect/>
          </a:stretch>
        </p:blipFill>
        <p:spPr bwMode="auto">
          <a:xfrm>
            <a:off x="1142976" y="2000240"/>
            <a:ext cx="3143252" cy="2357439"/>
          </a:xfrm>
          <a:prstGeom prst="rect">
            <a:avLst/>
          </a:prstGeom>
          <a:noFill/>
        </p:spPr>
      </p:pic>
    </p:spTree>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752</TotalTime>
  <Words>1672</Words>
  <Application>Microsoft Office PowerPoint</Application>
  <PresentationFormat>Demonstracija ekrane (4:3)</PresentationFormat>
  <Paragraphs>130</Paragraphs>
  <Slides>39</Slides>
  <Notes>0</Notes>
  <HiddenSlides>0</HiddenSlides>
  <MMClips>0</MMClips>
  <ScaleCrop>false</ScaleCrop>
  <HeadingPairs>
    <vt:vector size="4" baseType="variant">
      <vt:variant>
        <vt:lpstr>Tema</vt:lpstr>
      </vt:variant>
      <vt:variant>
        <vt:i4>1</vt:i4>
      </vt:variant>
      <vt:variant>
        <vt:lpstr>Skaidrių pavadinimai</vt:lpstr>
      </vt:variant>
      <vt:variant>
        <vt:i4>39</vt:i4>
      </vt:variant>
    </vt:vector>
  </HeadingPairs>
  <TitlesOfParts>
    <vt:vector size="40" baseType="lpstr">
      <vt:lpstr>Office tema</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Skaidrė 1</dc:title>
  <dc:creator>mano</dc:creator>
  <cp:lastModifiedBy>komp_10</cp:lastModifiedBy>
  <cp:revision>83</cp:revision>
  <dcterms:created xsi:type="dcterms:W3CDTF">2013-04-02T10:05:17Z</dcterms:created>
  <dcterms:modified xsi:type="dcterms:W3CDTF">2022-01-04T09:16:34Z</dcterms:modified>
</cp:coreProperties>
</file>