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8" r:id="rId14"/>
    <p:sldId id="271" r:id="rId15"/>
    <p:sldId id="272" r:id="rId16"/>
    <p:sldId id="273" r:id="rId17"/>
    <p:sldId id="274" r:id="rId18"/>
    <p:sldId id="275" r:id="rId19"/>
    <p:sldId id="276" r:id="rId20"/>
    <p:sldId id="277" r:id="rId21"/>
    <p:sldId id="279" r:id="rId22"/>
    <p:sldId id="280" r:id="rId23"/>
    <p:sldId id="281" r:id="rId24"/>
    <p:sldId id="282" r:id="rId25"/>
    <p:sldId id="270" r:id="rId26"/>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a:t>Spustelėkite, jei norite keisite ruoš. pav. stilių</a:t>
            </a:r>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ruošinio paantraštės stiliui keisti</a:t>
            </a:r>
          </a:p>
        </p:txBody>
      </p:sp>
      <p:sp>
        <p:nvSpPr>
          <p:cNvPr id="4" name="Datos vietos rezervavimo ženklas 3"/>
          <p:cNvSpPr>
            <a:spLocks noGrp="1"/>
          </p:cNvSpPr>
          <p:nvPr>
            <p:ph type="dt" sz="half" idx="10"/>
          </p:nvPr>
        </p:nvSpPr>
        <p:spPr/>
        <p:txBody>
          <a:bodyPr/>
          <a:lstStyle/>
          <a:p>
            <a:fld id="{1C8DDDC4-DD48-4308-A7E0-98165D63D553}" type="datetimeFigureOut">
              <a:rPr lang="lt-LT" smtClean="0"/>
              <a:pPr/>
              <a:t>2022-01-03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1C8DDDC4-DD48-4308-A7E0-98165D63D553}" type="datetimeFigureOut">
              <a:rPr lang="lt-LT" smtClean="0"/>
              <a:pPr/>
              <a:t>2022-01-03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1C8DDDC4-DD48-4308-A7E0-98165D63D553}" type="datetimeFigureOut">
              <a:rPr lang="lt-LT" smtClean="0"/>
              <a:pPr/>
              <a:t>2022-01-03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1C8DDDC4-DD48-4308-A7E0-98165D63D553}" type="datetimeFigureOut">
              <a:rPr lang="lt-LT" smtClean="0"/>
              <a:pPr/>
              <a:t>2022-01-03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ruošinio teksto stiliams keisti</a:t>
            </a:r>
          </a:p>
        </p:txBody>
      </p:sp>
      <p:sp>
        <p:nvSpPr>
          <p:cNvPr id="4" name="Datos vietos rezervavimo ženklas 3"/>
          <p:cNvSpPr>
            <a:spLocks noGrp="1"/>
          </p:cNvSpPr>
          <p:nvPr>
            <p:ph type="dt" sz="half" idx="10"/>
          </p:nvPr>
        </p:nvSpPr>
        <p:spPr/>
        <p:txBody>
          <a:bodyPr/>
          <a:lstStyle/>
          <a:p>
            <a:fld id="{1C8DDDC4-DD48-4308-A7E0-98165D63D553}" type="datetimeFigureOut">
              <a:rPr lang="lt-LT" smtClean="0"/>
              <a:pPr/>
              <a:t>2022-01-03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1C8DDDC4-DD48-4308-A7E0-98165D63D553}" type="datetimeFigureOut">
              <a:rPr lang="lt-LT" smtClean="0"/>
              <a:pPr/>
              <a:t>2022-01-03</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1C8DDDC4-DD48-4308-A7E0-98165D63D553}" type="datetimeFigureOut">
              <a:rPr lang="lt-LT" smtClean="0"/>
              <a:pPr/>
              <a:t>2022-01-03</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Datos vietos rezervavimo ženklas 2"/>
          <p:cNvSpPr>
            <a:spLocks noGrp="1"/>
          </p:cNvSpPr>
          <p:nvPr>
            <p:ph type="dt" sz="half" idx="10"/>
          </p:nvPr>
        </p:nvSpPr>
        <p:spPr/>
        <p:txBody>
          <a:bodyPr/>
          <a:lstStyle/>
          <a:p>
            <a:fld id="{1C8DDDC4-DD48-4308-A7E0-98165D63D553}" type="datetimeFigureOut">
              <a:rPr lang="lt-LT" smtClean="0"/>
              <a:pPr/>
              <a:t>2022-01-03</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1C8DDDC4-DD48-4308-A7E0-98165D63D553}" type="datetimeFigureOut">
              <a:rPr lang="lt-LT" smtClean="0"/>
              <a:pPr/>
              <a:t>2022-01-03</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4"/>
          <p:cNvSpPr>
            <a:spLocks noGrp="1"/>
          </p:cNvSpPr>
          <p:nvPr>
            <p:ph type="dt" sz="half" idx="10"/>
          </p:nvPr>
        </p:nvSpPr>
        <p:spPr/>
        <p:txBody>
          <a:bodyPr/>
          <a:lstStyle/>
          <a:p>
            <a:fld id="{1C8DDDC4-DD48-4308-A7E0-98165D63D553}" type="datetimeFigureOut">
              <a:rPr lang="lt-LT" smtClean="0"/>
              <a:pPr/>
              <a:t>2022-01-03</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4"/>
          <p:cNvSpPr>
            <a:spLocks noGrp="1"/>
          </p:cNvSpPr>
          <p:nvPr>
            <p:ph type="dt" sz="half" idx="10"/>
          </p:nvPr>
        </p:nvSpPr>
        <p:spPr/>
        <p:txBody>
          <a:bodyPr/>
          <a:lstStyle/>
          <a:p>
            <a:fld id="{1C8DDDC4-DD48-4308-A7E0-98165D63D553}" type="datetimeFigureOut">
              <a:rPr lang="lt-LT" smtClean="0"/>
              <a:pPr/>
              <a:t>2022-01-03</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BEAC7">
                <a:alpha val="58000"/>
              </a:srgbClr>
            </a:gs>
            <a:gs pos="17999">
              <a:srgbClr val="FEE7F2"/>
            </a:gs>
            <a:gs pos="36000">
              <a:srgbClr val="FAC77D"/>
            </a:gs>
            <a:gs pos="61000">
              <a:srgbClr val="FBA97D"/>
            </a:gs>
            <a:gs pos="82001">
              <a:srgbClr val="FBD49C"/>
            </a:gs>
            <a:gs pos="100000">
              <a:srgbClr val="FEE7F2"/>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a:t>Spustelėkite, jei norite keisite ruoš. pav. stilių</a:t>
            </a:r>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DDDC4-DD48-4308-A7E0-98165D63D553}" type="datetimeFigureOut">
              <a:rPr lang="lt-LT" smtClean="0"/>
              <a:pPr/>
              <a:t>2022-01-03</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13EFE-0A69-4DDC-BC41-23C766984008}"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http://www.thechippendalesociety.co.uk/newsletters/NL114.htm" TargetMode="Externa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hyperlink" Target="http://historymyths.wordpress.com/tag/chippendale/" TargetMode="External"/><Relationship Id="rId5" Type="http://schemas.openxmlformats.org/officeDocument/2006/relationships/image" Target="../media/image17.jpeg"/><Relationship Id="rId4" Type="http://schemas.openxmlformats.org/officeDocument/2006/relationships/hyperlink" Target="http://my-yorkshire.co.uk/people/thomas-chippendale.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thechippendalesociety.co.uk/newsletters/NL119.htm" TargetMode="External"/><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hyperlink" Target="http://etc.usf.edu/clipart/80900/80959/80959_tableleg2.htm" TargetMode="Externa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hyperlink" Target="http://trouvais.com/2009/10/21/candlelight-and-roses/"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fourposterbeds-carved.co.uk/"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liverpoolmuseums.org.uk/ladylever/collections/furniture/thomaschippendale.aspx"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wilsonartcontract.com/chairs-a-history-by-de-dampierre/" TargetMode="External"/><Relationship Id="rId7" Type="http://schemas.openxmlformats.org/officeDocument/2006/relationships/hyperlink" Target="http://elitechoice.org/2008/06/14/thomas-chippendales-furniture-up-for-auction/" TargetMode="Externa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hyperlink" Target="http://www.christies.com/lotfinder/LotDetailsPrintable.aspx?intObjectID=5313054" TargetMode="Externa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hyperlink" Target="http://pinterest.com/pin/282249101618076436/" TargetMode="External"/><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www.masterart.com/Thomas-Chippendale-1718-1779-Important-Pair-Pier-Glasses-the-Chinese-Chippendale-Manner-PortalDefault.aspx?tabid=53&amp;dealerID=4246&amp;objectID=39669"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pinterest.com/operahill/period-thomas-chippendale/" TargetMode="External"/><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hyperlink" Target="http://guidetohomefurniture.com/thomas-chippendale-furniture" TargetMode="Externa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hyperlink" Target="http://commons.wikimedia.org/wiki/File:Commode,_Thomas_Chippendale_(attrib),_c._1778_-_IMG_1704.JPG" TargetMode="External"/><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four-poster-beds.com/classic-designs/classic-design-beds-9.htm" TargetMode="Externa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reindeerantiques.co.uk/blog/37_Thomas_Chippendale" TargetMode="Externa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mitchellspublications.com/rep/arch/chippendale/gcmd/" TargetMode="External"/><Relationship Id="rId2" Type="http://schemas.openxmlformats.org/officeDocument/2006/relationships/hyperlink" Target="http://mkp.emokykla.lt/ars/Ars2/9_rokoko/rokoko_tekst.ht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0617" y="908720"/>
            <a:ext cx="6671505" cy="1569660"/>
          </a:xfrm>
          <a:prstGeom prst="rect">
            <a:avLst/>
          </a:prstGeom>
          <a:noFill/>
        </p:spPr>
        <p:txBody>
          <a:bodyPr wrap="square" rtlCol="0">
            <a:spAutoFit/>
          </a:bodyPr>
          <a:lstStyle/>
          <a:p>
            <a:pPr algn="ctr"/>
            <a:r>
              <a:rPr lang="lt-LT" sz="3200" b="1" dirty="0">
                <a:latin typeface="Times New Roman" pitchFamily="18" charset="0"/>
                <a:cs typeface="Times New Roman" pitchFamily="18" charset="0"/>
              </a:rPr>
              <a:t>ČIPENDEILO STILIUS (CHIPPENDALE STYLE</a:t>
            </a:r>
            <a:r>
              <a:rPr lang="lt-LT" sz="3200" dirty="0"/>
              <a:t>)</a:t>
            </a:r>
            <a:endParaRPr lang="en-US" sz="3200" dirty="0"/>
          </a:p>
          <a:p>
            <a:pPr algn="ctr"/>
            <a:r>
              <a:rPr lang="lt-LT" sz="3200" dirty="0">
                <a:latin typeface="Times New Roman" pitchFamily="18" charset="0"/>
                <a:cs typeface="Times New Roman" pitchFamily="18" charset="0"/>
              </a:rPr>
              <a:t>Pristatymas</a:t>
            </a:r>
          </a:p>
        </p:txBody>
      </p:sp>
      <p:sp>
        <p:nvSpPr>
          <p:cNvPr id="6" name="TextBox 5"/>
          <p:cNvSpPr txBox="1"/>
          <p:nvPr/>
        </p:nvSpPr>
        <p:spPr>
          <a:xfrm>
            <a:off x="5006339" y="4369785"/>
            <a:ext cx="4104456" cy="830997"/>
          </a:xfrm>
          <a:prstGeom prst="rect">
            <a:avLst/>
          </a:prstGeom>
          <a:noFill/>
        </p:spPr>
        <p:txBody>
          <a:bodyPr wrap="square" rtlCol="0">
            <a:spAutoFit/>
          </a:bodyPr>
          <a:lstStyle/>
          <a:p>
            <a:pPr algn="ctr"/>
            <a:r>
              <a:rPr lang="lt-LT" sz="2400" dirty="0">
                <a:latin typeface="Times New Roman" pitchFamily="18" charset="0"/>
                <a:cs typeface="Times New Roman" pitchFamily="18" charset="0"/>
              </a:rPr>
              <a:t>Parengė Diana </a:t>
            </a:r>
            <a:r>
              <a:rPr lang="lt-LT" sz="2400" dirty="0" err="1">
                <a:latin typeface="Times New Roman" pitchFamily="18" charset="0"/>
                <a:cs typeface="Times New Roman" pitchFamily="18" charset="0"/>
              </a:rPr>
              <a:t>Gabrilavičienė</a:t>
            </a:r>
            <a:r>
              <a:rPr lang="lt-LT" sz="2400" dirty="0">
                <a:latin typeface="Times New Roman" pitchFamily="18" charset="0"/>
                <a:cs typeface="Times New Roman" pitchFamily="18" charset="0"/>
              </a:rPr>
              <a:t>, technologijų mokytoja</a:t>
            </a:r>
            <a:endParaRPr lang="en-US" sz="2400" dirty="0">
              <a:latin typeface="Times New Roman" pitchFamily="18" charset="0"/>
              <a:cs typeface="Times New Roman" pitchFamily="18" charset="0"/>
            </a:endParaRPr>
          </a:p>
        </p:txBody>
      </p:sp>
      <p:sp>
        <p:nvSpPr>
          <p:cNvPr id="7" name="TextBox 6"/>
          <p:cNvSpPr txBox="1"/>
          <p:nvPr/>
        </p:nvSpPr>
        <p:spPr>
          <a:xfrm>
            <a:off x="3491880" y="5533781"/>
            <a:ext cx="2512997" cy="830997"/>
          </a:xfrm>
          <a:prstGeom prst="rect">
            <a:avLst/>
          </a:prstGeom>
          <a:noFill/>
        </p:spPr>
        <p:txBody>
          <a:bodyPr wrap="none" rtlCol="0">
            <a:spAutoFit/>
          </a:bodyPr>
          <a:lstStyle/>
          <a:p>
            <a:pPr algn="ctr"/>
            <a:r>
              <a:rPr lang="lt-LT" sz="2400" dirty="0">
                <a:latin typeface="Times New Roman" pitchFamily="18" charset="0"/>
                <a:cs typeface="Times New Roman" pitchFamily="18" charset="0"/>
              </a:rPr>
              <a:t>Vidiškių gimnazija</a:t>
            </a:r>
            <a:endParaRPr lang="lt-LT" sz="1200" dirty="0">
              <a:latin typeface="Times New Roman" pitchFamily="18" charset="0"/>
              <a:cs typeface="Times New Roman" pitchFamily="18" charset="0"/>
            </a:endParaRPr>
          </a:p>
          <a:p>
            <a:pPr algn="ctr"/>
            <a:r>
              <a:rPr lang="lt-LT" sz="1200" dirty="0">
                <a:latin typeface="Times New Roman" pitchFamily="18" charset="0"/>
                <a:cs typeface="Times New Roman" pitchFamily="18" charset="0"/>
              </a:rPr>
              <a:t> </a:t>
            </a:r>
            <a:r>
              <a:rPr lang="lt-LT" sz="2400" dirty="0">
                <a:latin typeface="Times New Roman" pitchFamily="18" charset="0"/>
                <a:cs typeface="Times New Roman" pitchFamily="18" charset="0"/>
              </a:rPr>
              <a:t>2022</a:t>
            </a:r>
            <a:endParaRPr lang="en-US" sz="24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715171" cy="830997"/>
          </a:xfrm>
          <a:prstGeom prst="rect">
            <a:avLst/>
          </a:prstGeom>
          <a:noFill/>
        </p:spPr>
        <p:txBody>
          <a:bodyPr wrap="square" rtlCol="0">
            <a:spAutoFit/>
          </a:bodyPr>
          <a:lstStyle/>
          <a:p>
            <a:r>
              <a:rPr lang="lt-LT" sz="2400" dirty="0">
                <a:latin typeface="Times New Roman" pitchFamily="18" charset="0"/>
                <a:cs typeface="Times New Roman" pitchFamily="18" charset="0"/>
              </a:rPr>
              <a:t>         Baldai taip puošiami brangmedžio ir dramblio kaulo</a:t>
            </a:r>
            <a:r>
              <a:rPr lang="lt-LT" sz="2400" b="1" dirty="0">
                <a:latin typeface="Times New Roman" pitchFamily="18" charset="0"/>
                <a:cs typeface="Times New Roman" pitchFamily="18" charset="0"/>
              </a:rPr>
              <a:t> </a:t>
            </a:r>
            <a:r>
              <a:rPr lang="lt-LT" sz="2400" b="1" dirty="0" err="1">
                <a:latin typeface="Times New Roman" pitchFamily="18" charset="0"/>
                <a:cs typeface="Times New Roman" pitchFamily="18" charset="0"/>
              </a:rPr>
              <a:t>intarsija</a:t>
            </a:r>
            <a:r>
              <a:rPr lang="lt-LT" sz="2400" dirty="0">
                <a:latin typeface="Times New Roman" pitchFamily="18" charset="0"/>
                <a:cs typeface="Times New Roman" pitchFamily="18" charset="0"/>
              </a:rPr>
              <a:t>, o kartais ir</a:t>
            </a:r>
            <a:r>
              <a:rPr lang="lt-LT" sz="2400" b="1" dirty="0">
                <a:latin typeface="Times New Roman" pitchFamily="18" charset="0"/>
                <a:cs typeface="Times New Roman" pitchFamily="18" charset="0"/>
              </a:rPr>
              <a:t> </a:t>
            </a:r>
            <a:r>
              <a:rPr lang="lt-LT" sz="2400" b="1" dirty="0" err="1">
                <a:latin typeface="Times New Roman" pitchFamily="18" charset="0"/>
                <a:cs typeface="Times New Roman" pitchFamily="18" charset="0"/>
              </a:rPr>
              <a:t>aplike</a:t>
            </a:r>
            <a:r>
              <a:rPr lang="lt-LT"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 name="TextBox 2"/>
          <p:cNvSpPr txBox="1"/>
          <p:nvPr/>
        </p:nvSpPr>
        <p:spPr>
          <a:xfrm>
            <a:off x="857224" y="4786322"/>
            <a:ext cx="7000924" cy="1200329"/>
          </a:xfrm>
          <a:prstGeom prst="rect">
            <a:avLst/>
          </a:prstGeom>
          <a:noFill/>
        </p:spPr>
        <p:txBody>
          <a:bodyPr wrap="square" rtlCol="0">
            <a:spAutoFit/>
          </a:bodyPr>
          <a:lstStyle/>
          <a:p>
            <a:pPr algn="just"/>
            <a:r>
              <a:rPr lang="lt-LT" sz="2400" b="1" dirty="0">
                <a:latin typeface="Times New Roman" pitchFamily="18" charset="0"/>
                <a:cs typeface="Times New Roman" pitchFamily="18" charset="0"/>
              </a:rPr>
              <a:t>      </a:t>
            </a:r>
            <a:r>
              <a:rPr lang="lt-LT" sz="2400" b="1" dirty="0" err="1">
                <a:latin typeface="Times New Roman" pitchFamily="18" charset="0"/>
                <a:cs typeface="Times New Roman" pitchFamily="18" charset="0"/>
              </a:rPr>
              <a:t>Aplikė</a:t>
            </a:r>
            <a:r>
              <a:rPr lang="lt-LT" sz="2400" dirty="0">
                <a:latin typeface="Times New Roman" pitchFamily="18" charset="0"/>
                <a:cs typeface="Times New Roman" pitchFamily="18" charset="0"/>
              </a:rPr>
              <a:t> -  </a:t>
            </a:r>
            <a:r>
              <a:rPr lang="lt-LT" sz="2400" dirty="0" err="1">
                <a:latin typeface="Times New Roman" pitchFamily="18" charset="0"/>
                <a:cs typeface="Times New Roman" pitchFamily="18" charset="0"/>
              </a:rPr>
              <a:t>uždėtinė</a:t>
            </a:r>
            <a:r>
              <a:rPr lang="lt-LT" sz="2400" dirty="0">
                <a:latin typeface="Times New Roman" pitchFamily="18" charset="0"/>
                <a:cs typeface="Times New Roman" pitchFamily="18" charset="0"/>
              </a:rPr>
              <a:t> medžio, metalo, tekstilės dirbinių puošmena. Būna reljefinė ir plokštuminė, iš kitos, dažnai brangesnės nei pats dirbinys medžiagos.</a:t>
            </a:r>
            <a:endParaRPr lang="en-US" sz="2400" dirty="0">
              <a:latin typeface="Times New Roman" pitchFamily="18" charset="0"/>
              <a:cs typeface="Times New Roman" pitchFamily="18" charset="0"/>
            </a:endParaRPr>
          </a:p>
        </p:txBody>
      </p:sp>
      <p:pic>
        <p:nvPicPr>
          <p:cNvPr id="4100" name="Picture 4" descr="card table, Thomas Chippendale style"/>
          <p:cNvPicPr>
            <a:picLocks noChangeAspect="1" noChangeArrowheads="1"/>
          </p:cNvPicPr>
          <p:nvPr/>
        </p:nvPicPr>
        <p:blipFill>
          <a:blip r:embed="rId2"/>
          <a:srcRect/>
          <a:stretch>
            <a:fillRect/>
          </a:stretch>
        </p:blipFill>
        <p:spPr bwMode="auto">
          <a:xfrm>
            <a:off x="2714612" y="1500174"/>
            <a:ext cx="3714776" cy="2647954"/>
          </a:xfrm>
          <a:prstGeom prst="rect">
            <a:avLst/>
          </a:prstGeom>
          <a:noFill/>
        </p:spPr>
      </p:pic>
      <p:sp>
        <p:nvSpPr>
          <p:cNvPr id="7" name="Stačiakampis 6"/>
          <p:cNvSpPr/>
          <p:nvPr/>
        </p:nvSpPr>
        <p:spPr>
          <a:xfrm>
            <a:off x="3500398" y="4143380"/>
            <a:ext cx="5643602" cy="276999"/>
          </a:xfrm>
          <a:prstGeom prst="rect">
            <a:avLst/>
          </a:prstGeom>
        </p:spPr>
        <p:txBody>
          <a:bodyPr wrap="square">
            <a:spAutoFit/>
          </a:bodyPr>
          <a:lstStyle/>
          <a:p>
            <a:r>
              <a:rPr lang="en-US" sz="1200" dirty="0">
                <a:latin typeface="Times New Roman" pitchFamily="18" charset="0"/>
                <a:cs typeface="Times New Roman" pitchFamily="18" charset="0"/>
              </a:rPr>
              <a:t>http://www.museumfurniture.com/chippendale/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357166"/>
            <a:ext cx="7643866" cy="1569660"/>
          </a:xfrm>
          <a:prstGeom prst="rect">
            <a:avLst/>
          </a:prstGeom>
          <a:noFill/>
        </p:spPr>
        <p:txBody>
          <a:bodyPr wrap="square" rtlCol="0">
            <a:spAutoFit/>
          </a:bodyPr>
          <a:lstStyle/>
          <a:p>
            <a:pPr algn="just"/>
            <a:r>
              <a:rPr lang="lt-LT" sz="2400" b="1" dirty="0">
                <a:latin typeface="Times New Roman" pitchFamily="18" charset="0"/>
                <a:cs typeface="Times New Roman" pitchFamily="18" charset="0"/>
              </a:rPr>
              <a:t>      </a:t>
            </a:r>
            <a:r>
              <a:rPr lang="lt-LT" sz="2400" b="1" dirty="0" err="1">
                <a:latin typeface="Times New Roman" pitchFamily="18" charset="0"/>
                <a:cs typeface="Times New Roman" pitchFamily="18" charset="0"/>
              </a:rPr>
              <a:t>Intarsija</a:t>
            </a:r>
            <a:r>
              <a:rPr lang="lt-LT" sz="2400" dirty="0">
                <a:latin typeface="Times New Roman" pitchFamily="18" charset="0"/>
                <a:cs typeface="Times New Roman" pitchFamily="18" charset="0"/>
              </a:rPr>
              <a:t> – medžio dirbinių  dekoravimo technika, inkrustacijos atmaina. Į išskaptuotą medžio paviršių įterpiami kitos rūšies, spalvos ir tekstūros medienos gabalėliai, plokštelės. </a:t>
            </a:r>
            <a:endParaRPr lang="en-US" sz="2400" dirty="0">
              <a:latin typeface="Times New Roman" pitchFamily="18" charset="0"/>
              <a:cs typeface="Times New Roman" pitchFamily="18" charset="0"/>
            </a:endParaRPr>
          </a:p>
        </p:txBody>
      </p:sp>
      <p:pic>
        <p:nvPicPr>
          <p:cNvPr id="3074" name="Picture 2" descr="http://www.liverpoolmuseums.org.uk/picture-of-month/graphics/large/chippendale.jpg"/>
          <p:cNvPicPr>
            <a:picLocks noChangeAspect="1" noChangeArrowheads="1"/>
          </p:cNvPicPr>
          <p:nvPr/>
        </p:nvPicPr>
        <p:blipFill>
          <a:blip r:embed="rId2"/>
          <a:srcRect/>
          <a:stretch>
            <a:fillRect/>
          </a:stretch>
        </p:blipFill>
        <p:spPr bwMode="auto">
          <a:xfrm>
            <a:off x="2214546" y="2143116"/>
            <a:ext cx="4524375" cy="3629025"/>
          </a:xfrm>
          <a:prstGeom prst="rect">
            <a:avLst/>
          </a:prstGeom>
          <a:noFill/>
        </p:spPr>
      </p:pic>
      <p:sp>
        <p:nvSpPr>
          <p:cNvPr id="4" name="Stačiakampis 3"/>
          <p:cNvSpPr/>
          <p:nvPr/>
        </p:nvSpPr>
        <p:spPr>
          <a:xfrm>
            <a:off x="2000232" y="5786454"/>
            <a:ext cx="8143932" cy="276999"/>
          </a:xfrm>
          <a:prstGeom prst="rect">
            <a:avLst/>
          </a:prstGeom>
        </p:spPr>
        <p:txBody>
          <a:bodyPr wrap="square">
            <a:spAutoFit/>
          </a:bodyPr>
          <a:lstStyle/>
          <a:p>
            <a:r>
              <a:rPr lang="en-US" sz="1200" dirty="0">
                <a:latin typeface="Times New Roman" pitchFamily="18" charset="0"/>
                <a:cs typeface="Times New Roman" pitchFamily="18" charset="0"/>
              </a:rPr>
              <a:t>http://www.liverpoolmuseums.org.uk/nof/aotm/displaypicture.asp?venue=&amp;id=291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428604"/>
            <a:ext cx="7715304" cy="1569660"/>
          </a:xfrm>
          <a:prstGeom prst="rect">
            <a:avLst/>
          </a:prstGeom>
          <a:noFill/>
        </p:spPr>
        <p:txBody>
          <a:bodyPr wrap="square" rtlCol="0">
            <a:spAutoFit/>
          </a:bodyPr>
          <a:lstStyle/>
          <a:p>
            <a:pPr algn="just"/>
            <a:r>
              <a:rPr lang="lt-LT" sz="2400" dirty="0">
                <a:latin typeface="Times New Roman" pitchFamily="18" charset="0"/>
                <a:cs typeface="Times New Roman" pitchFamily="18" charset="0"/>
              </a:rPr>
              <a:t>      1754 m. Tomas </a:t>
            </a:r>
            <a:r>
              <a:rPr lang="lt-LT" sz="2400" dirty="0" err="1">
                <a:latin typeface="Times New Roman" pitchFamily="18" charset="0"/>
                <a:cs typeface="Times New Roman" pitchFamily="18" charset="0"/>
              </a:rPr>
              <a:t>Čipendeilis</a:t>
            </a:r>
            <a:r>
              <a:rPr lang="lt-LT" sz="2400" dirty="0">
                <a:latin typeface="Times New Roman" pitchFamily="18" charset="0"/>
                <a:cs typeface="Times New Roman" pitchFamily="18" charset="0"/>
              </a:rPr>
              <a:t> išleido jį išgarsinusį baldų projektų albumą ,, Džentelmeno ir baldžiaus vadovas”.</a:t>
            </a:r>
          </a:p>
          <a:p>
            <a:pPr algn="just"/>
            <a:r>
              <a:rPr lang="lt-LT" sz="2400" dirty="0">
                <a:latin typeface="Times New Roman" pitchFamily="18" charset="0"/>
                <a:cs typeface="Times New Roman" pitchFamily="18" charset="0"/>
              </a:rPr>
              <a:t>      </a:t>
            </a:r>
            <a:r>
              <a:rPr lang="lt-LT" sz="2400" dirty="0" err="1">
                <a:latin typeface="Times New Roman" pitchFamily="18" charset="0"/>
                <a:cs typeface="Times New Roman" pitchFamily="18" charset="0"/>
              </a:rPr>
              <a:t>Čipendeilio</a:t>
            </a:r>
            <a:r>
              <a:rPr lang="lt-LT" sz="2400" dirty="0">
                <a:latin typeface="Times New Roman" pitchFamily="18" charset="0"/>
                <a:cs typeface="Times New Roman" pitchFamily="18" charset="0"/>
              </a:rPr>
              <a:t> baldų išliko labai mažai, jie daugiausiai žinomi iš projektų katalogo.</a:t>
            </a:r>
            <a:endParaRPr lang="en-US" sz="2400" dirty="0">
              <a:latin typeface="Times New Roman" pitchFamily="18" charset="0"/>
              <a:cs typeface="Times New Roman" pitchFamily="18" charset="0"/>
            </a:endParaRPr>
          </a:p>
        </p:txBody>
      </p:sp>
      <p:pic>
        <p:nvPicPr>
          <p:cNvPr id="2050" name="Picture 2" descr="Thomas Chippendale: The Gentleman &amp; Cabinet-Maker's Director (Dover Publications)"/>
          <p:cNvPicPr>
            <a:picLocks noChangeAspect="1" noChangeArrowheads="1"/>
          </p:cNvPicPr>
          <p:nvPr/>
        </p:nvPicPr>
        <p:blipFill>
          <a:blip r:embed="rId2"/>
          <a:srcRect/>
          <a:stretch>
            <a:fillRect/>
          </a:stretch>
        </p:blipFill>
        <p:spPr bwMode="auto">
          <a:xfrm>
            <a:off x="2857488" y="2214554"/>
            <a:ext cx="3048000" cy="42100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 Lady's Dressing Table"/>
          <p:cNvPicPr>
            <a:picLocks noChangeAspect="1" noChangeArrowheads="1"/>
          </p:cNvPicPr>
          <p:nvPr/>
        </p:nvPicPr>
        <p:blipFill>
          <a:blip r:embed="rId2"/>
          <a:srcRect/>
          <a:stretch>
            <a:fillRect/>
          </a:stretch>
        </p:blipFill>
        <p:spPr bwMode="auto">
          <a:xfrm>
            <a:off x="500034" y="857232"/>
            <a:ext cx="3929090" cy="4572032"/>
          </a:xfrm>
          <a:prstGeom prst="rect">
            <a:avLst/>
          </a:prstGeom>
          <a:noFill/>
        </p:spPr>
      </p:pic>
      <p:pic>
        <p:nvPicPr>
          <p:cNvPr id="27652" name="Picture 4" descr="Chippendale chairs"/>
          <p:cNvPicPr>
            <a:picLocks noChangeAspect="1" noChangeArrowheads="1"/>
          </p:cNvPicPr>
          <p:nvPr/>
        </p:nvPicPr>
        <p:blipFill>
          <a:blip r:embed="rId3"/>
          <a:srcRect/>
          <a:stretch>
            <a:fillRect/>
          </a:stretch>
        </p:blipFill>
        <p:spPr bwMode="auto">
          <a:xfrm>
            <a:off x="4714876" y="500042"/>
            <a:ext cx="3738584" cy="2643206"/>
          </a:xfrm>
          <a:prstGeom prst="rect">
            <a:avLst/>
          </a:prstGeom>
          <a:noFill/>
        </p:spPr>
      </p:pic>
      <p:sp>
        <p:nvSpPr>
          <p:cNvPr id="5" name="Stačiakampis 4"/>
          <p:cNvSpPr/>
          <p:nvPr/>
        </p:nvSpPr>
        <p:spPr>
          <a:xfrm>
            <a:off x="4857752" y="3143248"/>
            <a:ext cx="4572000" cy="276999"/>
          </a:xfrm>
          <a:prstGeom prst="rect">
            <a:avLst/>
          </a:prstGeom>
        </p:spPr>
        <p:txBody>
          <a:bodyPr>
            <a:spAutoFit/>
          </a:bodyPr>
          <a:lstStyle/>
          <a:p>
            <a:r>
              <a:rPr lang="en-US" sz="1200" dirty="0">
                <a:latin typeface="Times New Roman" pitchFamily="18" charset="0"/>
                <a:cs typeface="Times New Roman" pitchFamily="18" charset="0"/>
                <a:hlinkClick r:id="rId4"/>
              </a:rPr>
              <a:t>http://my-yorkshire.co.uk/people/thomas-chippendale.html</a:t>
            </a:r>
            <a:r>
              <a:rPr lang="lt-LT" sz="1200" dirty="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pic>
        <p:nvPicPr>
          <p:cNvPr id="27654" name="Picture 6" descr="http://historymyths.files.wordpress.com/2010/06/chippendale-iii-plate-34.jpg?w=197&amp;h=300"/>
          <p:cNvPicPr>
            <a:picLocks noChangeAspect="1" noChangeArrowheads="1"/>
          </p:cNvPicPr>
          <p:nvPr/>
        </p:nvPicPr>
        <p:blipFill>
          <a:blip r:embed="rId5"/>
          <a:srcRect/>
          <a:stretch>
            <a:fillRect/>
          </a:stretch>
        </p:blipFill>
        <p:spPr bwMode="auto">
          <a:xfrm>
            <a:off x="5286380" y="3500438"/>
            <a:ext cx="2786082" cy="2847976"/>
          </a:xfrm>
          <a:prstGeom prst="rect">
            <a:avLst/>
          </a:prstGeom>
          <a:noFill/>
        </p:spPr>
      </p:pic>
      <p:sp>
        <p:nvSpPr>
          <p:cNvPr id="8" name="Stačiakampis 7"/>
          <p:cNvSpPr/>
          <p:nvPr/>
        </p:nvSpPr>
        <p:spPr>
          <a:xfrm>
            <a:off x="5072066" y="6429396"/>
            <a:ext cx="4572000" cy="276999"/>
          </a:xfrm>
          <a:prstGeom prst="rect">
            <a:avLst/>
          </a:prstGeom>
        </p:spPr>
        <p:txBody>
          <a:bodyPr>
            <a:spAutoFit/>
          </a:bodyPr>
          <a:lstStyle/>
          <a:p>
            <a:r>
              <a:rPr lang="en-US" sz="1200" dirty="0">
                <a:latin typeface="Times New Roman" pitchFamily="18" charset="0"/>
                <a:cs typeface="Times New Roman" pitchFamily="18" charset="0"/>
                <a:hlinkClick r:id="rId6"/>
              </a:rPr>
              <a:t>http://historymyths.wordpress.com/tag/chippendale/</a:t>
            </a:r>
            <a:r>
              <a:rPr lang="lt-LT" sz="1200" dirty="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sp>
        <p:nvSpPr>
          <p:cNvPr id="9" name="Stačiakampis 8"/>
          <p:cNvSpPr/>
          <p:nvPr/>
        </p:nvSpPr>
        <p:spPr>
          <a:xfrm>
            <a:off x="214282" y="5572140"/>
            <a:ext cx="4572000" cy="461665"/>
          </a:xfrm>
          <a:prstGeom prst="rect">
            <a:avLst/>
          </a:prstGeom>
        </p:spPr>
        <p:txBody>
          <a:bodyPr>
            <a:spAutoFit/>
          </a:bodyPr>
          <a:lstStyle/>
          <a:p>
            <a:r>
              <a:rPr lang="en-US" sz="1200" dirty="0">
                <a:latin typeface="Times New Roman" pitchFamily="18" charset="0"/>
                <a:cs typeface="Times New Roman" pitchFamily="18" charset="0"/>
                <a:hlinkClick r:id="rId7"/>
              </a:rPr>
              <a:t>http://www.thechippendalesociety.co.uk/newsletters/NL114.htm</a:t>
            </a:r>
            <a:r>
              <a:rPr lang="lt-LT" sz="1200" dirty="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hippendale Commode"/>
          <p:cNvPicPr>
            <a:picLocks noChangeAspect="1" noChangeArrowheads="1"/>
          </p:cNvPicPr>
          <p:nvPr/>
        </p:nvPicPr>
        <p:blipFill>
          <a:blip r:embed="rId2"/>
          <a:srcRect/>
          <a:stretch>
            <a:fillRect/>
          </a:stretch>
        </p:blipFill>
        <p:spPr bwMode="auto">
          <a:xfrm>
            <a:off x="642910" y="928670"/>
            <a:ext cx="3429024" cy="4095752"/>
          </a:xfrm>
          <a:prstGeom prst="rect">
            <a:avLst/>
          </a:prstGeom>
          <a:noFill/>
        </p:spPr>
      </p:pic>
      <p:sp>
        <p:nvSpPr>
          <p:cNvPr id="3" name="Stačiakampis 2"/>
          <p:cNvSpPr/>
          <p:nvPr/>
        </p:nvSpPr>
        <p:spPr>
          <a:xfrm>
            <a:off x="357158" y="5143512"/>
            <a:ext cx="4572000" cy="461665"/>
          </a:xfrm>
          <a:prstGeom prst="rect">
            <a:avLst/>
          </a:prstGeom>
        </p:spPr>
        <p:txBody>
          <a:bodyPr>
            <a:spAutoFit/>
          </a:bodyPr>
          <a:lstStyle/>
          <a:p>
            <a:r>
              <a:rPr lang="en-US" sz="1200" dirty="0">
                <a:latin typeface="Times New Roman" pitchFamily="18" charset="0"/>
                <a:cs typeface="Times New Roman" pitchFamily="18" charset="0"/>
                <a:hlinkClick r:id="rId3"/>
              </a:rPr>
              <a:t>http://www.thechippendalesociety.co.uk/newsletters/NL119.htm</a:t>
            </a:r>
            <a:r>
              <a:rPr lang="lt-LT" sz="1200" dirty="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pic>
        <p:nvPicPr>
          <p:cNvPr id="34820" name="Picture 4" descr="https://encrypted-tbn0.gstatic.com/images?q=tbn:ANd9GcT7pdXYAOqEUPPGOCTSzezhdIZ4-S3p9hPCsn5V3XmCR_fS-dMY"/>
          <p:cNvPicPr>
            <a:picLocks noChangeAspect="1" noChangeArrowheads="1"/>
          </p:cNvPicPr>
          <p:nvPr/>
        </p:nvPicPr>
        <p:blipFill>
          <a:blip r:embed="rId4"/>
          <a:srcRect/>
          <a:stretch>
            <a:fillRect/>
          </a:stretch>
        </p:blipFill>
        <p:spPr bwMode="auto">
          <a:xfrm>
            <a:off x="5000628" y="1000108"/>
            <a:ext cx="3571900" cy="4000528"/>
          </a:xfrm>
          <a:prstGeom prst="rect">
            <a:avLst/>
          </a:prstGeom>
          <a:noFill/>
        </p:spPr>
      </p:pic>
      <p:sp>
        <p:nvSpPr>
          <p:cNvPr id="5" name="Stačiakampis 4"/>
          <p:cNvSpPr/>
          <p:nvPr/>
        </p:nvSpPr>
        <p:spPr>
          <a:xfrm>
            <a:off x="4929190" y="5214950"/>
            <a:ext cx="3929090" cy="276999"/>
          </a:xfrm>
          <a:prstGeom prst="rect">
            <a:avLst/>
          </a:prstGeom>
        </p:spPr>
        <p:txBody>
          <a:bodyPr wrap="square">
            <a:spAutoFit/>
          </a:bodyPr>
          <a:lstStyle/>
          <a:p>
            <a:r>
              <a:rPr lang="en-US" sz="1200" dirty="0">
                <a:latin typeface="Times New Roman" pitchFamily="18" charset="0"/>
                <a:cs typeface="Times New Roman" pitchFamily="18" charset="0"/>
                <a:hlinkClick r:id="rId5"/>
              </a:rPr>
              <a:t>http://etc.usf.edu/clipart/80900/80959/80959_tableleg2.htm</a:t>
            </a:r>
            <a:r>
              <a:rPr lang="lt-LT" sz="1200" dirty="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homas Chippendale seating Burton Constable Hall Fabrics by Lebear"/>
          <p:cNvPicPr>
            <a:picLocks noChangeAspect="1" noChangeArrowheads="1"/>
          </p:cNvPicPr>
          <p:nvPr/>
        </p:nvPicPr>
        <p:blipFill>
          <a:blip r:embed="rId2"/>
          <a:srcRect/>
          <a:stretch>
            <a:fillRect/>
          </a:stretch>
        </p:blipFill>
        <p:spPr bwMode="auto">
          <a:xfrm>
            <a:off x="1357290" y="1142984"/>
            <a:ext cx="6286544" cy="3500462"/>
          </a:xfrm>
          <a:prstGeom prst="rect">
            <a:avLst/>
          </a:prstGeom>
          <a:noFill/>
        </p:spPr>
      </p:pic>
      <p:sp>
        <p:nvSpPr>
          <p:cNvPr id="3" name="Stačiakampis 2"/>
          <p:cNvSpPr/>
          <p:nvPr/>
        </p:nvSpPr>
        <p:spPr>
          <a:xfrm>
            <a:off x="2786050" y="5500702"/>
            <a:ext cx="4572000" cy="276999"/>
          </a:xfrm>
          <a:prstGeom prst="rect">
            <a:avLst/>
          </a:prstGeom>
        </p:spPr>
        <p:txBody>
          <a:bodyPr>
            <a:spAutoFit/>
          </a:bodyPr>
          <a:lstStyle/>
          <a:p>
            <a:r>
              <a:rPr lang="en-US" sz="1200" dirty="0">
                <a:latin typeface="Times New Roman" pitchFamily="18" charset="0"/>
                <a:cs typeface="Times New Roman" pitchFamily="18" charset="0"/>
                <a:hlinkClick r:id="rId3"/>
              </a:rPr>
              <a:t>http://trouvais.com/2009/10/21/candlelight-and-roses/</a:t>
            </a:r>
            <a:r>
              <a:rPr lang="lt-LT" sz="1200" dirty="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sp>
        <p:nvSpPr>
          <p:cNvPr id="4" name="Stačiakampis 3"/>
          <p:cNvSpPr/>
          <p:nvPr/>
        </p:nvSpPr>
        <p:spPr>
          <a:xfrm>
            <a:off x="2357422" y="4929198"/>
            <a:ext cx="3575018" cy="461665"/>
          </a:xfrm>
          <a:prstGeom prst="rect">
            <a:avLst/>
          </a:prstGeom>
        </p:spPr>
        <p:txBody>
          <a:bodyPr wrap="none">
            <a:spAutoFit/>
          </a:bodyPr>
          <a:lstStyle/>
          <a:p>
            <a:r>
              <a:rPr lang="en-US" sz="2400" dirty="0">
                <a:latin typeface="Times New Roman" pitchFamily="18" charset="0"/>
                <a:cs typeface="Times New Roman" pitchFamily="18" charset="0"/>
              </a:rPr>
              <a:t>Thomas Chippendale  1778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A design by Thomas Chippendale for King George III circa 1792"/>
          <p:cNvPicPr>
            <a:picLocks noChangeAspect="1" noChangeArrowheads="1"/>
          </p:cNvPicPr>
          <p:nvPr/>
        </p:nvPicPr>
        <p:blipFill>
          <a:blip r:embed="rId2"/>
          <a:srcRect/>
          <a:stretch>
            <a:fillRect/>
          </a:stretch>
        </p:blipFill>
        <p:spPr bwMode="auto">
          <a:xfrm>
            <a:off x="2357422" y="357166"/>
            <a:ext cx="4095750" cy="5191113"/>
          </a:xfrm>
          <a:prstGeom prst="rect">
            <a:avLst/>
          </a:prstGeom>
          <a:noFill/>
        </p:spPr>
      </p:pic>
      <p:sp>
        <p:nvSpPr>
          <p:cNvPr id="3" name="Stačiakampis 2"/>
          <p:cNvSpPr/>
          <p:nvPr/>
        </p:nvSpPr>
        <p:spPr>
          <a:xfrm>
            <a:off x="4786314" y="6286520"/>
            <a:ext cx="2954655" cy="276999"/>
          </a:xfrm>
          <a:prstGeom prst="rect">
            <a:avLst/>
          </a:prstGeom>
        </p:spPr>
        <p:txBody>
          <a:bodyPr wrap="none">
            <a:spAutoFit/>
          </a:bodyPr>
          <a:lstStyle/>
          <a:p>
            <a:r>
              <a:rPr lang="en-US" sz="1200" dirty="0">
                <a:hlinkClick r:id="rId3"/>
              </a:rPr>
              <a:t>http://www.fourposterbeds-carved.co.uk/</a:t>
            </a:r>
            <a:r>
              <a:rPr lang="lt-LT" sz="1200" dirty="0"/>
              <a:t>	</a:t>
            </a:r>
            <a:endParaRPr lang="en-US" sz="1200" dirty="0"/>
          </a:p>
        </p:txBody>
      </p:sp>
      <p:sp>
        <p:nvSpPr>
          <p:cNvPr id="4" name="Stačiakampis 3"/>
          <p:cNvSpPr/>
          <p:nvPr/>
        </p:nvSpPr>
        <p:spPr>
          <a:xfrm>
            <a:off x="642910" y="5643578"/>
            <a:ext cx="8858312" cy="461665"/>
          </a:xfrm>
          <a:prstGeom prst="rect">
            <a:avLst/>
          </a:prstGeom>
        </p:spPr>
        <p:txBody>
          <a:bodyPr wrap="square">
            <a:spAutoFit/>
          </a:bodyPr>
          <a:lstStyle/>
          <a:p>
            <a:r>
              <a:rPr lang="en-US" sz="2400" dirty="0">
                <a:latin typeface="Times New Roman" pitchFamily="18" charset="0"/>
                <a:cs typeface="Times New Roman" pitchFamily="18" charset="0"/>
              </a:rPr>
              <a:t>A design by Thomas </a:t>
            </a:r>
            <a:r>
              <a:rPr lang="en-US" sz="2400" dirty="0" err="1">
                <a:latin typeface="Times New Roman" pitchFamily="18" charset="0"/>
                <a:cs typeface="Times New Roman" pitchFamily="18" charset="0"/>
              </a:rPr>
              <a:t>Chippen</a:t>
            </a:r>
            <a:r>
              <a:rPr lang="lt-LT" sz="2400" dirty="0" err="1">
                <a:latin typeface="Times New Roman" pitchFamily="18" charset="0"/>
                <a:cs typeface="Times New Roman" pitchFamily="18" charset="0"/>
              </a:rPr>
              <a:t>dale</a:t>
            </a:r>
            <a:r>
              <a:rPr lang="en-US" sz="2400" dirty="0">
                <a:latin typeface="Times New Roman" pitchFamily="18" charset="0"/>
                <a:cs typeface="Times New Roman" pitchFamily="18" charset="0"/>
              </a:rPr>
              <a:t> for King George III circa 1792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John Mayhew &amp; William Ince - Commode"/>
          <p:cNvPicPr>
            <a:picLocks noChangeAspect="1" noChangeArrowheads="1"/>
          </p:cNvPicPr>
          <p:nvPr/>
        </p:nvPicPr>
        <p:blipFill>
          <a:blip r:embed="rId2"/>
          <a:srcRect/>
          <a:stretch>
            <a:fillRect/>
          </a:stretch>
        </p:blipFill>
        <p:spPr bwMode="auto">
          <a:xfrm>
            <a:off x="1928794" y="428604"/>
            <a:ext cx="5357850" cy="5286412"/>
          </a:xfrm>
          <a:prstGeom prst="rect">
            <a:avLst/>
          </a:prstGeom>
          <a:noFill/>
        </p:spPr>
      </p:pic>
      <p:sp>
        <p:nvSpPr>
          <p:cNvPr id="3" name="Stačiakampis 2"/>
          <p:cNvSpPr/>
          <p:nvPr/>
        </p:nvSpPr>
        <p:spPr>
          <a:xfrm>
            <a:off x="1714480" y="5929330"/>
            <a:ext cx="6858048" cy="276999"/>
          </a:xfrm>
          <a:prstGeom prst="rect">
            <a:avLst/>
          </a:prstGeom>
        </p:spPr>
        <p:txBody>
          <a:bodyPr wrap="square">
            <a:spAutoFit/>
          </a:bodyPr>
          <a:lstStyle/>
          <a:p>
            <a:r>
              <a:rPr lang="en-US" sz="1200" dirty="0">
                <a:latin typeface="Times New Roman" pitchFamily="18" charset="0"/>
                <a:cs typeface="Times New Roman" pitchFamily="18" charset="0"/>
                <a:hlinkClick r:id="rId3"/>
              </a:rPr>
              <a:t>http://www.liverpoolmuseums.org.uk/ladylever/collections/furniture/thomaschippendale.aspx</a:t>
            </a:r>
            <a:r>
              <a:rPr lang="lt-LT" sz="1200" dirty="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An American chair after a design by Thomas Chippendale"/>
          <p:cNvPicPr>
            <a:picLocks noChangeAspect="1" noChangeArrowheads="1"/>
          </p:cNvPicPr>
          <p:nvPr/>
        </p:nvPicPr>
        <p:blipFill>
          <a:blip r:embed="rId2"/>
          <a:srcRect/>
          <a:stretch>
            <a:fillRect/>
          </a:stretch>
        </p:blipFill>
        <p:spPr bwMode="auto">
          <a:xfrm>
            <a:off x="428596" y="1214422"/>
            <a:ext cx="3786214" cy="4214842"/>
          </a:xfrm>
          <a:prstGeom prst="rect">
            <a:avLst/>
          </a:prstGeom>
          <a:noFill/>
        </p:spPr>
      </p:pic>
      <p:sp>
        <p:nvSpPr>
          <p:cNvPr id="3" name="Stačiakampis 2"/>
          <p:cNvSpPr/>
          <p:nvPr/>
        </p:nvSpPr>
        <p:spPr>
          <a:xfrm>
            <a:off x="3000364" y="214290"/>
            <a:ext cx="4572000" cy="461665"/>
          </a:xfrm>
          <a:prstGeom prst="rect">
            <a:avLst/>
          </a:prstGeom>
        </p:spPr>
        <p:txBody>
          <a:bodyPr>
            <a:spAutoFit/>
          </a:bodyPr>
          <a:lstStyle/>
          <a:p>
            <a:r>
              <a:rPr lang="en-US" sz="2400" dirty="0">
                <a:latin typeface="Times New Roman" pitchFamily="18" charset="0"/>
                <a:cs typeface="Times New Roman" pitchFamily="18" charset="0"/>
              </a:rPr>
              <a:t>Thomas Chippendale</a:t>
            </a:r>
          </a:p>
        </p:txBody>
      </p:sp>
      <p:sp>
        <p:nvSpPr>
          <p:cNvPr id="4" name="Stačiakampis 3"/>
          <p:cNvSpPr/>
          <p:nvPr/>
        </p:nvSpPr>
        <p:spPr>
          <a:xfrm>
            <a:off x="285720" y="5643578"/>
            <a:ext cx="4572000" cy="461665"/>
          </a:xfrm>
          <a:prstGeom prst="rect">
            <a:avLst/>
          </a:prstGeom>
        </p:spPr>
        <p:txBody>
          <a:bodyPr>
            <a:spAutoFit/>
          </a:bodyPr>
          <a:lstStyle/>
          <a:p>
            <a:r>
              <a:rPr lang="en-US" sz="1200" dirty="0">
                <a:latin typeface="Times New Roman" pitchFamily="18" charset="0"/>
                <a:cs typeface="Times New Roman" pitchFamily="18" charset="0"/>
                <a:hlinkClick r:id="rId3"/>
              </a:rPr>
              <a:t>http://www.wilsonartcontract.com/chairs-a-history-by-de-dampierre/</a:t>
            </a:r>
            <a:r>
              <a:rPr lang="lt-LT" sz="1200" dirty="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pic>
        <p:nvPicPr>
          <p:cNvPr id="30724" name="Picture 4" descr="a george iii mahogany armchair &#10;"/>
          <p:cNvPicPr>
            <a:picLocks noChangeAspect="1" noChangeArrowheads="1"/>
          </p:cNvPicPr>
          <p:nvPr/>
        </p:nvPicPr>
        <p:blipFill>
          <a:blip r:embed="rId4"/>
          <a:srcRect/>
          <a:stretch>
            <a:fillRect/>
          </a:stretch>
        </p:blipFill>
        <p:spPr bwMode="auto">
          <a:xfrm>
            <a:off x="5357818" y="1142984"/>
            <a:ext cx="2686050" cy="2500330"/>
          </a:xfrm>
          <a:prstGeom prst="rect">
            <a:avLst/>
          </a:prstGeom>
          <a:noFill/>
        </p:spPr>
      </p:pic>
      <p:sp>
        <p:nvSpPr>
          <p:cNvPr id="6" name="Stačiakampis 5"/>
          <p:cNvSpPr/>
          <p:nvPr/>
        </p:nvSpPr>
        <p:spPr>
          <a:xfrm>
            <a:off x="4572000" y="3643314"/>
            <a:ext cx="4572000" cy="461665"/>
          </a:xfrm>
          <a:prstGeom prst="rect">
            <a:avLst/>
          </a:prstGeom>
        </p:spPr>
        <p:txBody>
          <a:bodyPr>
            <a:spAutoFit/>
          </a:bodyPr>
          <a:lstStyle/>
          <a:p>
            <a:r>
              <a:rPr lang="en-US" sz="1200" dirty="0">
                <a:latin typeface="Times New Roman" pitchFamily="18" charset="0"/>
                <a:cs typeface="Times New Roman" pitchFamily="18" charset="0"/>
                <a:hlinkClick r:id="rId5"/>
              </a:rPr>
              <a:t>http://www.christies.com/lotfinder/LotDetailsPrintable.aspx?intObjectID=5313054</a:t>
            </a:r>
            <a:r>
              <a:rPr lang="lt-LT" sz="1200" dirty="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pic>
        <p:nvPicPr>
          <p:cNvPr id="30726" name="Picture 6" descr="https://encrypted-tbn2.gstatic.com/images?q=tbn:ANd9GcRsFcSYtGKGLM6a1_lUy18Iq--Li2HnDWNAwpS3UImETmkLxD_jxQ"/>
          <p:cNvPicPr>
            <a:picLocks noChangeAspect="1" noChangeArrowheads="1"/>
          </p:cNvPicPr>
          <p:nvPr/>
        </p:nvPicPr>
        <p:blipFill>
          <a:blip r:embed="rId6"/>
          <a:srcRect/>
          <a:stretch>
            <a:fillRect/>
          </a:stretch>
        </p:blipFill>
        <p:spPr bwMode="auto">
          <a:xfrm>
            <a:off x="5143504" y="4286256"/>
            <a:ext cx="3143272" cy="1933577"/>
          </a:xfrm>
          <a:prstGeom prst="rect">
            <a:avLst/>
          </a:prstGeom>
          <a:noFill/>
        </p:spPr>
      </p:pic>
      <p:sp>
        <p:nvSpPr>
          <p:cNvPr id="8" name="Stačiakampis 7"/>
          <p:cNvSpPr/>
          <p:nvPr/>
        </p:nvSpPr>
        <p:spPr>
          <a:xfrm>
            <a:off x="4000496" y="6357958"/>
            <a:ext cx="5143504" cy="461665"/>
          </a:xfrm>
          <a:prstGeom prst="rect">
            <a:avLst/>
          </a:prstGeom>
        </p:spPr>
        <p:txBody>
          <a:bodyPr wrap="square">
            <a:spAutoFit/>
          </a:bodyPr>
          <a:lstStyle/>
          <a:p>
            <a:r>
              <a:rPr lang="en-US" sz="1200" dirty="0">
                <a:latin typeface="Times New Roman" pitchFamily="18" charset="0"/>
                <a:cs typeface="Times New Roman" pitchFamily="18" charset="0"/>
                <a:hlinkClick r:id="rId7"/>
              </a:rPr>
              <a:t>http://elitechoice.org/2008/06/14/thomas-chippendales-furniture-up-for-auction/</a:t>
            </a:r>
            <a:r>
              <a:rPr lang="lt-LT" sz="1200" dirty="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Thomas Chippendale. Mirror. 1762-1765.  Carved and gilded pine, mirror glass and brass.  Victoria and Albert Museum. London, UK."/>
          <p:cNvPicPr>
            <a:picLocks noChangeAspect="1" noChangeArrowheads="1"/>
          </p:cNvPicPr>
          <p:nvPr/>
        </p:nvPicPr>
        <p:blipFill>
          <a:blip r:embed="rId2"/>
          <a:srcRect/>
          <a:stretch>
            <a:fillRect/>
          </a:stretch>
        </p:blipFill>
        <p:spPr bwMode="auto">
          <a:xfrm>
            <a:off x="714348" y="1714488"/>
            <a:ext cx="2643206" cy="3067057"/>
          </a:xfrm>
          <a:prstGeom prst="rect">
            <a:avLst/>
          </a:prstGeom>
          <a:noFill/>
        </p:spPr>
      </p:pic>
      <p:sp>
        <p:nvSpPr>
          <p:cNvPr id="3" name="Stačiakampis 2"/>
          <p:cNvSpPr/>
          <p:nvPr/>
        </p:nvSpPr>
        <p:spPr>
          <a:xfrm>
            <a:off x="500034" y="5072074"/>
            <a:ext cx="4572000" cy="369332"/>
          </a:xfrm>
          <a:prstGeom prst="rect">
            <a:avLst/>
          </a:prstGeom>
        </p:spPr>
        <p:txBody>
          <a:bodyPr>
            <a:spAutoFit/>
          </a:bodyPr>
          <a:lstStyle/>
          <a:p>
            <a:r>
              <a:rPr lang="en-US" dirty="0">
                <a:hlinkClick r:id="rId3"/>
              </a:rPr>
              <a:t>h</a:t>
            </a:r>
            <a:r>
              <a:rPr lang="en-US" sz="1200" dirty="0">
                <a:latin typeface="Times New Roman" pitchFamily="18" charset="0"/>
                <a:cs typeface="Times New Roman" pitchFamily="18" charset="0"/>
                <a:hlinkClick r:id="rId3"/>
              </a:rPr>
              <a:t>ttp://pinterest.com/pin/282249101618076436/</a:t>
            </a:r>
            <a:r>
              <a:rPr lang="lt-LT" sz="1200" dirty="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sp>
        <p:nvSpPr>
          <p:cNvPr id="4" name="Stačiakampis 3"/>
          <p:cNvSpPr/>
          <p:nvPr/>
        </p:nvSpPr>
        <p:spPr>
          <a:xfrm>
            <a:off x="4357686" y="5357826"/>
            <a:ext cx="4572000" cy="830997"/>
          </a:xfrm>
          <a:prstGeom prst="rect">
            <a:avLst/>
          </a:prstGeom>
        </p:spPr>
        <p:txBody>
          <a:bodyPr>
            <a:spAutoFit/>
          </a:bodyPr>
          <a:lstStyle/>
          <a:p>
            <a:r>
              <a:rPr lang="en-US" sz="1200" dirty="0">
                <a:latin typeface="Times New Roman" pitchFamily="18" charset="0"/>
                <a:cs typeface="Times New Roman" pitchFamily="18" charset="0"/>
                <a:hlinkClick r:id="rId4"/>
              </a:rPr>
              <a:t>http://www.masterart.com/Thomas-Chippendale-1718-1779-Important-Pair-Pier-Glasses-the-Chinese-Chippendale-Manner-PortalDefault.aspx?tabid=53&amp;dealerID=4246&amp;objectID=39669</a:t>
            </a:r>
            <a:r>
              <a:rPr lang="lt-LT" sz="1200" dirty="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pic>
        <p:nvPicPr>
          <p:cNvPr id="29700" name="Picture 4" descr="https://encrypted-tbn0.gstatic.com/images?q=tbn:ANd9GcQC8q_Tsepy4ppQm1Tdx7uea77JJZ7s4n6a_BXn0HHkwDXPChtEPg"/>
          <p:cNvPicPr>
            <a:picLocks noChangeAspect="1" noChangeArrowheads="1"/>
          </p:cNvPicPr>
          <p:nvPr/>
        </p:nvPicPr>
        <p:blipFill>
          <a:blip r:embed="rId5"/>
          <a:srcRect/>
          <a:stretch>
            <a:fillRect/>
          </a:stretch>
        </p:blipFill>
        <p:spPr bwMode="auto">
          <a:xfrm>
            <a:off x="4357686" y="1000108"/>
            <a:ext cx="4357718" cy="414340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1934" y="1785926"/>
            <a:ext cx="4143404" cy="1938992"/>
          </a:xfrm>
          <a:prstGeom prst="rect">
            <a:avLst/>
          </a:prstGeom>
          <a:noFill/>
        </p:spPr>
        <p:txBody>
          <a:bodyPr wrap="square" rtlCol="0">
            <a:spAutoFit/>
          </a:bodyPr>
          <a:lstStyle/>
          <a:p>
            <a:pPr algn="just"/>
            <a:r>
              <a:rPr lang="lt-LT" sz="2400" dirty="0">
                <a:latin typeface="Times New Roman" pitchFamily="18" charset="0"/>
                <a:cs typeface="Times New Roman" pitchFamily="18" charset="0"/>
              </a:rPr>
              <a:t>       XVIII a. viduryje baldų savitumu išsiskiria Anglija, turėjusi garsų </a:t>
            </a:r>
            <a:r>
              <a:rPr lang="lt-LT" sz="2400" dirty="0" err="1">
                <a:latin typeface="Times New Roman" pitchFamily="18" charset="0"/>
                <a:cs typeface="Times New Roman" pitchFamily="18" charset="0"/>
              </a:rPr>
              <a:t>rokoko</a:t>
            </a:r>
            <a:r>
              <a:rPr lang="lt-LT" sz="2400" dirty="0">
                <a:latin typeface="Times New Roman" pitchFamily="18" charset="0"/>
                <a:cs typeface="Times New Roman" pitchFamily="18" charset="0"/>
              </a:rPr>
              <a:t> stiliaus baldų meistrą </a:t>
            </a:r>
            <a:r>
              <a:rPr lang="lt-LT" sz="2400" b="1" dirty="0">
                <a:latin typeface="Times New Roman" pitchFamily="18" charset="0"/>
                <a:cs typeface="Times New Roman" pitchFamily="18" charset="0"/>
              </a:rPr>
              <a:t>Tomą </a:t>
            </a:r>
            <a:r>
              <a:rPr lang="lt-LT" sz="2400" b="1" dirty="0" err="1">
                <a:latin typeface="Times New Roman" pitchFamily="18" charset="0"/>
                <a:cs typeface="Times New Roman" pitchFamily="18" charset="0"/>
              </a:rPr>
              <a:t>Čipendeilį</a:t>
            </a:r>
            <a:r>
              <a:rPr lang="lt-LT" sz="2400" b="1" dirty="0">
                <a:latin typeface="Times New Roman" pitchFamily="18" charset="0"/>
                <a:cs typeface="Times New Roman" pitchFamily="18" charset="0"/>
              </a:rPr>
              <a:t> (1718 – 1779)</a:t>
            </a:r>
            <a:r>
              <a:rPr lang="lt-LT"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3" name="Picture 2" descr="Thomas Chippendale – Eighteenth Century English Furniture"/>
          <p:cNvPicPr>
            <a:picLocks noChangeAspect="1" noChangeArrowheads="1"/>
          </p:cNvPicPr>
          <p:nvPr/>
        </p:nvPicPr>
        <p:blipFill>
          <a:blip r:embed="rId2"/>
          <a:srcRect/>
          <a:stretch>
            <a:fillRect/>
          </a:stretch>
        </p:blipFill>
        <p:spPr bwMode="auto">
          <a:xfrm>
            <a:off x="571472" y="1142984"/>
            <a:ext cx="3167086" cy="376712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his captivating wardrobe was created by Thomas Chippendale at Nostell Priory, West Yorkshire. The chest features japanned hand painted green and gold depictions in lacquer.  This chinoiserie styled cabinet is located in the State Bedchamber at Nostell Priory, West Yorkshire Photographer-Andreas von Einsiedel.  Photo Credit- Treasure Hunt- National Trust Collections"/>
          <p:cNvPicPr>
            <a:picLocks noChangeAspect="1" noChangeArrowheads="1"/>
          </p:cNvPicPr>
          <p:nvPr/>
        </p:nvPicPr>
        <p:blipFill>
          <a:blip r:embed="rId2"/>
          <a:srcRect/>
          <a:stretch>
            <a:fillRect/>
          </a:stretch>
        </p:blipFill>
        <p:spPr bwMode="auto">
          <a:xfrm>
            <a:off x="571472" y="785794"/>
            <a:ext cx="3643338" cy="4643470"/>
          </a:xfrm>
          <a:prstGeom prst="rect">
            <a:avLst/>
          </a:prstGeom>
          <a:noFill/>
        </p:spPr>
      </p:pic>
      <p:sp>
        <p:nvSpPr>
          <p:cNvPr id="3" name="Stačiakampis 2"/>
          <p:cNvSpPr/>
          <p:nvPr/>
        </p:nvSpPr>
        <p:spPr>
          <a:xfrm>
            <a:off x="285720" y="5429264"/>
            <a:ext cx="4572000" cy="369332"/>
          </a:xfrm>
          <a:prstGeom prst="rect">
            <a:avLst/>
          </a:prstGeom>
        </p:spPr>
        <p:txBody>
          <a:bodyPr>
            <a:spAutoFit/>
          </a:bodyPr>
          <a:lstStyle/>
          <a:p>
            <a:r>
              <a:rPr lang="en-US" sz="1200" dirty="0">
                <a:latin typeface="Times New Roman" pitchFamily="18" charset="0"/>
                <a:cs typeface="Times New Roman" pitchFamily="18" charset="0"/>
                <a:hlinkClick r:id="rId3"/>
              </a:rPr>
              <a:t>http://pinterest.com/operahill/period-thomas-chippendale/</a:t>
            </a:r>
            <a:r>
              <a:rPr lang="lt-LT"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28676" name="Picture 4" descr="Authentic Chippendale Cabinet exemplifying the overly ornate designs Thomas Chippendale enjoyed."/>
          <p:cNvPicPr>
            <a:picLocks noChangeAspect="1" noChangeArrowheads="1"/>
          </p:cNvPicPr>
          <p:nvPr/>
        </p:nvPicPr>
        <p:blipFill>
          <a:blip r:embed="rId4"/>
          <a:srcRect/>
          <a:stretch>
            <a:fillRect/>
          </a:stretch>
        </p:blipFill>
        <p:spPr bwMode="auto">
          <a:xfrm>
            <a:off x="4714876" y="785794"/>
            <a:ext cx="3714776" cy="4572032"/>
          </a:xfrm>
          <a:prstGeom prst="rect">
            <a:avLst/>
          </a:prstGeom>
          <a:noFill/>
        </p:spPr>
      </p:pic>
      <p:sp>
        <p:nvSpPr>
          <p:cNvPr id="5" name="Stačiakampis 4"/>
          <p:cNvSpPr/>
          <p:nvPr/>
        </p:nvSpPr>
        <p:spPr>
          <a:xfrm>
            <a:off x="4572000" y="5572140"/>
            <a:ext cx="4572000" cy="553998"/>
          </a:xfrm>
          <a:prstGeom prst="rect">
            <a:avLst/>
          </a:prstGeom>
        </p:spPr>
        <p:txBody>
          <a:bodyPr>
            <a:spAutoFit/>
          </a:bodyPr>
          <a:lstStyle/>
          <a:p>
            <a:r>
              <a:rPr lang="en-US" sz="1200" dirty="0">
                <a:latin typeface="Times New Roman" pitchFamily="18" charset="0"/>
                <a:cs typeface="Times New Roman" pitchFamily="18" charset="0"/>
                <a:hlinkClick r:id="rId5"/>
              </a:rPr>
              <a:t>http://guidetohomefurniture.com/thomas-chippendale-furniture</a:t>
            </a:r>
            <a:r>
              <a:rPr lang="lt-LT" dirty="0"/>
              <a:t>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ile:Commode, Thomas Chippendale (attrib), c. 1778 - IMG 1704.JPG"/>
          <p:cNvPicPr>
            <a:picLocks noChangeAspect="1" noChangeArrowheads="1"/>
          </p:cNvPicPr>
          <p:nvPr/>
        </p:nvPicPr>
        <p:blipFill>
          <a:blip r:embed="rId2"/>
          <a:srcRect/>
          <a:stretch>
            <a:fillRect/>
          </a:stretch>
        </p:blipFill>
        <p:spPr bwMode="auto">
          <a:xfrm>
            <a:off x="857224" y="857232"/>
            <a:ext cx="7620000" cy="3929074"/>
          </a:xfrm>
          <a:prstGeom prst="rect">
            <a:avLst/>
          </a:prstGeom>
          <a:noFill/>
        </p:spPr>
      </p:pic>
      <p:sp>
        <p:nvSpPr>
          <p:cNvPr id="3" name="Stačiakampis 2"/>
          <p:cNvSpPr/>
          <p:nvPr/>
        </p:nvSpPr>
        <p:spPr>
          <a:xfrm>
            <a:off x="2714612" y="5072074"/>
            <a:ext cx="6929454" cy="461665"/>
          </a:xfrm>
          <a:prstGeom prst="rect">
            <a:avLst/>
          </a:prstGeom>
        </p:spPr>
        <p:txBody>
          <a:bodyPr wrap="square">
            <a:spAutoFit/>
          </a:bodyPr>
          <a:lstStyle/>
          <a:p>
            <a:r>
              <a:rPr lang="en-US" sz="1200" dirty="0">
                <a:latin typeface="Times New Roman" pitchFamily="18" charset="0"/>
                <a:cs typeface="Times New Roman" pitchFamily="18" charset="0"/>
                <a:hlinkClick r:id="rId3"/>
              </a:rPr>
              <a:t>http://commons.wikimedia.org/wiki/File:Commode,_Thomas_Chippendale_(attrib),_c._1778_-_IMG_1704.JPG</a:t>
            </a:r>
            <a:r>
              <a:rPr lang="lt-LT" sz="1200" dirty="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homas Chippendale designed four (full tester) poster bed year 1755"/>
          <p:cNvPicPr>
            <a:picLocks noChangeAspect="1" noChangeArrowheads="1"/>
          </p:cNvPicPr>
          <p:nvPr/>
        </p:nvPicPr>
        <p:blipFill>
          <a:blip r:embed="rId2"/>
          <a:srcRect/>
          <a:stretch>
            <a:fillRect/>
          </a:stretch>
        </p:blipFill>
        <p:spPr bwMode="auto">
          <a:xfrm>
            <a:off x="2143108" y="357166"/>
            <a:ext cx="4505325" cy="5143536"/>
          </a:xfrm>
          <a:prstGeom prst="rect">
            <a:avLst/>
          </a:prstGeom>
          <a:noFill/>
        </p:spPr>
      </p:pic>
      <p:sp>
        <p:nvSpPr>
          <p:cNvPr id="3" name="Stačiakampis 2"/>
          <p:cNvSpPr/>
          <p:nvPr/>
        </p:nvSpPr>
        <p:spPr>
          <a:xfrm>
            <a:off x="357126" y="5500702"/>
            <a:ext cx="8786874" cy="1015663"/>
          </a:xfrm>
          <a:prstGeom prst="rect">
            <a:avLst/>
          </a:prstGeom>
        </p:spPr>
        <p:txBody>
          <a:bodyPr wrap="square">
            <a:spAutoFit/>
          </a:bodyPr>
          <a:lstStyle/>
          <a:p>
            <a:r>
              <a:rPr lang="en-US" sz="2400" dirty="0">
                <a:latin typeface="Times New Roman" pitchFamily="18" charset="0"/>
                <a:cs typeface="Times New Roman" pitchFamily="18" charset="0"/>
              </a:rPr>
              <a:t>Thomas Chippendale designed four (full tester) poster bed year 1755</a:t>
            </a:r>
            <a:br>
              <a:rPr lang="en-US" dirty="0"/>
            </a:br>
            <a:br>
              <a:rPr lang="en-US" dirty="0"/>
            </a:br>
            <a:endParaRPr lang="en-US" dirty="0"/>
          </a:p>
        </p:txBody>
      </p:sp>
      <p:sp>
        <p:nvSpPr>
          <p:cNvPr id="4" name="Stačiakampis 3"/>
          <p:cNvSpPr/>
          <p:nvPr/>
        </p:nvSpPr>
        <p:spPr>
          <a:xfrm>
            <a:off x="3857620" y="5929330"/>
            <a:ext cx="5500694" cy="553998"/>
          </a:xfrm>
          <a:prstGeom prst="rect">
            <a:avLst/>
          </a:prstGeom>
        </p:spPr>
        <p:txBody>
          <a:bodyPr wrap="square">
            <a:spAutoFit/>
          </a:bodyPr>
          <a:lstStyle/>
          <a:p>
            <a:r>
              <a:rPr lang="en-US" sz="1200" dirty="0">
                <a:latin typeface="Times New Roman" pitchFamily="18" charset="0"/>
                <a:cs typeface="Times New Roman" pitchFamily="18" charset="0"/>
                <a:hlinkClick r:id="rId3"/>
              </a:rPr>
              <a:t>http://www.four-poster-beds.com/classic-designs/classic-design-beds-9.htm</a:t>
            </a:r>
            <a:r>
              <a:rPr lang="lt-LT" dirty="0"/>
              <a:t>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alttext "/>
          <p:cNvPicPr>
            <a:picLocks noChangeAspect="1" noChangeArrowheads="1"/>
          </p:cNvPicPr>
          <p:nvPr/>
        </p:nvPicPr>
        <p:blipFill>
          <a:blip r:embed="rId2"/>
          <a:srcRect/>
          <a:stretch>
            <a:fillRect/>
          </a:stretch>
        </p:blipFill>
        <p:spPr bwMode="auto">
          <a:xfrm>
            <a:off x="2000232" y="500042"/>
            <a:ext cx="5000660" cy="4214842"/>
          </a:xfrm>
          <a:prstGeom prst="rect">
            <a:avLst/>
          </a:prstGeom>
          <a:noFill/>
        </p:spPr>
      </p:pic>
      <p:sp>
        <p:nvSpPr>
          <p:cNvPr id="3" name="Stačiakampis 2"/>
          <p:cNvSpPr/>
          <p:nvPr/>
        </p:nvSpPr>
        <p:spPr>
          <a:xfrm>
            <a:off x="785786" y="4572008"/>
            <a:ext cx="7643866" cy="1754326"/>
          </a:xfrm>
          <a:prstGeom prst="rect">
            <a:avLst/>
          </a:prstGeom>
        </p:spPr>
        <p:txBody>
          <a:bodyPr wrap="square">
            <a:spAutoFit/>
          </a:bodyPr>
          <a:lstStyle/>
          <a:p>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After Thomas Chippendale's death in 1778 his son Thomas Chippendale Junior continued the business with his father's business partner Thomas Haig</a:t>
            </a:r>
            <a:r>
              <a:rPr lang="lt-LT"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lt-LT" sz="2400" dirty="0">
                <a:latin typeface="Times New Roman" pitchFamily="18" charset="0"/>
                <a:cs typeface="Times New Roman" pitchFamily="18" charset="0"/>
              </a:rPr>
              <a:t>    </a:t>
            </a:r>
            <a:r>
              <a:rPr lang="en-US" sz="1200" dirty="0">
                <a:latin typeface="Times New Roman" pitchFamily="18" charset="0"/>
                <a:cs typeface="Times New Roman" pitchFamily="18" charset="0"/>
                <a:hlinkClick r:id="rId3"/>
              </a:rPr>
              <a:t>http://www.reindeerantiques.co.uk/blog/37_Thomas_Chippendale</a:t>
            </a:r>
            <a:r>
              <a:rPr lang="lt-LT" sz="1200" dirty="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1670" y="1142984"/>
            <a:ext cx="5246949" cy="769441"/>
          </a:xfrm>
          <a:prstGeom prst="rect">
            <a:avLst/>
          </a:prstGeom>
          <a:noFill/>
        </p:spPr>
        <p:txBody>
          <a:bodyPr wrap="none" rtlCol="0">
            <a:spAutoFit/>
          </a:bodyPr>
          <a:lstStyle/>
          <a:p>
            <a:r>
              <a:rPr lang="lt-LT" sz="4400" b="1" dirty="0">
                <a:latin typeface="Times New Roman" pitchFamily="18" charset="0"/>
                <a:cs typeface="Times New Roman" pitchFamily="18" charset="0"/>
              </a:rPr>
              <a:t>AČIŪ UŽ DĖMĖSĮ</a:t>
            </a:r>
            <a:r>
              <a:rPr lang="en-US" sz="4400" b="1" dirty="0">
                <a:latin typeface="Times New Roman" pitchFamily="18" charset="0"/>
                <a:cs typeface="Times New Roman" pitchFamily="18"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4678" y="214290"/>
            <a:ext cx="2481770" cy="461665"/>
          </a:xfrm>
          <a:prstGeom prst="rect">
            <a:avLst/>
          </a:prstGeom>
          <a:noFill/>
        </p:spPr>
        <p:txBody>
          <a:bodyPr wrap="none" rtlCol="0">
            <a:spAutoFit/>
          </a:bodyPr>
          <a:lstStyle/>
          <a:p>
            <a:r>
              <a:rPr lang="lt-LT" sz="2400" dirty="0">
                <a:latin typeface="Times New Roman" pitchFamily="18" charset="0"/>
                <a:cs typeface="Times New Roman" pitchFamily="18" charset="0"/>
              </a:rPr>
              <a:t>Literatūros sąrašas</a:t>
            </a:r>
            <a:endParaRPr lang="en-US" sz="2400" dirty="0">
              <a:latin typeface="Times New Roman" pitchFamily="18" charset="0"/>
              <a:cs typeface="Times New Roman" pitchFamily="18" charset="0"/>
            </a:endParaRPr>
          </a:p>
        </p:txBody>
      </p:sp>
      <p:sp>
        <p:nvSpPr>
          <p:cNvPr id="3" name="TextBox 2"/>
          <p:cNvSpPr txBox="1"/>
          <p:nvPr/>
        </p:nvSpPr>
        <p:spPr>
          <a:xfrm>
            <a:off x="785786" y="785794"/>
            <a:ext cx="7572428" cy="646331"/>
          </a:xfrm>
          <a:prstGeom prst="rect">
            <a:avLst/>
          </a:prstGeom>
          <a:noFill/>
        </p:spPr>
        <p:txBody>
          <a:bodyPr wrap="square" rtlCol="0">
            <a:spAutoFit/>
          </a:bodyPr>
          <a:lstStyle/>
          <a:p>
            <a:r>
              <a:rPr lang="lt-LT" dirty="0">
                <a:latin typeface="Times New Roman" pitchFamily="18" charset="0"/>
                <a:cs typeface="Times New Roman" pitchFamily="18" charset="0"/>
              </a:rPr>
              <a:t>1. </a:t>
            </a:r>
            <a:r>
              <a:rPr lang="lt-LT" dirty="0" err="1">
                <a:latin typeface="Times New Roman" pitchFamily="18" charset="0"/>
                <a:cs typeface="Times New Roman" pitchFamily="18" charset="0"/>
              </a:rPr>
              <a:t>Aplikė</a:t>
            </a:r>
            <a:r>
              <a:rPr lang="lt-LT" dirty="0">
                <a:latin typeface="Times New Roman" pitchFamily="18" charset="0"/>
                <a:cs typeface="Times New Roman" pitchFamily="18" charset="0"/>
              </a:rPr>
              <a:t>. Iš </a:t>
            </a:r>
            <a:r>
              <a:rPr lang="lt-LT" i="1" dirty="0">
                <a:latin typeface="Times New Roman" pitchFamily="18" charset="0"/>
                <a:cs typeface="Times New Roman" pitchFamily="18" charset="0"/>
              </a:rPr>
              <a:t>Visuotinė lietuvių enciklopedija</a:t>
            </a:r>
            <a:r>
              <a:rPr lang="lt-LT" dirty="0">
                <a:latin typeface="Times New Roman" pitchFamily="18" charset="0"/>
                <a:cs typeface="Times New Roman" pitchFamily="18" charset="0"/>
              </a:rPr>
              <a:t>. Vilnius: Mokslo ir  enciklopedijų leidybos institutas, 2001, p. 655.</a:t>
            </a:r>
            <a:endParaRPr lang="en-US" dirty="0">
              <a:latin typeface="Times New Roman" pitchFamily="18" charset="0"/>
              <a:cs typeface="Times New Roman" pitchFamily="18" charset="0"/>
            </a:endParaRPr>
          </a:p>
        </p:txBody>
      </p:sp>
      <p:sp>
        <p:nvSpPr>
          <p:cNvPr id="4" name="TextBox 3"/>
          <p:cNvSpPr txBox="1"/>
          <p:nvPr/>
        </p:nvSpPr>
        <p:spPr>
          <a:xfrm>
            <a:off x="785786" y="1643050"/>
            <a:ext cx="7715304" cy="646331"/>
          </a:xfrm>
          <a:prstGeom prst="rect">
            <a:avLst/>
          </a:prstGeom>
          <a:noFill/>
        </p:spPr>
        <p:txBody>
          <a:bodyPr wrap="square" rtlCol="0">
            <a:spAutoFit/>
          </a:bodyPr>
          <a:lstStyle/>
          <a:p>
            <a:r>
              <a:rPr lang="lt-LT" dirty="0">
                <a:latin typeface="Times New Roman" pitchFamily="18" charset="0"/>
                <a:cs typeface="Times New Roman" pitchFamily="18" charset="0"/>
              </a:rPr>
              <a:t>2.Chippendale </a:t>
            </a:r>
            <a:r>
              <a:rPr lang="lt-LT" dirty="0" err="1">
                <a:latin typeface="Times New Roman" pitchFamily="18" charset="0"/>
                <a:cs typeface="Times New Roman" pitchFamily="18" charset="0"/>
              </a:rPr>
              <a:t>Thomas</a:t>
            </a:r>
            <a:r>
              <a:rPr lang="lt-LT" dirty="0">
                <a:latin typeface="Times New Roman" pitchFamily="18" charset="0"/>
                <a:cs typeface="Times New Roman" pitchFamily="18" charset="0"/>
              </a:rPr>
              <a:t>. Iš   </a:t>
            </a:r>
            <a:r>
              <a:rPr lang="lt-LT" i="1" dirty="0">
                <a:latin typeface="Times New Roman" pitchFamily="18" charset="0"/>
                <a:cs typeface="Times New Roman" pitchFamily="18" charset="0"/>
              </a:rPr>
              <a:t>Visuotinė lietuvių enciklopedija</a:t>
            </a:r>
            <a:r>
              <a:rPr lang="lt-LT" dirty="0">
                <a:latin typeface="Times New Roman" pitchFamily="18" charset="0"/>
                <a:cs typeface="Times New Roman" pitchFamily="18" charset="0"/>
              </a:rPr>
              <a:t>. Vilnius: Mokslo ir  enciklopedijų leidybos institutas, 2001, p. 66.</a:t>
            </a:r>
            <a:endParaRPr lang="en-US" dirty="0">
              <a:latin typeface="Times New Roman" pitchFamily="18" charset="0"/>
              <a:cs typeface="Times New Roman" pitchFamily="18" charset="0"/>
            </a:endParaRPr>
          </a:p>
        </p:txBody>
      </p:sp>
      <p:sp>
        <p:nvSpPr>
          <p:cNvPr id="5" name="TextBox 4"/>
          <p:cNvSpPr txBox="1"/>
          <p:nvPr/>
        </p:nvSpPr>
        <p:spPr>
          <a:xfrm>
            <a:off x="714348" y="2357430"/>
            <a:ext cx="6858048" cy="646331"/>
          </a:xfrm>
          <a:prstGeom prst="rect">
            <a:avLst/>
          </a:prstGeom>
          <a:noFill/>
        </p:spPr>
        <p:txBody>
          <a:bodyPr wrap="square" rtlCol="0">
            <a:spAutoFit/>
          </a:bodyPr>
          <a:lstStyle/>
          <a:p>
            <a:pPr marL="92075"/>
            <a:r>
              <a:rPr lang="lt-LT" dirty="0">
                <a:latin typeface="Times New Roman" pitchFamily="18" charset="0"/>
                <a:cs typeface="Times New Roman" pitchFamily="18" charset="0"/>
              </a:rPr>
              <a:t>3. </a:t>
            </a:r>
            <a:r>
              <a:rPr lang="lt-LT" dirty="0" err="1">
                <a:latin typeface="Times New Roman" pitchFamily="18" charset="0"/>
                <a:cs typeface="Times New Roman" pitchFamily="18" charset="0"/>
              </a:rPr>
              <a:t>Intarsija</a:t>
            </a:r>
            <a:r>
              <a:rPr lang="lt-LT" dirty="0">
                <a:latin typeface="Times New Roman" pitchFamily="18" charset="0"/>
                <a:cs typeface="Times New Roman" pitchFamily="18" charset="0"/>
              </a:rPr>
              <a:t>. Iš </a:t>
            </a:r>
            <a:r>
              <a:rPr lang="lt-LT" i="1" dirty="0">
                <a:latin typeface="Times New Roman" pitchFamily="18" charset="0"/>
                <a:cs typeface="Times New Roman" pitchFamily="18" charset="0"/>
              </a:rPr>
              <a:t>Visuotinė lietuvių enciklopedija</a:t>
            </a:r>
            <a:r>
              <a:rPr lang="lt-LT" dirty="0">
                <a:latin typeface="Times New Roman" pitchFamily="18" charset="0"/>
                <a:cs typeface="Times New Roman" pitchFamily="18" charset="0"/>
              </a:rPr>
              <a:t>. Vilnius: Mokslo ir  enciklopedijų leidybos institutas, 2001, p. 156.</a:t>
            </a:r>
            <a:endParaRPr lang="en-US" dirty="0">
              <a:latin typeface="Times New Roman" pitchFamily="18" charset="0"/>
              <a:cs typeface="Times New Roman" pitchFamily="18" charset="0"/>
            </a:endParaRPr>
          </a:p>
        </p:txBody>
      </p:sp>
      <p:sp>
        <p:nvSpPr>
          <p:cNvPr id="9" name="TextBox 8"/>
          <p:cNvSpPr txBox="1"/>
          <p:nvPr/>
        </p:nvSpPr>
        <p:spPr>
          <a:xfrm>
            <a:off x="714348" y="3143248"/>
            <a:ext cx="7429552" cy="646331"/>
          </a:xfrm>
          <a:prstGeom prst="rect">
            <a:avLst/>
          </a:prstGeom>
          <a:noFill/>
        </p:spPr>
        <p:txBody>
          <a:bodyPr wrap="square" rtlCol="0">
            <a:spAutoFit/>
          </a:bodyPr>
          <a:lstStyle/>
          <a:p>
            <a:pPr marL="92075"/>
            <a:r>
              <a:rPr lang="lt-LT" dirty="0">
                <a:latin typeface="Times New Roman" pitchFamily="18" charset="0"/>
                <a:cs typeface="Times New Roman" pitchFamily="18" charset="0"/>
              </a:rPr>
              <a:t>4. Mažeikienė O. </a:t>
            </a:r>
            <a:r>
              <a:rPr lang="lt-LT" i="1" dirty="0">
                <a:latin typeface="Times New Roman" pitchFamily="18" charset="0"/>
                <a:cs typeface="Times New Roman" pitchFamily="18" charset="0"/>
              </a:rPr>
              <a:t>XVII – XX a. I p. baldai:</a:t>
            </a:r>
            <a:r>
              <a:rPr lang="lt-LT" dirty="0">
                <a:latin typeface="Times New Roman" pitchFamily="18" charset="0"/>
                <a:cs typeface="Times New Roman" pitchFamily="18" charset="0"/>
              </a:rPr>
              <a:t> katalogas. Vilnius: LTSR istorijos ir etnografijos muziejaus leidinys, 1986, p.6.</a:t>
            </a:r>
            <a:endParaRPr lang="en-US" dirty="0">
              <a:latin typeface="Times New Roman" pitchFamily="18" charset="0"/>
              <a:cs typeface="Times New Roman" pitchFamily="18" charset="0"/>
            </a:endParaRPr>
          </a:p>
        </p:txBody>
      </p:sp>
      <p:sp>
        <p:nvSpPr>
          <p:cNvPr id="10" name="TextBox 9"/>
          <p:cNvSpPr txBox="1"/>
          <p:nvPr/>
        </p:nvSpPr>
        <p:spPr>
          <a:xfrm>
            <a:off x="714348" y="3857628"/>
            <a:ext cx="13287468" cy="646331"/>
          </a:xfrm>
          <a:prstGeom prst="rect">
            <a:avLst/>
          </a:prstGeom>
          <a:noFill/>
        </p:spPr>
        <p:txBody>
          <a:bodyPr wrap="square" rtlCol="0">
            <a:spAutoFit/>
          </a:bodyPr>
          <a:lstStyle/>
          <a:p>
            <a:pPr marL="92075"/>
            <a:r>
              <a:rPr lang="lt-LT" dirty="0">
                <a:latin typeface="Times New Roman" pitchFamily="18" charset="0"/>
                <a:cs typeface="Times New Roman" pitchFamily="18" charset="0"/>
              </a:rPr>
              <a:t>5. </a:t>
            </a:r>
            <a:r>
              <a:rPr lang="lt-LT" dirty="0" err="1">
                <a:latin typeface="Times New Roman" pitchFamily="18" charset="0"/>
                <a:cs typeface="Times New Roman" pitchFamily="18" charset="0"/>
              </a:rPr>
              <a:t>Rokokas</a:t>
            </a:r>
            <a:r>
              <a:rPr lang="lt-LT" dirty="0">
                <a:latin typeface="Times New Roman" pitchFamily="18" charset="0"/>
                <a:cs typeface="Times New Roman" pitchFamily="18" charset="0"/>
              </a:rPr>
              <a:t> [ interaktyvus]. [žiūrėta 2012 m. gruodžio 30 d.]. Prieiga per internetą:&lt;</a:t>
            </a:r>
            <a:r>
              <a:rPr lang="lt-LT" dirty="0">
                <a:latin typeface="Times New Roman" pitchFamily="18" charset="0"/>
                <a:cs typeface="Times New Roman" pitchFamily="18" charset="0"/>
                <a:hlinkClick r:id="rId2"/>
              </a:rPr>
              <a:t>http://mkp.emokykla.lt/ars/Ars2/9_rokoko/rokoko_tekst.htm</a:t>
            </a:r>
            <a:r>
              <a:rPr lang="lt-LT" dirty="0">
                <a:latin typeface="Times New Roman" pitchFamily="18" charset="0"/>
                <a:cs typeface="Times New Roman" pitchFamily="18" charset="0"/>
              </a:rPr>
              <a:t>&gt;.</a:t>
            </a:r>
            <a:endParaRPr lang="en-US" dirty="0">
              <a:latin typeface="Times New Roman" pitchFamily="18" charset="0"/>
              <a:cs typeface="Times New Roman" pitchFamily="18" charset="0"/>
            </a:endParaRPr>
          </a:p>
        </p:txBody>
      </p:sp>
      <p:sp>
        <p:nvSpPr>
          <p:cNvPr id="11" name="TextBox 10"/>
          <p:cNvSpPr txBox="1"/>
          <p:nvPr/>
        </p:nvSpPr>
        <p:spPr>
          <a:xfrm>
            <a:off x="714348" y="4714884"/>
            <a:ext cx="7429553" cy="923330"/>
          </a:xfrm>
          <a:prstGeom prst="rect">
            <a:avLst/>
          </a:prstGeom>
          <a:noFill/>
        </p:spPr>
        <p:txBody>
          <a:bodyPr wrap="square" rtlCol="0">
            <a:spAutoFit/>
          </a:bodyPr>
          <a:lstStyle/>
          <a:p>
            <a:pPr marL="92075"/>
            <a:r>
              <a:rPr lang="lt-LT" dirty="0">
                <a:latin typeface="Times New Roman" pitchFamily="18" charset="0"/>
                <a:cs typeface="Times New Roman" pitchFamily="18" charset="0"/>
              </a:rPr>
              <a:t>6. </a:t>
            </a:r>
            <a:r>
              <a:rPr lang="lt-LT" dirty="0" err="1">
                <a:latin typeface="Times New Roman" pitchFamily="18" charset="0"/>
                <a:cs typeface="Times New Roman" pitchFamily="18" charset="0"/>
              </a:rPr>
              <a:t>The</a:t>
            </a:r>
            <a:r>
              <a:rPr lang="lt-LT" dirty="0">
                <a:latin typeface="Times New Roman" pitchFamily="18" charset="0"/>
                <a:cs typeface="Times New Roman" pitchFamily="18" charset="0"/>
              </a:rPr>
              <a:t> </a:t>
            </a:r>
            <a:r>
              <a:rPr lang="lt-LT" dirty="0" err="1">
                <a:latin typeface="Times New Roman" pitchFamily="18" charset="0"/>
                <a:cs typeface="Times New Roman" pitchFamily="18" charset="0"/>
              </a:rPr>
              <a:t>Gentelman</a:t>
            </a:r>
            <a:r>
              <a:rPr lang="lt-LT" dirty="0">
                <a:latin typeface="Times New Roman" pitchFamily="18" charset="0"/>
                <a:cs typeface="Times New Roman" pitchFamily="18" charset="0"/>
              </a:rPr>
              <a:t> </a:t>
            </a:r>
            <a:r>
              <a:rPr lang="lt-LT" dirty="0" err="1">
                <a:latin typeface="Times New Roman" pitchFamily="18" charset="0"/>
                <a:cs typeface="Times New Roman" pitchFamily="18" charset="0"/>
              </a:rPr>
              <a:t>and</a:t>
            </a:r>
            <a:r>
              <a:rPr lang="lt-LT" dirty="0">
                <a:latin typeface="Times New Roman" pitchFamily="18" charset="0"/>
                <a:cs typeface="Times New Roman" pitchFamily="18" charset="0"/>
              </a:rPr>
              <a:t> </a:t>
            </a:r>
            <a:r>
              <a:rPr lang="lt-LT" dirty="0" err="1">
                <a:latin typeface="Times New Roman" pitchFamily="18" charset="0"/>
                <a:cs typeface="Times New Roman" pitchFamily="18" charset="0"/>
              </a:rPr>
              <a:t>Cabinet</a:t>
            </a:r>
            <a:r>
              <a:rPr lang="lt-LT" dirty="0">
                <a:latin typeface="Times New Roman" pitchFamily="18" charset="0"/>
                <a:cs typeface="Times New Roman" pitchFamily="18" charset="0"/>
              </a:rPr>
              <a:t> – </a:t>
            </a:r>
            <a:r>
              <a:rPr lang="lt-LT" dirty="0" err="1">
                <a:latin typeface="Times New Roman" pitchFamily="18" charset="0"/>
                <a:cs typeface="Times New Roman" pitchFamily="18" charset="0"/>
              </a:rPr>
              <a:t>Makers</a:t>
            </a:r>
            <a:r>
              <a:rPr lang="lt-LT" dirty="0">
                <a:latin typeface="Times New Roman" pitchFamily="18" charset="0"/>
                <a:cs typeface="Times New Roman" pitchFamily="18" charset="0"/>
              </a:rPr>
              <a:t> </a:t>
            </a:r>
            <a:r>
              <a:rPr lang="lt-LT" dirty="0" err="1">
                <a:latin typeface="Times New Roman" pitchFamily="18" charset="0"/>
                <a:cs typeface="Times New Roman" pitchFamily="18" charset="0"/>
              </a:rPr>
              <a:t>Direktor</a:t>
            </a:r>
            <a:r>
              <a:rPr lang="lt-LT" dirty="0">
                <a:latin typeface="Times New Roman" pitchFamily="18" charset="0"/>
                <a:cs typeface="Times New Roman" pitchFamily="18" charset="0"/>
              </a:rPr>
              <a:t> [ interaktyvus]. [žiūrėta 2012 m. gruodžio 30 d.]. Prieiga per internetą: &lt;</a:t>
            </a:r>
            <a:r>
              <a:rPr lang="lt-LT" dirty="0">
                <a:latin typeface="Times New Roman" pitchFamily="18" charset="0"/>
                <a:cs typeface="Times New Roman" pitchFamily="18" charset="0"/>
                <a:hlinkClick r:id="rId3"/>
              </a:rPr>
              <a:t>http://www.mitchellspublications.com/rep/arch/chippendale/gcmd/</a:t>
            </a:r>
            <a:r>
              <a:rPr lang="lt-LT" dirty="0">
                <a:latin typeface="Times New Roman" pitchFamily="18" charset="0"/>
                <a:cs typeface="Times New Roman" pitchFamily="18" charset="0"/>
              </a:rPr>
              <a:t>&gt;.</a:t>
            </a:r>
            <a:endParaRPr lang="en-US"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5500694" y="1000108"/>
            <a:ext cx="3214710" cy="3785652"/>
          </a:xfrm>
          <a:prstGeom prst="rect">
            <a:avLst/>
          </a:prstGeom>
          <a:noFill/>
        </p:spPr>
        <p:txBody>
          <a:bodyPr wrap="square" rtlCol="0">
            <a:spAutoFit/>
          </a:bodyPr>
          <a:lstStyle/>
          <a:p>
            <a:r>
              <a:rPr lang="lt-LT" sz="2400" dirty="0">
                <a:latin typeface="Times New Roman" pitchFamily="18" charset="0"/>
                <a:cs typeface="Times New Roman" pitchFamily="18" charset="0"/>
              </a:rPr>
              <a:t>         </a:t>
            </a:r>
            <a:r>
              <a:rPr lang="lt-LT" sz="2400" dirty="0" err="1">
                <a:latin typeface="Times New Roman" pitchFamily="18" charset="0"/>
                <a:cs typeface="Times New Roman" pitchFamily="18" charset="0"/>
              </a:rPr>
              <a:t>Rokokas</a:t>
            </a:r>
            <a:r>
              <a:rPr lang="lt-LT" sz="2400" dirty="0">
                <a:latin typeface="Times New Roman" pitchFamily="18" charset="0"/>
                <a:cs typeface="Times New Roman" pitchFamily="18" charset="0"/>
              </a:rPr>
              <a:t> (</a:t>
            </a:r>
            <a:r>
              <a:rPr lang="lt-LT" sz="2400" dirty="0" err="1">
                <a:latin typeface="Times New Roman" pitchFamily="18" charset="0"/>
                <a:cs typeface="Times New Roman" pitchFamily="18" charset="0"/>
              </a:rPr>
              <a:t>pran</a:t>
            </a:r>
            <a:r>
              <a:rPr lang="lt-LT" sz="2400" dirty="0">
                <a:latin typeface="Times New Roman" pitchFamily="18" charset="0"/>
                <a:cs typeface="Times New Roman" pitchFamily="18" charset="0"/>
              </a:rPr>
              <a:t>. </a:t>
            </a:r>
            <a:r>
              <a:rPr lang="lt-LT" sz="2400" dirty="0" err="1">
                <a:latin typeface="Times New Roman" pitchFamily="18" charset="0"/>
                <a:cs typeface="Times New Roman" pitchFamily="18" charset="0"/>
              </a:rPr>
              <a:t>Rococo</a:t>
            </a:r>
            <a:r>
              <a:rPr lang="lt-LT" sz="2400" dirty="0">
                <a:latin typeface="Times New Roman" pitchFamily="18" charset="0"/>
                <a:cs typeface="Times New Roman" pitchFamily="18" charset="0"/>
              </a:rPr>
              <a:t>) - 18 a. 2-8 dešimtmečių Europos architektūros ir dailės stilius, išsirutuliojęs iš vėlyvojo baroko. Lyginant su baroku, </a:t>
            </a:r>
            <a:r>
              <a:rPr lang="lt-LT" sz="2400" dirty="0" err="1">
                <a:latin typeface="Times New Roman" pitchFamily="18" charset="0"/>
                <a:cs typeface="Times New Roman" pitchFamily="18" charset="0"/>
              </a:rPr>
              <a:t>rokoko</a:t>
            </a:r>
            <a:r>
              <a:rPr lang="lt-LT" sz="2400" dirty="0">
                <a:latin typeface="Times New Roman" pitchFamily="18" charset="0"/>
                <a:cs typeface="Times New Roman" pitchFamily="18" charset="0"/>
              </a:rPr>
              <a:t> interjeras dar intymesnis ir įmantresnis.</a:t>
            </a:r>
          </a:p>
        </p:txBody>
      </p:sp>
      <p:pic>
        <p:nvPicPr>
          <p:cNvPr id="12290" name="Picture 2" descr="http://www.thecultureconcept.com/circle/wp-content/uploads/2012/05/Chippendales-Dolls-House.jpg"/>
          <p:cNvPicPr>
            <a:picLocks noChangeAspect="1" noChangeArrowheads="1"/>
          </p:cNvPicPr>
          <p:nvPr/>
        </p:nvPicPr>
        <p:blipFill>
          <a:blip r:embed="rId2"/>
          <a:srcRect/>
          <a:stretch>
            <a:fillRect/>
          </a:stretch>
        </p:blipFill>
        <p:spPr bwMode="auto">
          <a:xfrm>
            <a:off x="357158" y="571480"/>
            <a:ext cx="4762500" cy="5072097"/>
          </a:xfrm>
          <a:prstGeom prst="rect">
            <a:avLst/>
          </a:prstGeom>
          <a:noFill/>
        </p:spPr>
      </p:pic>
      <p:sp>
        <p:nvSpPr>
          <p:cNvPr id="5" name="Stačiakampis 4"/>
          <p:cNvSpPr/>
          <p:nvPr/>
        </p:nvSpPr>
        <p:spPr>
          <a:xfrm>
            <a:off x="285720" y="5715016"/>
            <a:ext cx="7929618" cy="461665"/>
          </a:xfrm>
          <a:prstGeom prst="rect">
            <a:avLst/>
          </a:prstGeom>
        </p:spPr>
        <p:txBody>
          <a:bodyPr wrap="square">
            <a:spAutoFit/>
          </a:bodyPr>
          <a:lstStyle/>
          <a:p>
            <a:r>
              <a:rPr lang="en-US" sz="2400" dirty="0">
                <a:latin typeface="Times New Roman" pitchFamily="18" charset="0"/>
                <a:cs typeface="Times New Roman" pitchFamily="18" charset="0"/>
              </a:rPr>
              <a:t>Doll's House at </a:t>
            </a:r>
            <a:r>
              <a:rPr lang="en-US" sz="2400" dirty="0" err="1">
                <a:latin typeface="Times New Roman" pitchFamily="18" charset="0"/>
                <a:cs typeface="Times New Roman" pitchFamily="18" charset="0"/>
              </a:rPr>
              <a:t>Nostell</a:t>
            </a:r>
            <a:r>
              <a:rPr lang="en-US" sz="2400" dirty="0">
                <a:latin typeface="Times New Roman" pitchFamily="18" charset="0"/>
                <a:cs typeface="Times New Roman" pitchFamily="18" charset="0"/>
              </a:rPr>
              <a:t> Priory by Thomas Chippendale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p:cNvSpPr/>
          <p:nvPr/>
        </p:nvSpPr>
        <p:spPr>
          <a:xfrm>
            <a:off x="857224" y="214290"/>
            <a:ext cx="7429552" cy="2308324"/>
          </a:xfrm>
          <a:prstGeom prst="rect">
            <a:avLst/>
          </a:prstGeom>
        </p:spPr>
        <p:txBody>
          <a:bodyPr wrap="square">
            <a:spAutoFit/>
          </a:bodyPr>
          <a:lstStyle/>
          <a:p>
            <a:pPr algn="just"/>
            <a:r>
              <a:rPr lang="lt-LT" sz="2400" dirty="0">
                <a:latin typeface="Times New Roman" pitchFamily="18" charset="0"/>
                <a:cs typeface="Times New Roman" pitchFamily="18" charset="0"/>
              </a:rPr>
              <a:t>        </a:t>
            </a:r>
            <a:r>
              <a:rPr lang="lt-LT" sz="2400" dirty="0" err="1">
                <a:latin typeface="Times New Roman" pitchFamily="18" charset="0"/>
                <a:cs typeface="Times New Roman" pitchFamily="18" charset="0"/>
              </a:rPr>
              <a:t>Rokoko</a:t>
            </a:r>
            <a:r>
              <a:rPr lang="lt-LT" sz="2400" dirty="0">
                <a:latin typeface="Times New Roman" pitchFamily="18" charset="0"/>
                <a:cs typeface="Times New Roman" pitchFamily="18" charset="0"/>
              </a:rPr>
              <a:t> stiliaus balduose tiesi linija buvo pamiršta. Baldai nedideli, suapvalintais kampais, lenktomis S raidės pavidalo kojomis, vyrauja simetriškos vingiuotos linijos, fotelių atlošai lengvai įgaubti, drožinėti, kėdės ir krėslai apmušti šviesiais audiniais, lengvos mažos komodos, sekretai.</a:t>
            </a:r>
            <a:endParaRPr lang="en-US" sz="2400" dirty="0">
              <a:latin typeface="Times New Roman" pitchFamily="18" charset="0"/>
              <a:cs typeface="Times New Roman" pitchFamily="18" charset="0"/>
            </a:endParaRPr>
          </a:p>
        </p:txBody>
      </p:sp>
      <p:pic>
        <p:nvPicPr>
          <p:cNvPr id="11266" name="Picture 2" descr="http://www.blogcdn.com/www.luxist.com/media/2010/12/harringtoncommode-1293058823.jpg"/>
          <p:cNvPicPr>
            <a:picLocks noChangeAspect="1" noChangeArrowheads="1"/>
          </p:cNvPicPr>
          <p:nvPr/>
        </p:nvPicPr>
        <p:blipFill>
          <a:blip r:embed="rId2"/>
          <a:srcRect/>
          <a:stretch>
            <a:fillRect/>
          </a:stretch>
        </p:blipFill>
        <p:spPr bwMode="auto">
          <a:xfrm>
            <a:off x="4929190" y="2786058"/>
            <a:ext cx="3286148" cy="2481265"/>
          </a:xfrm>
          <a:prstGeom prst="rect">
            <a:avLst/>
          </a:prstGeom>
          <a:noFill/>
        </p:spPr>
      </p:pic>
      <p:sp>
        <p:nvSpPr>
          <p:cNvPr id="5" name="Stačiakampis 4"/>
          <p:cNvSpPr/>
          <p:nvPr/>
        </p:nvSpPr>
        <p:spPr>
          <a:xfrm>
            <a:off x="4857752" y="5357826"/>
            <a:ext cx="4572000" cy="461665"/>
          </a:xfrm>
          <a:prstGeom prst="rect">
            <a:avLst/>
          </a:prstGeom>
        </p:spPr>
        <p:txBody>
          <a:bodyPr>
            <a:spAutoFit/>
          </a:bodyPr>
          <a:lstStyle/>
          <a:p>
            <a:r>
              <a:rPr lang="en-US" sz="1200" dirty="0">
                <a:latin typeface="Times New Roman" pitchFamily="18" charset="0"/>
                <a:cs typeface="Times New Roman" pitchFamily="18" charset="0"/>
              </a:rPr>
              <a:t>http://www.luxist.com/2010/12/30/most-expensive-things-sold-at-auction-2010/</a:t>
            </a:r>
          </a:p>
        </p:txBody>
      </p:sp>
      <p:pic>
        <p:nvPicPr>
          <p:cNvPr id="11268" name="Picture 4" descr="Philadelphia, High Chest of Drawers, 1760-75. Walnut, yellow poplar, white cedar, brass hardware (replaced),94 1/2 x 46 3/4 x 23 3/4 in. Milwaukee Art Museum, Purchase, Virginia Booth Vogel Acquisition Fund M1984.120. Photo by John Nienhuis."/>
          <p:cNvPicPr>
            <a:picLocks noChangeAspect="1" noChangeArrowheads="1"/>
          </p:cNvPicPr>
          <p:nvPr/>
        </p:nvPicPr>
        <p:blipFill>
          <a:blip r:embed="rId3"/>
          <a:srcRect/>
          <a:stretch>
            <a:fillRect/>
          </a:stretch>
        </p:blipFill>
        <p:spPr bwMode="auto">
          <a:xfrm>
            <a:off x="857224" y="2786058"/>
            <a:ext cx="3643338" cy="2428892"/>
          </a:xfrm>
          <a:prstGeom prst="rect">
            <a:avLst/>
          </a:prstGeom>
          <a:noFill/>
        </p:spPr>
      </p:pic>
      <p:sp>
        <p:nvSpPr>
          <p:cNvPr id="7" name="Stačiakampis 6"/>
          <p:cNvSpPr/>
          <p:nvPr/>
        </p:nvSpPr>
        <p:spPr>
          <a:xfrm>
            <a:off x="785786" y="5357826"/>
            <a:ext cx="3714776" cy="461665"/>
          </a:xfrm>
          <a:prstGeom prst="rect">
            <a:avLst/>
          </a:prstGeom>
        </p:spPr>
        <p:txBody>
          <a:bodyPr wrap="square">
            <a:spAutoFit/>
          </a:bodyPr>
          <a:lstStyle/>
          <a:p>
            <a:r>
              <a:rPr lang="en-US" sz="1200" dirty="0">
                <a:latin typeface="Times New Roman" pitchFamily="18" charset="0"/>
                <a:cs typeface="Times New Roman" pitchFamily="18" charset="0"/>
              </a:rPr>
              <a:t>http://blog.mam.org/2011/06/05/from-the-collection-chippendale-philadelphia-high-chest/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6" y="357166"/>
            <a:ext cx="2571768" cy="5632311"/>
          </a:xfrm>
          <a:prstGeom prst="rect">
            <a:avLst/>
          </a:prstGeom>
          <a:noFill/>
        </p:spPr>
        <p:txBody>
          <a:bodyPr wrap="square" rtlCol="0">
            <a:spAutoFit/>
          </a:bodyPr>
          <a:lstStyle/>
          <a:p>
            <a:pPr algn="just"/>
            <a:r>
              <a:rPr lang="lt-LT" sz="2400" dirty="0">
                <a:latin typeface="Times New Roman" pitchFamily="18" charset="0"/>
                <a:cs typeface="Times New Roman" pitchFamily="18" charset="0"/>
              </a:rPr>
              <a:t>         </a:t>
            </a:r>
            <a:r>
              <a:rPr lang="lt-LT" sz="2400" dirty="0" err="1">
                <a:latin typeface="Times New Roman" pitchFamily="18" charset="0"/>
                <a:cs typeface="Times New Roman" pitchFamily="18" charset="0"/>
              </a:rPr>
              <a:t>Rokoko</a:t>
            </a:r>
            <a:r>
              <a:rPr lang="lt-LT" sz="2400" dirty="0">
                <a:latin typeface="Times New Roman" pitchFamily="18" charset="0"/>
                <a:cs typeface="Times New Roman" pitchFamily="18" charset="0"/>
              </a:rPr>
              <a:t> periodui būdingas auksavimas. Švelnus pastelinių spalvų derinys. Baldų paviršius puošiamas skirtingų atspalvių faneros mozaikomis, baldai lakuojami.</a:t>
            </a:r>
          </a:p>
          <a:p>
            <a:pPr algn="just"/>
            <a:r>
              <a:rPr lang="lt-LT" sz="2400" dirty="0">
                <a:latin typeface="Times New Roman" pitchFamily="18" charset="0"/>
                <a:cs typeface="Times New Roman" pitchFamily="18" charset="0"/>
              </a:rPr>
              <a:t>Madingi tapo ir įvairūs </a:t>
            </a:r>
            <a:r>
              <a:rPr lang="lt-LT" sz="2400" dirty="0" err="1">
                <a:latin typeface="Times New Roman" pitchFamily="18" charset="0"/>
                <a:cs typeface="Times New Roman" pitchFamily="18" charset="0"/>
              </a:rPr>
              <a:t>kinietiško</a:t>
            </a:r>
            <a:r>
              <a:rPr lang="lt-LT" sz="2400" dirty="0">
                <a:latin typeface="Times New Roman" pitchFamily="18" charset="0"/>
                <a:cs typeface="Times New Roman" pitchFamily="18" charset="0"/>
              </a:rPr>
              <a:t> stiliaus papuošimai. </a:t>
            </a:r>
            <a:endParaRPr lang="en-US" sz="2400" dirty="0">
              <a:latin typeface="Times New Roman" pitchFamily="18" charset="0"/>
              <a:cs typeface="Times New Roman" pitchFamily="18" charset="0"/>
            </a:endParaRPr>
          </a:p>
        </p:txBody>
      </p:sp>
      <p:pic>
        <p:nvPicPr>
          <p:cNvPr id="10244" name="Picture 4" descr="http://www.carltonhobbs.com/t_images/b_9253.jpg"/>
          <p:cNvPicPr>
            <a:picLocks noChangeAspect="1" noChangeArrowheads="1"/>
          </p:cNvPicPr>
          <p:nvPr/>
        </p:nvPicPr>
        <p:blipFill>
          <a:blip r:embed="rId2" cstate="print"/>
          <a:srcRect/>
          <a:stretch>
            <a:fillRect/>
          </a:stretch>
        </p:blipFill>
        <p:spPr bwMode="auto">
          <a:xfrm>
            <a:off x="1285852" y="571480"/>
            <a:ext cx="2928958" cy="4286280"/>
          </a:xfrm>
          <a:prstGeom prst="rect">
            <a:avLst/>
          </a:prstGeom>
          <a:noFill/>
        </p:spPr>
      </p:pic>
      <p:sp>
        <p:nvSpPr>
          <p:cNvPr id="5" name="Stačiakampis 4"/>
          <p:cNvSpPr/>
          <p:nvPr/>
        </p:nvSpPr>
        <p:spPr>
          <a:xfrm>
            <a:off x="1000100" y="5072074"/>
            <a:ext cx="4572000" cy="830997"/>
          </a:xfrm>
          <a:prstGeom prst="rect">
            <a:avLst/>
          </a:prstGeom>
        </p:spPr>
        <p:txBody>
          <a:bodyPr>
            <a:spAutoFit/>
          </a:bodyPr>
          <a:lstStyle/>
          <a:p>
            <a:r>
              <a:rPr lang="en-US" sz="1200" dirty="0">
                <a:latin typeface="Times New Roman" pitchFamily="18" charset="0"/>
                <a:cs typeface="Times New Roman" pitchFamily="18" charset="0"/>
              </a:rPr>
              <a:t>A VERY RARE BOMBE CABINET TO A DESIGN BY </a:t>
            </a:r>
            <a:r>
              <a:rPr lang="en-US" sz="2400" dirty="0">
                <a:latin typeface="Times New Roman" pitchFamily="18" charset="0"/>
                <a:cs typeface="Times New Roman" pitchFamily="18" charset="0"/>
              </a:rPr>
              <a:t>THOMAS</a:t>
            </a:r>
            <a:r>
              <a:rPr lang="en-US" sz="1200" dirty="0">
                <a:latin typeface="Times New Roman" pitchFamily="18" charset="0"/>
                <a:cs typeface="Times New Roman" pitchFamily="18" charset="0"/>
              </a:rPr>
              <a:t> </a:t>
            </a:r>
            <a:r>
              <a:rPr lang="en-US" sz="2400" dirty="0">
                <a:latin typeface="Times New Roman" pitchFamily="18" charset="0"/>
                <a:cs typeface="Times New Roman" pitchFamily="18" charset="0"/>
              </a:rPr>
              <a:t>CHIPPENDALE</a:t>
            </a:r>
            <a:br>
              <a:rPr lang="en-US" sz="1200" dirty="0">
                <a:latin typeface="Times New Roman" pitchFamily="18" charset="0"/>
                <a:cs typeface="Times New Roman" pitchFamily="18" charset="0"/>
              </a:rPr>
            </a:br>
            <a:r>
              <a:rPr lang="en-US" sz="1200" dirty="0">
                <a:latin typeface="Times New Roman" pitchFamily="18" charset="0"/>
                <a:cs typeface="Times New Roman" pitchFamily="18" charset="0"/>
              </a:rPr>
              <a:t>English. Circa 1755.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500042"/>
            <a:ext cx="7929618" cy="1200329"/>
          </a:xfrm>
          <a:prstGeom prst="rect">
            <a:avLst/>
          </a:prstGeom>
          <a:noFill/>
        </p:spPr>
        <p:txBody>
          <a:bodyPr wrap="square" rtlCol="0">
            <a:spAutoFit/>
          </a:bodyPr>
          <a:lstStyle/>
          <a:p>
            <a:r>
              <a:rPr lang="lt-LT" sz="2400" dirty="0">
                <a:latin typeface="Times New Roman" pitchFamily="18" charset="0"/>
                <a:cs typeface="Times New Roman" pitchFamily="18" charset="0"/>
              </a:rPr>
              <a:t>       1738 m. Tomas </a:t>
            </a:r>
            <a:r>
              <a:rPr lang="lt-LT" sz="2400" dirty="0" err="1">
                <a:latin typeface="Times New Roman" pitchFamily="18" charset="0"/>
                <a:cs typeface="Times New Roman" pitchFamily="18" charset="0"/>
              </a:rPr>
              <a:t>Čipendeilis</a:t>
            </a:r>
            <a:r>
              <a:rPr lang="lt-LT" sz="2400" dirty="0">
                <a:latin typeface="Times New Roman" pitchFamily="18" charset="0"/>
                <a:cs typeface="Times New Roman" pitchFamily="18" charset="0"/>
              </a:rPr>
              <a:t> apsigyveno Londone ir atidarė privačią dirbtuvę, kurioje buvo projektuojami interjerai, baldai (ir gaminami), audžiami gobelenai ir sienų apmušalai.</a:t>
            </a:r>
            <a:endParaRPr lang="en-US" sz="2400" dirty="0">
              <a:latin typeface="Times New Roman" pitchFamily="18" charset="0"/>
              <a:cs typeface="Times New Roman" pitchFamily="18" charset="0"/>
            </a:endParaRPr>
          </a:p>
        </p:txBody>
      </p:sp>
      <p:pic>
        <p:nvPicPr>
          <p:cNvPr id="9218" name="Picture 2" descr="chair: Chippendale ribbonback chairs"/>
          <p:cNvPicPr>
            <a:picLocks noChangeAspect="1" noChangeArrowheads="1"/>
          </p:cNvPicPr>
          <p:nvPr/>
        </p:nvPicPr>
        <p:blipFill>
          <a:blip r:embed="rId2"/>
          <a:srcRect/>
          <a:stretch>
            <a:fillRect/>
          </a:stretch>
        </p:blipFill>
        <p:spPr bwMode="auto">
          <a:xfrm>
            <a:off x="2000232" y="2071678"/>
            <a:ext cx="4572032" cy="3357586"/>
          </a:xfrm>
          <a:prstGeom prst="rect">
            <a:avLst/>
          </a:prstGeom>
          <a:noFill/>
        </p:spPr>
      </p:pic>
      <p:sp>
        <p:nvSpPr>
          <p:cNvPr id="6" name="Stačiakampis 5"/>
          <p:cNvSpPr/>
          <p:nvPr/>
        </p:nvSpPr>
        <p:spPr>
          <a:xfrm>
            <a:off x="2214546" y="5572140"/>
            <a:ext cx="8001056" cy="461665"/>
          </a:xfrm>
          <a:prstGeom prst="rect">
            <a:avLst/>
          </a:prstGeom>
        </p:spPr>
        <p:txBody>
          <a:bodyPr wrap="square">
            <a:spAutoFit/>
          </a:bodyPr>
          <a:lstStyle/>
          <a:p>
            <a:r>
              <a:rPr lang="en-US" sz="2400" dirty="0">
                <a:latin typeface="Times New Roman" pitchFamily="18" charset="0"/>
                <a:cs typeface="Times New Roman" pitchFamily="18" charset="0"/>
              </a:rPr>
              <a:t>Thomas Chippendale</a:t>
            </a:r>
            <a:r>
              <a:rPr lang="en-US" dirty="0">
                <a:latin typeface="Times New Roman" pitchFamily="18" charset="0"/>
                <a:cs typeface="Times New Roman" pitchFamily="18" charset="0"/>
              </a:rPr>
              <a:t>, </a:t>
            </a:r>
            <a:r>
              <a:rPr lang="en-US" sz="1200" dirty="0">
                <a:latin typeface="Times New Roman" pitchFamily="18" charset="0"/>
                <a:cs typeface="Times New Roman" pitchFamily="18" charset="0"/>
              </a:rPr>
              <a:t>18th century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71480"/>
            <a:ext cx="8572560" cy="1938992"/>
          </a:xfrm>
          <a:prstGeom prst="rect">
            <a:avLst/>
          </a:prstGeom>
          <a:noFill/>
        </p:spPr>
        <p:txBody>
          <a:bodyPr wrap="square" rtlCol="0">
            <a:spAutoFit/>
          </a:bodyPr>
          <a:lstStyle/>
          <a:p>
            <a:pPr algn="just"/>
            <a:r>
              <a:rPr lang="lt-LT" sz="2400" dirty="0">
                <a:latin typeface="Times New Roman" pitchFamily="18" charset="0"/>
                <a:cs typeface="Times New Roman" pitchFamily="18" charset="0"/>
              </a:rPr>
              <a:t>       </a:t>
            </a:r>
            <a:r>
              <a:rPr lang="lt-LT" sz="2400" dirty="0" err="1">
                <a:latin typeface="Times New Roman" pitchFamily="18" charset="0"/>
                <a:cs typeface="Times New Roman" pitchFamily="18" charset="0"/>
              </a:rPr>
              <a:t>Čipendeilio</a:t>
            </a:r>
            <a:r>
              <a:rPr lang="lt-LT" sz="2400" dirty="0">
                <a:latin typeface="Times New Roman" pitchFamily="18" charset="0"/>
                <a:cs typeface="Times New Roman" pitchFamily="18" charset="0"/>
              </a:rPr>
              <a:t> baldai vertinami dėl tvirtumo ir puošnumo. Kėdės, krėslai, stalai, spintos daryti daugiausia iš riešutmedžio ir raudonmedžio.</a:t>
            </a:r>
          </a:p>
          <a:p>
            <a:pPr algn="just"/>
            <a:endParaRPr lang="lt-LT" sz="2400" dirty="0">
              <a:latin typeface="Times New Roman" pitchFamily="18" charset="0"/>
              <a:cs typeface="Times New Roman" pitchFamily="18" charset="0"/>
            </a:endParaRPr>
          </a:p>
          <a:p>
            <a:pPr algn="just"/>
            <a:r>
              <a:rPr lang="lt-LT"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8194" name="Picture 2" descr="http://www.thecultureconcept.com/circle/wp-content/uploads/2011/09/Chair-Design-Adam-Man-Chippendale.jpg"/>
          <p:cNvPicPr>
            <a:picLocks noChangeAspect="1" noChangeArrowheads="1"/>
          </p:cNvPicPr>
          <p:nvPr/>
        </p:nvPicPr>
        <p:blipFill>
          <a:blip r:embed="rId2"/>
          <a:srcRect/>
          <a:stretch>
            <a:fillRect/>
          </a:stretch>
        </p:blipFill>
        <p:spPr bwMode="auto">
          <a:xfrm>
            <a:off x="1285852" y="2071678"/>
            <a:ext cx="2928958" cy="3500462"/>
          </a:xfrm>
          <a:prstGeom prst="rect">
            <a:avLst/>
          </a:prstGeom>
          <a:noFill/>
        </p:spPr>
      </p:pic>
      <p:pic>
        <p:nvPicPr>
          <p:cNvPr id="8196" name="Picture 4" descr="http://www.thecultureconcept.com/circle/wp-content/uploads/2012/05/Chair-by-Thomas-Chippendale-Lyre-Back.jpg"/>
          <p:cNvPicPr>
            <a:picLocks noChangeAspect="1" noChangeArrowheads="1"/>
          </p:cNvPicPr>
          <p:nvPr/>
        </p:nvPicPr>
        <p:blipFill>
          <a:blip r:embed="rId3"/>
          <a:srcRect/>
          <a:stretch>
            <a:fillRect/>
          </a:stretch>
        </p:blipFill>
        <p:spPr bwMode="auto">
          <a:xfrm>
            <a:off x="5286380" y="2143116"/>
            <a:ext cx="2757478" cy="3429024"/>
          </a:xfrm>
          <a:prstGeom prst="rect">
            <a:avLst/>
          </a:prstGeom>
          <a:noFill/>
        </p:spPr>
      </p:pic>
      <p:sp>
        <p:nvSpPr>
          <p:cNvPr id="5" name="Stačiakampis 4"/>
          <p:cNvSpPr/>
          <p:nvPr/>
        </p:nvSpPr>
        <p:spPr>
          <a:xfrm>
            <a:off x="1285852" y="5643578"/>
            <a:ext cx="7572428" cy="276999"/>
          </a:xfrm>
          <a:prstGeom prst="rect">
            <a:avLst/>
          </a:prstGeom>
        </p:spPr>
        <p:txBody>
          <a:bodyPr wrap="square">
            <a:spAutoFit/>
          </a:bodyPr>
          <a:lstStyle/>
          <a:p>
            <a:r>
              <a:rPr lang="en-US" sz="1200" dirty="0">
                <a:latin typeface="Times New Roman" pitchFamily="18" charset="0"/>
                <a:cs typeface="Times New Roman" pitchFamily="18" charset="0"/>
              </a:rPr>
              <a:t>ww.thecultureconcept.com/circle/</a:t>
            </a:r>
            <a:r>
              <a:rPr lang="en-US" sz="1200" dirty="0" err="1">
                <a:latin typeface="Times New Roman" pitchFamily="18" charset="0"/>
                <a:cs typeface="Times New Roman" pitchFamily="18" charset="0"/>
              </a:rPr>
              <a:t>wp</a:t>
            </a:r>
            <a:r>
              <a:rPr lang="en-US" sz="1200" dirty="0">
                <a:latin typeface="Times New Roman" pitchFamily="18" charset="0"/>
                <a:cs typeface="Times New Roman" pitchFamily="18" charset="0"/>
              </a:rPr>
              <a:t>-content/uploads/2012/05/Chair-by-Thomas-Chippendale-Lyre-Back.jpg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260133" y="928670"/>
            <a:ext cx="1740231" cy="461665"/>
          </a:xfrm>
          <a:prstGeom prst="rect">
            <a:avLst/>
          </a:prstGeom>
          <a:noFill/>
        </p:spPr>
        <p:txBody>
          <a:bodyPr wrap="square" rtlCol="0">
            <a:spAutoFit/>
          </a:bodyPr>
          <a:lstStyle/>
          <a:p>
            <a:endParaRPr lang="en-US" sz="2400" dirty="0">
              <a:latin typeface="Times New Roman" pitchFamily="18" charset="0"/>
              <a:cs typeface="Times New Roman" pitchFamily="18" charset="0"/>
            </a:endParaRPr>
          </a:p>
        </p:txBody>
      </p:sp>
      <p:sp>
        <p:nvSpPr>
          <p:cNvPr id="4" name="Stačiakampis 3"/>
          <p:cNvSpPr/>
          <p:nvPr/>
        </p:nvSpPr>
        <p:spPr>
          <a:xfrm>
            <a:off x="500034" y="357166"/>
            <a:ext cx="8143900" cy="1200329"/>
          </a:xfrm>
          <a:prstGeom prst="rect">
            <a:avLst/>
          </a:prstGeom>
        </p:spPr>
        <p:txBody>
          <a:bodyPr wrap="square">
            <a:spAutoFit/>
          </a:bodyPr>
          <a:lstStyle/>
          <a:p>
            <a:pPr algn="just"/>
            <a:r>
              <a:rPr lang="en-US" sz="2400" dirty="0">
                <a:latin typeface="Times New Roman" pitchFamily="18" charset="0"/>
                <a:cs typeface="Times New Roman" pitchFamily="18" charset="0"/>
              </a:rPr>
              <a:t>      </a:t>
            </a:r>
            <a:r>
              <a:rPr lang="lt-LT" sz="2400" dirty="0">
                <a:latin typeface="Times New Roman" pitchFamily="18" charset="0"/>
                <a:cs typeface="Times New Roman" pitchFamily="18" charset="0"/>
              </a:rPr>
              <a:t> Baldai praktiški, patogūs, puošnūs, grakščių linijų, su gotikos, anglų baroko, prancūzų </a:t>
            </a:r>
            <a:r>
              <a:rPr lang="lt-LT" sz="2400" dirty="0" err="1">
                <a:latin typeface="Times New Roman" pitchFamily="18" charset="0"/>
                <a:cs typeface="Times New Roman" pitchFamily="18" charset="0"/>
              </a:rPr>
              <a:t>rokoko</a:t>
            </a:r>
            <a:r>
              <a:rPr lang="lt-LT" sz="2400" dirty="0">
                <a:latin typeface="Times New Roman" pitchFamily="18" charset="0"/>
                <a:cs typeface="Times New Roman" pitchFamily="18" charset="0"/>
              </a:rPr>
              <a:t> bruožais ir kinų baldų puošybos elementais. </a:t>
            </a:r>
            <a:endParaRPr lang="en-US" sz="2400" dirty="0">
              <a:latin typeface="Times New Roman" pitchFamily="18" charset="0"/>
              <a:cs typeface="Times New Roman" pitchFamily="18" charset="0"/>
            </a:endParaRPr>
          </a:p>
        </p:txBody>
      </p:sp>
      <p:pic>
        <p:nvPicPr>
          <p:cNvPr id="7174" name="Picture 6" descr="https://encrypted-tbn2.gstatic.com/images?q=tbn:ANd9GcQb2fGg_m6f6ls2dTKvFnFhTzCJqm3slB6igxtk3Sfj8Ktm1ZZDPw"/>
          <p:cNvPicPr>
            <a:picLocks noChangeAspect="1" noChangeArrowheads="1"/>
          </p:cNvPicPr>
          <p:nvPr/>
        </p:nvPicPr>
        <p:blipFill>
          <a:blip r:embed="rId2"/>
          <a:srcRect/>
          <a:stretch>
            <a:fillRect/>
          </a:stretch>
        </p:blipFill>
        <p:spPr bwMode="auto">
          <a:xfrm>
            <a:off x="5000628" y="2000240"/>
            <a:ext cx="3429024" cy="3500462"/>
          </a:xfrm>
          <a:prstGeom prst="rect">
            <a:avLst/>
          </a:prstGeom>
          <a:noFill/>
        </p:spPr>
      </p:pic>
      <p:sp>
        <p:nvSpPr>
          <p:cNvPr id="8" name="Stačiakampis 7"/>
          <p:cNvSpPr/>
          <p:nvPr/>
        </p:nvSpPr>
        <p:spPr>
          <a:xfrm>
            <a:off x="5000628" y="5500702"/>
            <a:ext cx="3643338" cy="461665"/>
          </a:xfrm>
          <a:prstGeom prst="rect">
            <a:avLst/>
          </a:prstGeom>
        </p:spPr>
        <p:txBody>
          <a:bodyPr wrap="square">
            <a:spAutoFit/>
          </a:bodyPr>
          <a:lstStyle/>
          <a:p>
            <a:r>
              <a:rPr lang="en-US" sz="1200" dirty="0">
                <a:latin typeface="Times New Roman" pitchFamily="18" charset="0"/>
                <a:cs typeface="Times New Roman" pitchFamily="18" charset="0"/>
              </a:rPr>
              <a:t>http://chinoiseriechic.blogspot.com/2011_08_01_archive.html</a:t>
            </a:r>
          </a:p>
        </p:txBody>
      </p:sp>
      <p:pic>
        <p:nvPicPr>
          <p:cNvPr id="7176" name="Picture 8" descr="http://naturalisticspoon.com/_src/sc3289/Commode_ThomasChippendale_1773_ChineseLacquerPanelsAndEnglishJapanning.jpg"/>
          <p:cNvPicPr>
            <a:picLocks noChangeAspect="1" noChangeArrowheads="1"/>
          </p:cNvPicPr>
          <p:nvPr/>
        </p:nvPicPr>
        <p:blipFill>
          <a:blip r:embed="rId3"/>
          <a:srcRect/>
          <a:stretch>
            <a:fillRect/>
          </a:stretch>
        </p:blipFill>
        <p:spPr bwMode="auto">
          <a:xfrm>
            <a:off x="714348" y="2071678"/>
            <a:ext cx="3643338" cy="3500462"/>
          </a:xfrm>
          <a:prstGeom prst="rect">
            <a:avLst/>
          </a:prstGeom>
          <a:noFill/>
        </p:spPr>
      </p:pic>
      <p:sp>
        <p:nvSpPr>
          <p:cNvPr id="10" name="Stačiakampis 9"/>
          <p:cNvSpPr/>
          <p:nvPr/>
        </p:nvSpPr>
        <p:spPr>
          <a:xfrm>
            <a:off x="714348" y="5572140"/>
            <a:ext cx="4000528" cy="276999"/>
          </a:xfrm>
          <a:prstGeom prst="rect">
            <a:avLst/>
          </a:prstGeom>
        </p:spPr>
        <p:txBody>
          <a:bodyPr wrap="square">
            <a:spAutoFit/>
          </a:bodyPr>
          <a:lstStyle/>
          <a:p>
            <a:r>
              <a:rPr lang="en-US" sz="1200" dirty="0">
                <a:latin typeface="Times New Roman" pitchFamily="18" charset="0"/>
                <a:cs typeface="Times New Roman" pitchFamily="18" charset="0"/>
              </a:rPr>
              <a:t>http://naturalisticspoon.com/Art_Nouveau_Japonisme.html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285728"/>
            <a:ext cx="7286676" cy="1200329"/>
          </a:xfrm>
          <a:prstGeom prst="rect">
            <a:avLst/>
          </a:prstGeom>
          <a:noFill/>
        </p:spPr>
        <p:txBody>
          <a:bodyPr wrap="square" rtlCol="0">
            <a:spAutoFit/>
          </a:bodyPr>
          <a:lstStyle/>
          <a:p>
            <a:pPr algn="just"/>
            <a:r>
              <a:rPr lang="lt-LT" sz="2400" dirty="0">
                <a:latin typeface="Times New Roman" pitchFamily="18" charset="0"/>
                <a:cs typeface="Times New Roman" pitchFamily="18" charset="0"/>
              </a:rPr>
              <a:t>       </a:t>
            </a:r>
            <a:r>
              <a:rPr lang="lt-LT" sz="2400" dirty="0" err="1">
                <a:latin typeface="Times New Roman" pitchFamily="18" charset="0"/>
                <a:cs typeface="Times New Roman" pitchFamily="18" charset="0"/>
              </a:rPr>
              <a:t>Čipendeilio</a:t>
            </a:r>
            <a:r>
              <a:rPr lang="lt-LT" sz="2400" dirty="0">
                <a:latin typeface="Times New Roman" pitchFamily="18" charset="0"/>
                <a:cs typeface="Times New Roman" pitchFamily="18" charset="0"/>
              </a:rPr>
              <a:t> baldai buvo puošiami drožtais geometriniais ir augaliniais ornamentais, auksavimu, turėjo gyvūnų letenų pavidalo kojelės.</a:t>
            </a:r>
            <a:endParaRPr lang="en-US" sz="2400" dirty="0">
              <a:latin typeface="Times New Roman" pitchFamily="18" charset="0"/>
              <a:cs typeface="Times New Roman" pitchFamily="18" charset="0"/>
            </a:endParaRPr>
          </a:p>
        </p:txBody>
      </p:sp>
      <p:pic>
        <p:nvPicPr>
          <p:cNvPr id="5122" name="Picture 2" descr="http://www.museumfurniture.com/chippendale/28settee1.jpg"/>
          <p:cNvPicPr>
            <a:picLocks noChangeAspect="1" noChangeArrowheads="1"/>
          </p:cNvPicPr>
          <p:nvPr/>
        </p:nvPicPr>
        <p:blipFill>
          <a:blip r:embed="rId2"/>
          <a:srcRect/>
          <a:stretch>
            <a:fillRect/>
          </a:stretch>
        </p:blipFill>
        <p:spPr bwMode="auto">
          <a:xfrm>
            <a:off x="1500166" y="1785926"/>
            <a:ext cx="6072230" cy="3857652"/>
          </a:xfrm>
          <a:prstGeom prst="rect">
            <a:avLst/>
          </a:prstGeom>
          <a:noFill/>
        </p:spPr>
      </p:pic>
      <p:sp>
        <p:nvSpPr>
          <p:cNvPr id="4" name="Stačiakampis 3"/>
          <p:cNvSpPr/>
          <p:nvPr/>
        </p:nvSpPr>
        <p:spPr>
          <a:xfrm>
            <a:off x="4572000" y="5643578"/>
            <a:ext cx="4572000" cy="276999"/>
          </a:xfrm>
          <a:prstGeom prst="rect">
            <a:avLst/>
          </a:prstGeom>
        </p:spPr>
        <p:txBody>
          <a:bodyPr>
            <a:spAutoFit/>
          </a:bodyPr>
          <a:lstStyle/>
          <a:p>
            <a:r>
              <a:rPr lang="en-US" sz="1200" dirty="0">
                <a:latin typeface="Times New Roman" pitchFamily="18" charset="0"/>
                <a:cs typeface="Times New Roman" pitchFamily="18" charset="0"/>
              </a:rPr>
              <a:t>http://www.museumfurniture.com/chippendale/</a:t>
            </a:r>
          </a:p>
        </p:txBody>
      </p:sp>
    </p:spTree>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1006</Words>
  <Application>Microsoft Office PowerPoint</Application>
  <PresentationFormat>Demonstracija ekrane (4:3)</PresentationFormat>
  <Paragraphs>62</Paragraphs>
  <Slides>25</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25</vt:i4>
      </vt:variant>
    </vt:vector>
  </HeadingPairs>
  <TitlesOfParts>
    <vt:vector size="29" baseType="lpstr">
      <vt:lpstr>Arial</vt:lpstr>
      <vt:lpstr>Calibri</vt:lpstr>
      <vt:lpstr>Times New Roman</vt:lpstr>
      <vt:lpstr>Office tema</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Skaidrė 1</dc:title>
  <dc:creator>mano</dc:creator>
  <cp:lastModifiedBy>diana gabrilaviciene</cp:lastModifiedBy>
  <cp:revision>50</cp:revision>
  <dcterms:created xsi:type="dcterms:W3CDTF">2012-12-26T17:14:26Z</dcterms:created>
  <dcterms:modified xsi:type="dcterms:W3CDTF">2022-01-03T09:50:29Z</dcterms:modified>
</cp:coreProperties>
</file>