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62" r:id="rId5"/>
    <p:sldId id="258" r:id="rId6"/>
    <p:sldId id="259" r:id="rId7"/>
    <p:sldId id="266" r:id="rId8"/>
    <p:sldId id="264" r:id="rId9"/>
    <p:sldId id="271" r:id="rId10"/>
    <p:sldId id="270" r:id="rId11"/>
    <p:sldId id="265" r:id="rId12"/>
    <p:sldId id="268" r:id="rId13"/>
    <p:sldId id="27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8B46"/>
    <a:srgbClr val="FCFB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Šviesus stilius 3 – paryškinimas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Pavadinimas 1"/>
          <p:cNvSpPr>
            <a:spLocks noGrp="1"/>
          </p:cNvSpPr>
          <p:nvPr>
            <p:ph type="ctrTitle"/>
          </p:nvPr>
        </p:nvSpPr>
        <p:spPr>
          <a:xfrm>
            <a:off x="1524000" y="1122363"/>
            <a:ext cx="9144000" cy="2387600"/>
          </a:xfrm>
        </p:spPr>
        <p:txBody>
          <a:bodyPr anchor="b"/>
          <a:lstStyle>
            <a:lvl1pPr algn="ctr">
              <a:defRPr sz="6000"/>
            </a:lvl1pPr>
          </a:lstStyle>
          <a:p>
            <a:r>
              <a:rPr lang="lt-LT"/>
              <a:t>Spustelėję redag. ruoš. pavad. stilių</a:t>
            </a:r>
            <a:endParaRPr lang="en-US"/>
          </a:p>
        </p:txBody>
      </p:sp>
      <p:sp>
        <p:nvSpPr>
          <p:cNvPr id="3" name="Antrinis pavadinima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Spustelėkite norėdami redaguoti šablono paantraštės stilių</a:t>
            </a:r>
            <a:endParaRPr lang="en-US"/>
          </a:p>
        </p:txBody>
      </p:sp>
      <p:sp>
        <p:nvSpPr>
          <p:cNvPr id="4" name="Datos vietos rezervavimo ženklas 3"/>
          <p:cNvSpPr>
            <a:spLocks noGrp="1"/>
          </p:cNvSpPr>
          <p:nvPr>
            <p:ph type="dt" sz="half" idx="10"/>
          </p:nvPr>
        </p:nvSpPr>
        <p:spPr/>
        <p:txBody>
          <a:bodyPr/>
          <a:lstStyle/>
          <a:p>
            <a:fld id="{ABFE9835-F7C3-47EA-85CF-AF17D2F14B99}" type="datetimeFigureOut">
              <a:rPr lang="en-US" smtClean="0"/>
              <a:t>9/17/2023</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3758598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Vertikalaus teksto vietos rezervavimo ženklas 2"/>
          <p:cNvSpPr>
            <a:spLocks noGrp="1"/>
          </p:cNvSpPr>
          <p:nvPr>
            <p:ph type="body" orient="vert" idx="1"/>
          </p:nvPr>
        </p:nvSpPr>
        <p:spPr/>
        <p:txBody>
          <a:bodyPr vert="eaVert"/>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p:cNvSpPr>
            <a:spLocks noGrp="1"/>
          </p:cNvSpPr>
          <p:nvPr>
            <p:ph type="dt" sz="half" idx="10"/>
          </p:nvPr>
        </p:nvSpPr>
        <p:spPr/>
        <p:txBody>
          <a:bodyPr/>
          <a:lstStyle/>
          <a:p>
            <a:fld id="{ABFE9835-F7C3-47EA-85CF-AF17D2F14B99}" type="datetimeFigureOut">
              <a:rPr lang="en-US" smtClean="0"/>
              <a:t>9/17/2023</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3585709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p:cNvSpPr>
            <a:spLocks noGrp="1"/>
          </p:cNvSpPr>
          <p:nvPr>
            <p:ph type="title" orient="vert"/>
          </p:nvPr>
        </p:nvSpPr>
        <p:spPr>
          <a:xfrm>
            <a:off x="8724900" y="365125"/>
            <a:ext cx="2628900" cy="5811838"/>
          </a:xfrm>
        </p:spPr>
        <p:txBody>
          <a:bodyPr vert="eaVert"/>
          <a:lstStyle/>
          <a:p>
            <a:r>
              <a:rPr lang="lt-LT"/>
              <a:t>Spustelėję redag. ruoš. pavad. stilių</a:t>
            </a:r>
            <a:endParaRPr lang="en-US"/>
          </a:p>
        </p:txBody>
      </p:sp>
      <p:sp>
        <p:nvSpPr>
          <p:cNvPr id="3" name="Vertikalaus teksto vietos rezervavimo ženklas 2"/>
          <p:cNvSpPr>
            <a:spLocks noGrp="1"/>
          </p:cNvSpPr>
          <p:nvPr>
            <p:ph type="body" orient="vert" idx="1"/>
          </p:nvPr>
        </p:nvSpPr>
        <p:spPr>
          <a:xfrm>
            <a:off x="838200" y="365125"/>
            <a:ext cx="7734300" cy="5811838"/>
          </a:xfrm>
        </p:spPr>
        <p:txBody>
          <a:bodyPr vert="eaVert"/>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p:cNvSpPr>
            <a:spLocks noGrp="1"/>
          </p:cNvSpPr>
          <p:nvPr>
            <p:ph type="dt" sz="half" idx="10"/>
          </p:nvPr>
        </p:nvSpPr>
        <p:spPr/>
        <p:txBody>
          <a:bodyPr/>
          <a:lstStyle/>
          <a:p>
            <a:fld id="{ABFE9835-F7C3-47EA-85CF-AF17D2F14B99}" type="datetimeFigureOut">
              <a:rPr lang="en-US" smtClean="0"/>
              <a:t>9/17/2023</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2581172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Turinio vietos rezervavimo ženklas 2"/>
          <p:cNvSpPr>
            <a:spLocks noGrp="1"/>
          </p:cNvSpPr>
          <p:nvPr>
            <p:ph idx="1"/>
          </p:nvPr>
        </p:nvSpPr>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p:cNvSpPr>
            <a:spLocks noGrp="1"/>
          </p:cNvSpPr>
          <p:nvPr>
            <p:ph type="dt" sz="half" idx="10"/>
          </p:nvPr>
        </p:nvSpPr>
        <p:spPr/>
        <p:txBody>
          <a:bodyPr/>
          <a:lstStyle/>
          <a:p>
            <a:fld id="{ABFE9835-F7C3-47EA-85CF-AF17D2F14B99}" type="datetimeFigureOut">
              <a:rPr lang="en-US" smtClean="0"/>
              <a:t>9/17/2023</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4207026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1850" y="1709738"/>
            <a:ext cx="10515600" cy="2852737"/>
          </a:xfrm>
        </p:spPr>
        <p:txBody>
          <a:bodyPr anchor="b"/>
          <a:lstStyle>
            <a:lvl1pPr>
              <a:defRPr sz="6000"/>
            </a:lvl1pPr>
          </a:lstStyle>
          <a:p>
            <a:r>
              <a:rPr lang="lt-LT"/>
              <a:t>Spustelėję redag. ruoš. pavad. stilių</a:t>
            </a:r>
            <a:endParaRPr lang="en-US"/>
          </a:p>
        </p:txBody>
      </p:sp>
      <p:sp>
        <p:nvSpPr>
          <p:cNvPr id="3" name="Teksto vietos rezervavimo ženklas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Redaguoti šablono teksto stilius</a:t>
            </a:r>
          </a:p>
        </p:txBody>
      </p:sp>
      <p:sp>
        <p:nvSpPr>
          <p:cNvPr id="4" name="Datos vietos rezervavimo ženklas 3"/>
          <p:cNvSpPr>
            <a:spLocks noGrp="1"/>
          </p:cNvSpPr>
          <p:nvPr>
            <p:ph type="dt" sz="half" idx="10"/>
          </p:nvPr>
        </p:nvSpPr>
        <p:spPr/>
        <p:txBody>
          <a:bodyPr/>
          <a:lstStyle/>
          <a:p>
            <a:fld id="{ABFE9835-F7C3-47EA-85CF-AF17D2F14B99}" type="datetimeFigureOut">
              <a:rPr lang="en-US" smtClean="0"/>
              <a:t>9/17/2023</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2617695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Turinio vietos rezervavimo ženklas 2"/>
          <p:cNvSpPr>
            <a:spLocks noGrp="1"/>
          </p:cNvSpPr>
          <p:nvPr>
            <p:ph sz="half" idx="1"/>
          </p:nvPr>
        </p:nvSpPr>
        <p:spPr>
          <a:xfrm>
            <a:off x="838200" y="1825625"/>
            <a:ext cx="5181600" cy="435133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Turinio vietos rezervavimo ženklas 3"/>
          <p:cNvSpPr>
            <a:spLocks noGrp="1"/>
          </p:cNvSpPr>
          <p:nvPr>
            <p:ph sz="half" idx="2"/>
          </p:nvPr>
        </p:nvSpPr>
        <p:spPr>
          <a:xfrm>
            <a:off x="6172200" y="1825625"/>
            <a:ext cx="5181600" cy="435133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5" name="Datos vietos rezervavimo ženklas 4"/>
          <p:cNvSpPr>
            <a:spLocks noGrp="1"/>
          </p:cNvSpPr>
          <p:nvPr>
            <p:ph type="dt" sz="half" idx="10"/>
          </p:nvPr>
        </p:nvSpPr>
        <p:spPr/>
        <p:txBody>
          <a:bodyPr/>
          <a:lstStyle/>
          <a:p>
            <a:fld id="{ABFE9835-F7C3-47EA-85CF-AF17D2F14B99}" type="datetimeFigureOut">
              <a:rPr lang="en-US" smtClean="0"/>
              <a:t>9/17/2023</a:t>
            </a:fld>
            <a:endParaRPr lang="en-US"/>
          </a:p>
        </p:txBody>
      </p:sp>
      <p:sp>
        <p:nvSpPr>
          <p:cNvPr id="6" name="Poraštės vietos rezervavimo ženklas 5"/>
          <p:cNvSpPr>
            <a:spLocks noGrp="1"/>
          </p:cNvSpPr>
          <p:nvPr>
            <p:ph type="ftr" sz="quarter" idx="11"/>
          </p:nvPr>
        </p:nvSpPr>
        <p:spPr/>
        <p:txBody>
          <a:bodyPr/>
          <a:lstStyle/>
          <a:p>
            <a:endParaRPr lang="en-US"/>
          </a:p>
        </p:txBody>
      </p:sp>
      <p:sp>
        <p:nvSpPr>
          <p:cNvPr id="7" name="Skaidrės numerio vietos rezervavimo ženklas 6"/>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183079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365125"/>
            <a:ext cx="10515600" cy="1325563"/>
          </a:xfrm>
        </p:spPr>
        <p:txBody>
          <a:bodyPr/>
          <a:lstStyle/>
          <a:p>
            <a:r>
              <a:rPr lang="lt-LT"/>
              <a:t>Spustelėję redag. ruoš. pavad. stilių</a:t>
            </a:r>
            <a:endParaRPr lang="en-US"/>
          </a:p>
        </p:txBody>
      </p:sp>
      <p:sp>
        <p:nvSpPr>
          <p:cNvPr id="3" name="Teksto vietos rezervavimo ženklas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4" name="Turinio vietos rezervavimo ženklas 3"/>
          <p:cNvSpPr>
            <a:spLocks noGrp="1"/>
          </p:cNvSpPr>
          <p:nvPr>
            <p:ph sz="half" idx="2"/>
          </p:nvPr>
        </p:nvSpPr>
        <p:spPr>
          <a:xfrm>
            <a:off x="839788" y="2505075"/>
            <a:ext cx="5157787"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5" name="Teksto vietos rezervavimo ženklas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6" name="Turinio vietos rezervavimo ženklas 5"/>
          <p:cNvSpPr>
            <a:spLocks noGrp="1"/>
          </p:cNvSpPr>
          <p:nvPr>
            <p:ph sz="quarter" idx="4"/>
          </p:nvPr>
        </p:nvSpPr>
        <p:spPr>
          <a:xfrm>
            <a:off x="6172200" y="2505075"/>
            <a:ext cx="5183188"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7" name="Datos vietos rezervavimo ženklas 6"/>
          <p:cNvSpPr>
            <a:spLocks noGrp="1"/>
          </p:cNvSpPr>
          <p:nvPr>
            <p:ph type="dt" sz="half" idx="10"/>
          </p:nvPr>
        </p:nvSpPr>
        <p:spPr/>
        <p:txBody>
          <a:bodyPr/>
          <a:lstStyle/>
          <a:p>
            <a:fld id="{ABFE9835-F7C3-47EA-85CF-AF17D2F14B99}" type="datetimeFigureOut">
              <a:rPr lang="en-US" smtClean="0"/>
              <a:t>9/17/2023</a:t>
            </a:fld>
            <a:endParaRPr lang="en-US"/>
          </a:p>
        </p:txBody>
      </p:sp>
      <p:sp>
        <p:nvSpPr>
          <p:cNvPr id="8" name="Poraštės vietos rezervavimo ženklas 7"/>
          <p:cNvSpPr>
            <a:spLocks noGrp="1"/>
          </p:cNvSpPr>
          <p:nvPr>
            <p:ph type="ftr" sz="quarter" idx="11"/>
          </p:nvPr>
        </p:nvSpPr>
        <p:spPr/>
        <p:txBody>
          <a:bodyPr/>
          <a:lstStyle/>
          <a:p>
            <a:endParaRPr lang="en-US"/>
          </a:p>
        </p:txBody>
      </p:sp>
      <p:sp>
        <p:nvSpPr>
          <p:cNvPr id="9" name="Skaidrės numerio vietos rezervavimo ženklas 8"/>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2225073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Datos vietos rezervavimo ženklas 2"/>
          <p:cNvSpPr>
            <a:spLocks noGrp="1"/>
          </p:cNvSpPr>
          <p:nvPr>
            <p:ph type="dt" sz="half" idx="10"/>
          </p:nvPr>
        </p:nvSpPr>
        <p:spPr/>
        <p:txBody>
          <a:bodyPr/>
          <a:lstStyle/>
          <a:p>
            <a:fld id="{ABFE9835-F7C3-47EA-85CF-AF17D2F14B99}" type="datetimeFigureOut">
              <a:rPr lang="en-US" smtClean="0"/>
              <a:t>9/17/2023</a:t>
            </a:fld>
            <a:endParaRPr lang="en-US"/>
          </a:p>
        </p:txBody>
      </p:sp>
      <p:sp>
        <p:nvSpPr>
          <p:cNvPr id="4" name="Poraštės vietos rezervavimo ženklas 3"/>
          <p:cNvSpPr>
            <a:spLocks noGrp="1"/>
          </p:cNvSpPr>
          <p:nvPr>
            <p:ph type="ftr" sz="quarter" idx="11"/>
          </p:nvPr>
        </p:nvSpPr>
        <p:spPr/>
        <p:txBody>
          <a:bodyPr/>
          <a:lstStyle/>
          <a:p>
            <a:endParaRPr lang="en-US"/>
          </a:p>
        </p:txBody>
      </p:sp>
      <p:sp>
        <p:nvSpPr>
          <p:cNvPr id="5" name="Skaidrės numerio vietos rezervavimo ženklas 4"/>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2507622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p:cNvSpPr>
            <a:spLocks noGrp="1"/>
          </p:cNvSpPr>
          <p:nvPr>
            <p:ph type="dt" sz="half" idx="10"/>
          </p:nvPr>
        </p:nvSpPr>
        <p:spPr/>
        <p:txBody>
          <a:bodyPr/>
          <a:lstStyle/>
          <a:p>
            <a:fld id="{ABFE9835-F7C3-47EA-85CF-AF17D2F14B99}" type="datetimeFigureOut">
              <a:rPr lang="en-US" smtClean="0"/>
              <a:t>9/17/2023</a:t>
            </a:fld>
            <a:endParaRPr lang="en-US"/>
          </a:p>
        </p:txBody>
      </p:sp>
      <p:sp>
        <p:nvSpPr>
          <p:cNvPr id="3" name="Poraštės vietos rezervavimo ženklas 2"/>
          <p:cNvSpPr>
            <a:spLocks noGrp="1"/>
          </p:cNvSpPr>
          <p:nvPr>
            <p:ph type="ftr" sz="quarter" idx="11"/>
          </p:nvPr>
        </p:nvSpPr>
        <p:spPr/>
        <p:txBody>
          <a:bodyPr/>
          <a:lstStyle/>
          <a:p>
            <a:endParaRPr lang="en-US"/>
          </a:p>
        </p:txBody>
      </p:sp>
      <p:sp>
        <p:nvSpPr>
          <p:cNvPr id="4" name="Skaidrės numerio vietos rezervavimo ženklas 3"/>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423050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0"/>
            <a:ext cx="3932237" cy="1600200"/>
          </a:xfrm>
        </p:spPr>
        <p:txBody>
          <a:bodyPr anchor="b"/>
          <a:lstStyle>
            <a:lvl1pPr>
              <a:defRPr sz="3200"/>
            </a:lvl1pPr>
          </a:lstStyle>
          <a:p>
            <a:r>
              <a:rPr lang="lt-LT"/>
              <a:t>Spustelėję redag. ruoš. pavad. stilių</a:t>
            </a:r>
            <a:endParaRPr lang="en-US"/>
          </a:p>
        </p:txBody>
      </p:sp>
      <p:sp>
        <p:nvSpPr>
          <p:cNvPr id="3" name="Turinio vietos rezervavimo ženklas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Teksto vietos rezervavimo ženklas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5" name="Datos vietos rezervavimo ženklas 4"/>
          <p:cNvSpPr>
            <a:spLocks noGrp="1"/>
          </p:cNvSpPr>
          <p:nvPr>
            <p:ph type="dt" sz="half" idx="10"/>
          </p:nvPr>
        </p:nvSpPr>
        <p:spPr/>
        <p:txBody>
          <a:bodyPr/>
          <a:lstStyle/>
          <a:p>
            <a:fld id="{ABFE9835-F7C3-47EA-85CF-AF17D2F14B99}" type="datetimeFigureOut">
              <a:rPr lang="en-US" smtClean="0"/>
              <a:t>9/17/2023</a:t>
            </a:fld>
            <a:endParaRPr lang="en-US"/>
          </a:p>
        </p:txBody>
      </p:sp>
      <p:sp>
        <p:nvSpPr>
          <p:cNvPr id="6" name="Poraštės vietos rezervavimo ženklas 5"/>
          <p:cNvSpPr>
            <a:spLocks noGrp="1"/>
          </p:cNvSpPr>
          <p:nvPr>
            <p:ph type="ftr" sz="quarter" idx="11"/>
          </p:nvPr>
        </p:nvSpPr>
        <p:spPr/>
        <p:txBody>
          <a:bodyPr/>
          <a:lstStyle/>
          <a:p>
            <a:endParaRPr lang="en-US"/>
          </a:p>
        </p:txBody>
      </p:sp>
      <p:sp>
        <p:nvSpPr>
          <p:cNvPr id="7" name="Skaidrės numerio vietos rezervavimo ženklas 6"/>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3161590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0"/>
            <a:ext cx="3932237" cy="1600200"/>
          </a:xfrm>
        </p:spPr>
        <p:txBody>
          <a:bodyPr anchor="b"/>
          <a:lstStyle>
            <a:lvl1pPr>
              <a:defRPr sz="3200"/>
            </a:lvl1pPr>
          </a:lstStyle>
          <a:p>
            <a:r>
              <a:rPr lang="lt-LT"/>
              <a:t>Spustelėję redag. ruoš. pavad. stilių</a:t>
            </a:r>
            <a:endParaRPr lang="en-US"/>
          </a:p>
        </p:txBody>
      </p:sp>
      <p:sp>
        <p:nvSpPr>
          <p:cNvPr id="3" name="Paveikslėlio vietos rezervavimo ženklas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ksto vietos rezervavimo ženklas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5" name="Datos vietos rezervavimo ženklas 4"/>
          <p:cNvSpPr>
            <a:spLocks noGrp="1"/>
          </p:cNvSpPr>
          <p:nvPr>
            <p:ph type="dt" sz="half" idx="10"/>
          </p:nvPr>
        </p:nvSpPr>
        <p:spPr/>
        <p:txBody>
          <a:bodyPr/>
          <a:lstStyle/>
          <a:p>
            <a:fld id="{ABFE9835-F7C3-47EA-85CF-AF17D2F14B99}" type="datetimeFigureOut">
              <a:rPr lang="en-US" smtClean="0"/>
              <a:t>9/17/2023</a:t>
            </a:fld>
            <a:endParaRPr lang="en-US"/>
          </a:p>
        </p:txBody>
      </p:sp>
      <p:sp>
        <p:nvSpPr>
          <p:cNvPr id="6" name="Poraštės vietos rezervavimo ženklas 5"/>
          <p:cNvSpPr>
            <a:spLocks noGrp="1"/>
          </p:cNvSpPr>
          <p:nvPr>
            <p:ph type="ftr" sz="quarter" idx="11"/>
          </p:nvPr>
        </p:nvSpPr>
        <p:spPr/>
        <p:txBody>
          <a:bodyPr/>
          <a:lstStyle/>
          <a:p>
            <a:endParaRPr lang="en-US"/>
          </a:p>
        </p:txBody>
      </p:sp>
      <p:sp>
        <p:nvSpPr>
          <p:cNvPr id="7" name="Skaidrės numerio vietos rezervavimo ženklas 6"/>
          <p:cNvSpPr>
            <a:spLocks noGrp="1"/>
          </p:cNvSpPr>
          <p:nvPr>
            <p:ph type="sldNum" sz="quarter" idx="12"/>
          </p:nvPr>
        </p:nvSpPr>
        <p:spPr/>
        <p:txBody>
          <a:bodyPr/>
          <a:lstStyle/>
          <a:p>
            <a:fld id="{4F82B235-54B6-4058-AE4D-FAAE6298EADE}" type="slidenum">
              <a:rPr lang="en-US" smtClean="0"/>
              <a:t>‹#›</a:t>
            </a:fld>
            <a:endParaRPr lang="en-US"/>
          </a:p>
        </p:txBody>
      </p:sp>
    </p:spTree>
    <p:extLst>
      <p:ext uri="{BB962C8B-B14F-4D97-AF65-F5344CB8AC3E}">
        <p14:creationId xmlns:p14="http://schemas.microsoft.com/office/powerpoint/2010/main" val="2329153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0">
              <a:schemeClr val="bg1"/>
            </a:gs>
            <a:gs pos="0">
              <a:schemeClr val="bg1"/>
            </a:gs>
            <a:gs pos="10000">
              <a:schemeClr val="bg1"/>
            </a:gs>
            <a:gs pos="100000">
              <a:srgbClr val="A48B46"/>
            </a:gs>
          </a:gsLst>
          <a:lin ang="5400000" scaled="1"/>
          <a:tileRect/>
        </a:gradFill>
        <a:effectLst/>
      </p:bgPr>
    </p:bg>
    <p:spTree>
      <p:nvGrpSpPr>
        <p:cNvPr id="1" name=""/>
        <p:cNvGrpSpPr/>
        <p:nvPr/>
      </p:nvGrpSpPr>
      <p:grpSpPr>
        <a:xfrm>
          <a:off x="0" y="0"/>
          <a:ext cx="0" cy="0"/>
          <a:chOff x="0" y="0"/>
          <a:chExt cx="0" cy="0"/>
        </a:xfrm>
      </p:grpSpPr>
      <p:sp>
        <p:nvSpPr>
          <p:cNvPr id="2" name="Pavadinimo vietos rezervavimo ženkla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 ruoš. pavad. stilių</a:t>
            </a:r>
            <a:endParaRPr lang="en-US"/>
          </a:p>
        </p:txBody>
      </p:sp>
      <p:sp>
        <p:nvSpPr>
          <p:cNvPr id="3" name="Teksto vietos rezervavimo ženklas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4" name="Datos vietos rezervavimo ženklas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FE9835-F7C3-47EA-85CF-AF17D2F14B99}" type="datetimeFigureOut">
              <a:rPr lang="en-US" smtClean="0"/>
              <a:t>9/17/2023</a:t>
            </a:fld>
            <a:endParaRPr lang="en-US"/>
          </a:p>
        </p:txBody>
      </p:sp>
      <p:sp>
        <p:nvSpPr>
          <p:cNvPr id="5" name="Poraštės vietos rezervavimo ženklas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kaidrės numerio vietos rezervavimo ženklas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82B235-54B6-4058-AE4D-FAAE6298EADE}" type="slidenum">
              <a:rPr lang="en-US" smtClean="0"/>
              <a:t>‹#›</a:t>
            </a:fld>
            <a:endParaRPr lang="en-US"/>
          </a:p>
        </p:txBody>
      </p:sp>
    </p:spTree>
    <p:extLst>
      <p:ext uri="{BB962C8B-B14F-4D97-AF65-F5344CB8AC3E}">
        <p14:creationId xmlns:p14="http://schemas.microsoft.com/office/powerpoint/2010/main" val="777323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www.luksosg.garliava.lm.lt/gmedis/istorija.htm"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ntrinis pavadinimas 2"/>
          <p:cNvSpPr>
            <a:spLocks noGrp="1"/>
          </p:cNvSpPr>
          <p:nvPr>
            <p:ph type="subTitle" idx="1"/>
          </p:nvPr>
        </p:nvSpPr>
        <p:spPr>
          <a:xfrm>
            <a:off x="1938779" y="5138606"/>
            <a:ext cx="9144000" cy="366647"/>
          </a:xfrm>
        </p:spPr>
        <p:txBody>
          <a:bodyPr>
            <a:normAutofit fontScale="92500" lnSpcReduction="10000"/>
          </a:bodyPr>
          <a:lstStyle/>
          <a:p>
            <a:r>
              <a:rPr lang="lt-LT" dirty="0"/>
              <a:t>Kas sieja šiuos lietuvių liaudies dirbinius?</a:t>
            </a:r>
            <a:endParaRPr lang="en-US" dirty="0"/>
          </a:p>
        </p:txBody>
      </p:sp>
      <p:pic>
        <p:nvPicPr>
          <p:cNvPr id="4" name="Paveikslėlis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61195" y="216814"/>
            <a:ext cx="3055659" cy="4074212"/>
          </a:xfrm>
          <a:prstGeom prst="rect">
            <a:avLst/>
          </a:prstGeom>
        </p:spPr>
      </p:pic>
      <p:pic>
        <p:nvPicPr>
          <p:cNvPr id="5" name="Paveikslėlis 4"/>
          <p:cNvPicPr>
            <a:picLocks noChangeAspect="1"/>
          </p:cNvPicPr>
          <p:nvPr/>
        </p:nvPicPr>
        <p:blipFill rotWithShape="1">
          <a:blip r:embed="rId3">
            <a:extLst>
              <a:ext uri="{28A0092B-C50C-407E-A947-70E740481C1C}">
                <a14:useLocalDpi xmlns:a14="http://schemas.microsoft.com/office/drawing/2010/main" val="0"/>
              </a:ext>
            </a:extLst>
          </a:blip>
          <a:srcRect l="27568" t="3436" r="28533" b="8041"/>
          <a:stretch/>
        </p:blipFill>
        <p:spPr>
          <a:xfrm>
            <a:off x="43954" y="216814"/>
            <a:ext cx="2972621" cy="4081808"/>
          </a:xfrm>
          <a:prstGeom prst="rect">
            <a:avLst/>
          </a:prstGeom>
        </p:spPr>
      </p:pic>
      <p:pic>
        <p:nvPicPr>
          <p:cNvPr id="6" name="Paveikslėlis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7679" y="216813"/>
            <a:ext cx="5442412" cy="4081809"/>
          </a:xfrm>
          <a:prstGeom prst="rect">
            <a:avLst/>
          </a:prstGeom>
        </p:spPr>
      </p:pic>
    </p:spTree>
    <p:extLst>
      <p:ext uri="{BB962C8B-B14F-4D97-AF65-F5344CB8AC3E}">
        <p14:creationId xmlns:p14="http://schemas.microsoft.com/office/powerpoint/2010/main" val="42368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Vertinimas ir įsivertinimas (pavyzdys)</a:t>
            </a:r>
            <a:endParaRPr lang="en-US" dirty="0"/>
          </a:p>
        </p:txBody>
      </p:sp>
      <p:sp>
        <p:nvSpPr>
          <p:cNvPr id="3" name="Teksto vietos rezervavimo ženklas 2"/>
          <p:cNvSpPr>
            <a:spLocks noGrp="1"/>
          </p:cNvSpPr>
          <p:nvPr>
            <p:ph sz="half" idx="1"/>
          </p:nvPr>
        </p:nvSpPr>
        <p:spPr/>
        <p:txBody>
          <a:bodyPr>
            <a:normAutofit/>
          </a:bodyPr>
          <a:lstStyle/>
          <a:p>
            <a:pPr marL="0" indent="0">
              <a:buNone/>
            </a:pPr>
            <a:r>
              <a:rPr lang="lt-LT" dirty="0"/>
              <a:t>Dailės ir technologijų pamokose</a:t>
            </a:r>
            <a:endParaRPr lang="en-US" dirty="0"/>
          </a:p>
        </p:txBody>
      </p:sp>
      <p:graphicFrame>
        <p:nvGraphicFramePr>
          <p:cNvPr id="7" name="Turinio vietos rezervavimo ženklas 6"/>
          <p:cNvGraphicFramePr>
            <a:graphicFrameLocks noGrp="1"/>
          </p:cNvGraphicFramePr>
          <p:nvPr>
            <p:ph sz="half" idx="2"/>
            <p:extLst>
              <p:ext uri="{D42A27DB-BD31-4B8C-83A1-F6EECF244321}">
                <p14:modId xmlns:p14="http://schemas.microsoft.com/office/powerpoint/2010/main" val="2509661886"/>
              </p:ext>
            </p:extLst>
          </p:nvPr>
        </p:nvGraphicFramePr>
        <p:xfrm>
          <a:off x="1037492" y="2502632"/>
          <a:ext cx="5180937" cy="3383280"/>
        </p:xfrm>
        <a:graphic>
          <a:graphicData uri="http://schemas.openxmlformats.org/drawingml/2006/table">
            <a:tbl>
              <a:tblPr firstRow="1" bandRow="1">
                <a:tableStyleId>{8799B23B-EC83-4686-B30A-512413B5E67A}</a:tableStyleId>
              </a:tblPr>
              <a:tblGrid>
                <a:gridCol w="4367187">
                  <a:extLst>
                    <a:ext uri="{9D8B030D-6E8A-4147-A177-3AD203B41FA5}">
                      <a16:colId xmlns:a16="http://schemas.microsoft.com/office/drawing/2014/main" val="4054579354"/>
                    </a:ext>
                  </a:extLst>
                </a:gridCol>
                <a:gridCol w="813750">
                  <a:extLst>
                    <a:ext uri="{9D8B030D-6E8A-4147-A177-3AD203B41FA5}">
                      <a16:colId xmlns:a16="http://schemas.microsoft.com/office/drawing/2014/main" val="799568137"/>
                    </a:ext>
                  </a:extLst>
                </a:gridCol>
              </a:tblGrid>
              <a:tr h="328564">
                <a:tc>
                  <a:txBody>
                    <a:bodyPr/>
                    <a:lstStyle/>
                    <a:p>
                      <a:r>
                        <a:rPr lang="lt-LT" b="0" dirty="0"/>
                        <a:t>Kūrinys atitinka temą</a:t>
                      </a:r>
                      <a:endParaRPr lang="en-US" b="0" dirty="0"/>
                    </a:p>
                  </a:txBody>
                  <a:tcPr marL="99387" marR="99387"/>
                </a:tc>
                <a:tc>
                  <a:txBody>
                    <a:bodyPr/>
                    <a:lstStyle/>
                    <a:p>
                      <a:r>
                        <a:rPr lang="lt-LT" b="0" dirty="0"/>
                        <a:t>0-2</a:t>
                      </a:r>
                      <a:endParaRPr lang="en-US" b="0" dirty="0"/>
                    </a:p>
                  </a:txBody>
                  <a:tcPr marL="99387" marR="99387"/>
                </a:tc>
                <a:extLst>
                  <a:ext uri="{0D108BD9-81ED-4DB2-BD59-A6C34878D82A}">
                    <a16:rowId xmlns:a16="http://schemas.microsoft.com/office/drawing/2014/main" val="1001175016"/>
                  </a:ext>
                </a:extLst>
              </a:tr>
              <a:tr h="328564">
                <a:tc>
                  <a:txBody>
                    <a:bodyPr/>
                    <a:lstStyle/>
                    <a:p>
                      <a:r>
                        <a:rPr lang="lt-LT" dirty="0"/>
                        <a:t>Pasirinktos idėjai</a:t>
                      </a:r>
                      <a:r>
                        <a:rPr lang="lt-LT" baseline="0" dirty="0"/>
                        <a:t> įgyvendinti tinkamos medžiagos</a:t>
                      </a:r>
                      <a:endParaRPr lang="en-US" dirty="0"/>
                    </a:p>
                  </a:txBody>
                  <a:tcPr marL="99387" marR="99387"/>
                </a:tc>
                <a:tc>
                  <a:txBody>
                    <a:bodyPr/>
                    <a:lstStyle/>
                    <a:p>
                      <a:r>
                        <a:rPr lang="lt-LT" dirty="0"/>
                        <a:t>0-1</a:t>
                      </a:r>
                      <a:endParaRPr lang="en-US" dirty="0"/>
                    </a:p>
                  </a:txBody>
                  <a:tcPr marL="99387" marR="99387"/>
                </a:tc>
                <a:extLst>
                  <a:ext uri="{0D108BD9-81ED-4DB2-BD59-A6C34878D82A}">
                    <a16:rowId xmlns:a16="http://schemas.microsoft.com/office/drawing/2014/main" val="1391392713"/>
                  </a:ext>
                </a:extLst>
              </a:tr>
              <a:tr h="3285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t>Pasirinktos idėjai</a:t>
                      </a:r>
                      <a:r>
                        <a:rPr lang="lt-LT" baseline="0" dirty="0"/>
                        <a:t> įgyvendinti tinkamos priemonės</a:t>
                      </a:r>
                      <a:endParaRPr lang="en-US" dirty="0"/>
                    </a:p>
                  </a:txBody>
                  <a:tcPr marL="99387" marR="99387"/>
                </a:tc>
                <a:tc>
                  <a:txBody>
                    <a:bodyPr/>
                    <a:lstStyle/>
                    <a:p>
                      <a:r>
                        <a:rPr lang="lt-LT" dirty="0"/>
                        <a:t>0-1</a:t>
                      </a:r>
                      <a:endParaRPr lang="en-US" dirty="0"/>
                    </a:p>
                  </a:txBody>
                  <a:tcPr marL="99387" marR="99387"/>
                </a:tc>
                <a:extLst>
                  <a:ext uri="{0D108BD9-81ED-4DB2-BD59-A6C34878D82A}">
                    <a16:rowId xmlns:a16="http://schemas.microsoft.com/office/drawing/2014/main" val="2979179819"/>
                  </a:ext>
                </a:extLst>
              </a:tr>
              <a:tr h="3285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t>Kūrinys originalus</a:t>
                      </a:r>
                      <a:endParaRPr lang="en-US" dirty="0"/>
                    </a:p>
                  </a:txBody>
                  <a:tcPr marL="99387" marR="99387"/>
                </a:tc>
                <a:tc>
                  <a:txBody>
                    <a:bodyPr/>
                    <a:lstStyle/>
                    <a:p>
                      <a:r>
                        <a:rPr lang="lt-LT" dirty="0"/>
                        <a:t>0-3</a:t>
                      </a:r>
                      <a:endParaRPr lang="en-US" dirty="0"/>
                    </a:p>
                  </a:txBody>
                  <a:tcPr marL="99387" marR="99387"/>
                </a:tc>
                <a:extLst>
                  <a:ext uri="{0D108BD9-81ED-4DB2-BD59-A6C34878D82A}">
                    <a16:rowId xmlns:a16="http://schemas.microsoft.com/office/drawing/2014/main" val="4084677943"/>
                  </a:ext>
                </a:extLst>
              </a:tr>
              <a:tr h="3285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t>Kūrinys tvarkingas, nesuteptas, nesulamdytas</a:t>
                      </a:r>
                      <a:endParaRPr lang="en-US" dirty="0"/>
                    </a:p>
                  </a:txBody>
                  <a:tcPr marL="99387" marR="99387"/>
                </a:tc>
                <a:tc>
                  <a:txBody>
                    <a:bodyPr/>
                    <a:lstStyle/>
                    <a:p>
                      <a:r>
                        <a:rPr lang="lt-LT" dirty="0"/>
                        <a:t>0-1</a:t>
                      </a:r>
                      <a:endParaRPr lang="en-US" dirty="0"/>
                    </a:p>
                  </a:txBody>
                  <a:tcPr marL="99387" marR="99387"/>
                </a:tc>
                <a:extLst>
                  <a:ext uri="{0D108BD9-81ED-4DB2-BD59-A6C34878D82A}">
                    <a16:rowId xmlns:a16="http://schemas.microsoft.com/office/drawing/2014/main" val="3390852298"/>
                  </a:ext>
                </a:extLst>
              </a:tr>
              <a:tr h="3285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t>Kūrinys išbaigtas</a:t>
                      </a:r>
                      <a:endParaRPr lang="en-US" dirty="0"/>
                    </a:p>
                  </a:txBody>
                  <a:tcPr marL="99387" marR="99387"/>
                </a:tc>
                <a:tc>
                  <a:txBody>
                    <a:bodyPr/>
                    <a:lstStyle/>
                    <a:p>
                      <a:r>
                        <a:rPr lang="lt-LT" dirty="0"/>
                        <a:t>0-1</a:t>
                      </a:r>
                      <a:endParaRPr lang="en-US" dirty="0"/>
                    </a:p>
                  </a:txBody>
                  <a:tcPr marL="99387" marR="99387"/>
                </a:tc>
                <a:extLst>
                  <a:ext uri="{0D108BD9-81ED-4DB2-BD59-A6C34878D82A}">
                    <a16:rowId xmlns:a16="http://schemas.microsoft.com/office/drawing/2014/main" val="3710432284"/>
                  </a:ext>
                </a:extLst>
              </a:tr>
              <a:tr h="328564">
                <a:tc>
                  <a:txBody>
                    <a:bodyPr/>
                    <a:lstStyle/>
                    <a:p>
                      <a:r>
                        <a:rPr lang="lt-LT" dirty="0"/>
                        <a:t>Kūrinys pristatytas laiku, užrašyta</a:t>
                      </a:r>
                      <a:r>
                        <a:rPr lang="lt-LT" baseline="0" dirty="0"/>
                        <a:t> metrika</a:t>
                      </a:r>
                      <a:endParaRPr lang="en-US" dirty="0"/>
                    </a:p>
                  </a:txBody>
                  <a:tcPr marL="99387" marR="99387"/>
                </a:tc>
                <a:tc>
                  <a:txBody>
                    <a:bodyPr/>
                    <a:lstStyle/>
                    <a:p>
                      <a:r>
                        <a:rPr lang="lt-LT" dirty="0"/>
                        <a:t>0-1</a:t>
                      </a:r>
                      <a:endParaRPr lang="en-US" dirty="0"/>
                    </a:p>
                  </a:txBody>
                  <a:tcPr marL="99387" marR="99387"/>
                </a:tc>
                <a:extLst>
                  <a:ext uri="{0D108BD9-81ED-4DB2-BD59-A6C34878D82A}">
                    <a16:rowId xmlns:a16="http://schemas.microsoft.com/office/drawing/2014/main" val="850648520"/>
                  </a:ext>
                </a:extLst>
              </a:tr>
            </a:tbl>
          </a:graphicData>
        </a:graphic>
      </p:graphicFrame>
    </p:spTree>
    <p:extLst>
      <p:ext uri="{BB962C8B-B14F-4D97-AF65-F5344CB8AC3E}">
        <p14:creationId xmlns:p14="http://schemas.microsoft.com/office/powerpoint/2010/main" val="1618537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Gyvybės medžio kompozicijų pavyzdžiai</a:t>
            </a:r>
            <a:endParaRPr lang="en-US" dirty="0"/>
          </a:p>
        </p:txBody>
      </p:sp>
      <p:pic>
        <p:nvPicPr>
          <p:cNvPr id="3" name="Paveikslėlis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448" y="1541282"/>
            <a:ext cx="6586194" cy="4939646"/>
          </a:xfrm>
          <a:prstGeom prst="rect">
            <a:avLst/>
          </a:prstGeom>
        </p:spPr>
      </p:pic>
      <p:pic>
        <p:nvPicPr>
          <p:cNvPr id="4" name="Paveikslėlis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0399" y="1541282"/>
            <a:ext cx="3703401" cy="4939646"/>
          </a:xfrm>
          <a:prstGeom prst="rect">
            <a:avLst/>
          </a:prstGeom>
        </p:spPr>
      </p:pic>
    </p:spTree>
    <p:extLst>
      <p:ext uri="{BB962C8B-B14F-4D97-AF65-F5344CB8AC3E}">
        <p14:creationId xmlns:p14="http://schemas.microsoft.com/office/powerpoint/2010/main" val="1094740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444" y="704137"/>
            <a:ext cx="3814321" cy="5085761"/>
          </a:xfrm>
          <a:prstGeom prst="rect">
            <a:avLst/>
          </a:prstGeom>
        </p:spPr>
      </p:pic>
      <p:pic>
        <p:nvPicPr>
          <p:cNvPr id="6" name="Paveikslėlis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082" y="1007637"/>
            <a:ext cx="6647251" cy="4705007"/>
          </a:xfrm>
          <a:prstGeom prst="rect">
            <a:avLst/>
          </a:prstGeom>
        </p:spPr>
      </p:pic>
    </p:spTree>
    <p:extLst>
      <p:ext uri="{BB962C8B-B14F-4D97-AF65-F5344CB8AC3E}">
        <p14:creationId xmlns:p14="http://schemas.microsoft.com/office/powerpoint/2010/main" val="3018200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0"/>
            <a:ext cx="3714627" cy="1099038"/>
          </a:xfrm>
        </p:spPr>
        <p:txBody>
          <a:bodyPr/>
          <a:lstStyle/>
          <a:p>
            <a:r>
              <a:rPr lang="lt-LT" dirty="0"/>
              <a:t>Informaciniai šaltiniai</a:t>
            </a:r>
            <a:endParaRPr lang="en-US" dirty="0"/>
          </a:p>
        </p:txBody>
      </p:sp>
      <p:sp>
        <p:nvSpPr>
          <p:cNvPr id="3" name="Turinio vietos rezervavimo ženklas 2"/>
          <p:cNvSpPr>
            <a:spLocks noGrp="1"/>
          </p:cNvSpPr>
          <p:nvPr>
            <p:ph idx="1"/>
          </p:nvPr>
        </p:nvSpPr>
        <p:spPr/>
        <p:txBody>
          <a:bodyPr/>
          <a:lstStyle/>
          <a:p>
            <a:endParaRPr lang="en-US" dirty="0"/>
          </a:p>
        </p:txBody>
      </p:sp>
      <p:sp>
        <p:nvSpPr>
          <p:cNvPr id="4" name="Teksto vietos rezervavimo ženklas 3"/>
          <p:cNvSpPr>
            <a:spLocks noGrp="1"/>
          </p:cNvSpPr>
          <p:nvPr>
            <p:ph type="body" sz="half" idx="2"/>
          </p:nvPr>
        </p:nvSpPr>
        <p:spPr>
          <a:xfrm>
            <a:off x="839788" y="1846384"/>
            <a:ext cx="3932237" cy="3811588"/>
          </a:xfrm>
        </p:spPr>
        <p:txBody>
          <a:bodyPr/>
          <a:lstStyle/>
          <a:p>
            <a:r>
              <a:rPr lang="lt-LT" dirty="0"/>
              <a:t>Nuotraukos iš įvairių šaltinių rastų internete, Vidiškių gimnazijos archyvų.</a:t>
            </a:r>
          </a:p>
          <a:p>
            <a:r>
              <a:rPr lang="lt-LT" dirty="0"/>
              <a:t>Tekstinė informacija parengta remiantis medžiaga: </a:t>
            </a:r>
            <a:r>
              <a:rPr lang="lt-LT" dirty="0">
                <a:hlinkClick r:id="rId2"/>
              </a:rPr>
              <a:t>www.luksosg.garliava.lm.lt/gmedis/istorija.htm</a:t>
            </a:r>
            <a:r>
              <a:rPr lang="lt-LT" dirty="0"/>
              <a:t> </a:t>
            </a:r>
            <a:endParaRPr lang="en-US" dirty="0"/>
          </a:p>
        </p:txBody>
      </p:sp>
    </p:spTree>
    <p:extLst>
      <p:ext uri="{BB962C8B-B14F-4D97-AF65-F5344CB8AC3E}">
        <p14:creationId xmlns:p14="http://schemas.microsoft.com/office/powerpoint/2010/main" val="4271567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ctrTitle"/>
          </p:nvPr>
        </p:nvSpPr>
        <p:spPr/>
        <p:txBody>
          <a:bodyPr>
            <a:normAutofit fontScale="90000"/>
          </a:bodyPr>
          <a:lstStyle/>
          <a:p>
            <a:r>
              <a:rPr lang="lt-LT" dirty="0"/>
              <a:t>Gyvybės medis vaizduojamosios ir taikomosios dailės mokinių kūriniuose</a:t>
            </a:r>
            <a:endParaRPr lang="en-US" dirty="0"/>
          </a:p>
        </p:txBody>
      </p:sp>
      <p:sp>
        <p:nvSpPr>
          <p:cNvPr id="3" name="Antrinis pavadinimas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43350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ntrinis pavadinimas 2"/>
          <p:cNvSpPr>
            <a:spLocks noGrp="1"/>
          </p:cNvSpPr>
          <p:nvPr>
            <p:ph type="subTitle" idx="1"/>
          </p:nvPr>
        </p:nvSpPr>
        <p:spPr>
          <a:xfrm>
            <a:off x="562466" y="575035"/>
            <a:ext cx="8685230" cy="5222450"/>
          </a:xfrm>
        </p:spPr>
        <p:txBody>
          <a:bodyPr>
            <a:normAutofit fontScale="55000" lnSpcReduction="20000"/>
          </a:bodyPr>
          <a:lstStyle/>
          <a:p>
            <a:pPr algn="l"/>
            <a:r>
              <a:rPr lang="lt-LT" sz="5400" b="1" dirty="0"/>
              <a:t>Tikslas: </a:t>
            </a:r>
            <a:r>
              <a:rPr lang="lt-LT" sz="5400" dirty="0"/>
              <a:t>supažindinti mokinius su Gyvybės medžio kūrimo tradicijomis lietuvių liaudies kūryboje ir sukurti kūrybinius darbus „Gyvybės medžio kompozicija“. </a:t>
            </a:r>
          </a:p>
          <a:p>
            <a:pPr algn="l"/>
            <a:endParaRPr lang="lt-LT" sz="5400" dirty="0"/>
          </a:p>
          <a:p>
            <a:pPr algn="l"/>
            <a:r>
              <a:rPr lang="lt-LT" sz="5100" b="1" dirty="0"/>
              <a:t>Uždaviniai:</a:t>
            </a:r>
          </a:p>
          <a:p>
            <a:pPr marL="342900" indent="-342900" algn="l">
              <a:buFont typeface="Arial" panose="020B0604020202020204" pitchFamily="34" charset="0"/>
              <a:buChar char="•"/>
            </a:pPr>
            <a:r>
              <a:rPr lang="lt-LT" sz="5100" dirty="0"/>
              <a:t>Išsiaiškinti, kas vadinama Gyvybės medžiu, kokia jo reikšmė ir kur jis buvo pritaikomas;</a:t>
            </a:r>
          </a:p>
          <a:p>
            <a:pPr marL="342900" indent="-342900" algn="l">
              <a:buFont typeface="Arial" panose="020B0604020202020204" pitchFamily="34" charset="0"/>
              <a:buChar char="•"/>
            </a:pPr>
            <a:r>
              <a:rPr lang="lt-LT" sz="5100" dirty="0"/>
              <a:t>Aptarti kūrybinės idėjos šaltinių paieškos kryptis;</a:t>
            </a:r>
          </a:p>
          <a:p>
            <a:pPr marL="342900" indent="-342900" algn="l">
              <a:buFont typeface="Arial" panose="020B0604020202020204" pitchFamily="34" charset="0"/>
              <a:buChar char="•"/>
            </a:pPr>
            <a:r>
              <a:rPr lang="lt-LT" sz="5100" dirty="0"/>
              <a:t>Aptarti kūrybinės idėjos įgyvendinimui tinkamas medžiagas ir priemones;</a:t>
            </a:r>
          </a:p>
          <a:p>
            <a:pPr marL="342900" indent="-342900" algn="l">
              <a:buFont typeface="Arial" panose="020B0604020202020204" pitchFamily="34" charset="0"/>
              <a:buChar char="•"/>
            </a:pPr>
            <a:r>
              <a:rPr lang="lt-LT" sz="5100" dirty="0"/>
              <a:t>Pasirinkus idėją, priemones ir medžiagas sukurti „Gyvybės medžio kompoziciją“.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2902256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838200" y="365125"/>
            <a:ext cx="10515600" cy="821837"/>
          </a:xfrm>
        </p:spPr>
        <p:txBody>
          <a:bodyPr/>
          <a:lstStyle/>
          <a:p>
            <a:r>
              <a:rPr lang="lt-LT" dirty="0"/>
              <a:t>Pasaulio medis </a:t>
            </a:r>
            <a:r>
              <a:rPr lang="lt-LT" dirty="0">
                <a:sym typeface="Symbol" panose="05050102010706020507" pitchFamily="18" charset="2"/>
              </a:rPr>
              <a:t> Gyvybės medis</a:t>
            </a:r>
            <a:endParaRPr lang="en-US" dirty="0"/>
          </a:p>
        </p:txBody>
      </p:sp>
      <p:sp>
        <p:nvSpPr>
          <p:cNvPr id="3" name="Turinio vietos rezervavimo ženklas 2"/>
          <p:cNvSpPr>
            <a:spLocks noGrp="1"/>
          </p:cNvSpPr>
          <p:nvPr>
            <p:ph sz="half" idx="1"/>
          </p:nvPr>
        </p:nvSpPr>
        <p:spPr>
          <a:xfrm>
            <a:off x="458680" y="1324917"/>
            <a:ext cx="7589363" cy="5286898"/>
          </a:xfrm>
        </p:spPr>
        <p:txBody>
          <a:bodyPr>
            <a:normAutofit fontScale="85000" lnSpcReduction="10000"/>
          </a:bodyPr>
          <a:lstStyle/>
          <a:p>
            <a:r>
              <a:rPr lang="lt-LT" dirty="0"/>
              <a:t>Lietuviai, kaip ir visos Europos bei kitų pasaulio kraštų tautos, sukūrė turtingą mitologinę tautosaką, sudėtingas apeigas, daugybę darbo papročių, įdomių meno kūrinių, susijusių su medžių kultu. Gamtos, ypač medžių, kultas pirmiausia pasireiškė, kai kurių augalų, ypač galingų medžių bei gyvūnų garbinimu. Atsiradus vėlių kultui, imta tikėti, kad jos gyvenančios medžiuose, miškuose, vandenyse ir pan. </a:t>
            </a:r>
            <a:r>
              <a:rPr lang="lt-LT" b="1" dirty="0"/>
              <a:t>Dėl to buvo sukurtas mitologinis Pasaulio medis, kuris Visatą dalijo į tris sferas: viršutinę — dangų, vidurinę — žemę ir apatinę — požemį. </a:t>
            </a:r>
          </a:p>
          <a:p>
            <a:r>
              <a:rPr lang="lt-LT" b="1" dirty="0"/>
              <a:t>Pasaulio medžio viršūnėje buvo vaizduojama Saulė, Mėnuo, žvaigždės, ant šakų paukščiai, po šaknimis — žalčiai ir gyvatės. Visi ropliai, tiek gyvi, tiek pavaizduoti meno kūriniuose, simbolizavo niekad nesibaigiančią gyvybės jėgą</a:t>
            </a:r>
            <a:r>
              <a:rPr lang="lt-LT" dirty="0"/>
              <a:t>. </a:t>
            </a:r>
            <a:r>
              <a:rPr lang="lt-LT" b="1" dirty="0"/>
              <a:t>Pasaulio medžio analogas — Gyvybės medis. Jis glaudžiai siejamas su antgamtiniu savybių turinčia moterimi ar moteriška dievybe. </a:t>
            </a:r>
            <a:endParaRPr lang="en-US" dirty="0"/>
          </a:p>
        </p:txBody>
      </p:sp>
      <p:pic>
        <p:nvPicPr>
          <p:cNvPr id="5" name="Turinio vietos rezervavimo ženklas 4"/>
          <p:cNvPicPr>
            <a:picLocks noGrp="1" noChangeAspect="1"/>
          </p:cNvPicPr>
          <p:nvPr>
            <p:ph sz="half" idx="2"/>
          </p:nvPr>
        </p:nvPicPr>
        <p:blipFill>
          <a:blip r:embed="rId2"/>
          <a:stretch>
            <a:fillRect/>
          </a:stretch>
        </p:blipFill>
        <p:spPr>
          <a:xfrm>
            <a:off x="8251717" y="1527140"/>
            <a:ext cx="3369657" cy="4381623"/>
          </a:xfrm>
          <a:prstGeom prst="rect">
            <a:avLst/>
          </a:prstGeom>
        </p:spPr>
      </p:pic>
    </p:spTree>
    <p:extLst>
      <p:ext uri="{BB962C8B-B14F-4D97-AF65-F5344CB8AC3E}">
        <p14:creationId xmlns:p14="http://schemas.microsoft.com/office/powerpoint/2010/main" val="4069934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492369" y="365125"/>
            <a:ext cx="10861431" cy="1325563"/>
          </a:xfrm>
        </p:spPr>
        <p:txBody>
          <a:bodyPr/>
          <a:lstStyle/>
          <a:p>
            <a:r>
              <a:rPr lang="lt-LT" dirty="0"/>
              <a:t>Gyvybės medžio reikšmė lietuvių etnokultūroje</a:t>
            </a:r>
            <a:endParaRPr lang="en-US" dirty="0"/>
          </a:p>
        </p:txBody>
      </p:sp>
      <p:sp>
        <p:nvSpPr>
          <p:cNvPr id="3" name="Turinio vietos rezervavimo ženklas 2"/>
          <p:cNvSpPr>
            <a:spLocks noGrp="1"/>
          </p:cNvSpPr>
          <p:nvPr>
            <p:ph sz="half" idx="1"/>
          </p:nvPr>
        </p:nvSpPr>
        <p:spPr>
          <a:xfrm>
            <a:off x="715108" y="1544272"/>
            <a:ext cx="6239608" cy="4351338"/>
          </a:xfrm>
        </p:spPr>
        <p:txBody>
          <a:bodyPr>
            <a:noAutofit/>
          </a:bodyPr>
          <a:lstStyle/>
          <a:p>
            <a:r>
              <a:rPr lang="lt-LT" sz="2400" b="1" dirty="0"/>
              <a:t>Gyvybės medis</a:t>
            </a:r>
            <a:r>
              <a:rPr lang="lt-LT" sz="2400" dirty="0"/>
              <a:t> lietuvių etnokultūroje daugiaprasmis ženklas, apibūdinantis pasaulio, kuriame mes gyvename, modelį, simboliškai įprasminantis žmogaus gyvenimo tarpsnius – praeitį dabartį, ateitį, rodantis gyvenimo, amžinybės ir išminties ryšį. </a:t>
            </a:r>
          </a:p>
          <a:p>
            <a:r>
              <a:rPr lang="lt-LT" sz="2400" dirty="0"/>
              <a:t>Tai medis, augantis iš požemio vazono, su pumpurais ir vaisias,  ant šakų tupinčiais paukščiais ir gyvūnais, kurie byloja apie žmogaus darną su pasauliu.</a:t>
            </a:r>
          </a:p>
          <a:p>
            <a:r>
              <a:rPr lang="lt-LT" sz="2400" dirty="0"/>
              <a:t>Lietuviai medį vaizduodavo gyvenamųjų namų puošyboje, buities rakanduose, audiniuose, drožyboje, bet dažniausiai jį matydavome skrynių puošyboje. </a:t>
            </a:r>
            <a:endParaRPr lang="en-US" sz="2400" dirty="0"/>
          </a:p>
        </p:txBody>
      </p:sp>
      <p:pic>
        <p:nvPicPr>
          <p:cNvPr id="5" name="Turinio vietos rezervavimo ženklas 4"/>
          <p:cNvPicPr>
            <a:picLocks noGrp="1" noChangeAspect="1"/>
          </p:cNvPicPr>
          <p:nvPr>
            <p:ph sz="half" idx="2"/>
          </p:nvPr>
        </p:nvPicPr>
        <p:blipFill>
          <a:blip r:embed="rId2"/>
          <a:stretch>
            <a:fillRect/>
          </a:stretch>
        </p:blipFill>
        <p:spPr>
          <a:xfrm>
            <a:off x="7323540" y="2716823"/>
            <a:ext cx="4482746" cy="2467920"/>
          </a:xfrm>
          <a:prstGeom prst="rect">
            <a:avLst/>
          </a:prstGeom>
        </p:spPr>
      </p:pic>
    </p:spTree>
    <p:extLst>
      <p:ext uri="{BB962C8B-B14F-4D97-AF65-F5344CB8AC3E}">
        <p14:creationId xmlns:p14="http://schemas.microsoft.com/office/powerpoint/2010/main" val="2469371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Kūrybinių minčių šaltiniai idėjos įgyvendinimui</a:t>
            </a:r>
            <a:endParaRPr lang="en-US" dirty="0"/>
          </a:p>
        </p:txBody>
      </p:sp>
      <p:sp>
        <p:nvSpPr>
          <p:cNvPr id="3" name="Turinio vietos rezervavimo ženklas 2"/>
          <p:cNvSpPr>
            <a:spLocks noGrp="1"/>
          </p:cNvSpPr>
          <p:nvPr>
            <p:ph sz="half" idx="1"/>
          </p:nvPr>
        </p:nvSpPr>
        <p:spPr/>
        <p:txBody>
          <a:bodyPr/>
          <a:lstStyle/>
          <a:p>
            <a:r>
              <a:rPr lang="lt-LT" dirty="0"/>
              <a:t>Senovės lietuvių buities rakandai;</a:t>
            </a:r>
          </a:p>
          <a:p>
            <a:r>
              <a:rPr lang="lt-LT" dirty="0"/>
              <a:t>Skrynių puošyba;</a:t>
            </a:r>
          </a:p>
          <a:p>
            <a:r>
              <a:rPr lang="lt-LT" dirty="0"/>
              <a:t>Popierinės užuolaidėlės (karpiniai);</a:t>
            </a:r>
          </a:p>
          <a:p>
            <a:r>
              <a:rPr lang="lt-LT" dirty="0"/>
              <a:t>Langinės;</a:t>
            </a:r>
          </a:p>
          <a:p>
            <a:r>
              <a:rPr lang="lt-LT" dirty="0"/>
              <a:t>Audiniai;</a:t>
            </a:r>
          </a:p>
          <a:p>
            <a:r>
              <a:rPr lang="lt-LT" dirty="0"/>
              <a:t>Drožiniai.</a:t>
            </a:r>
            <a:endParaRPr lang="en-US" dirty="0"/>
          </a:p>
        </p:txBody>
      </p:sp>
      <p:pic>
        <p:nvPicPr>
          <p:cNvPr id="5" name="Turinio vietos rezervavimo ženklas 4"/>
          <p:cNvPicPr>
            <a:picLocks noGrp="1" noChangeAspect="1"/>
          </p:cNvPicPr>
          <p:nvPr>
            <p:ph sz="half" idx="2"/>
          </p:nvPr>
        </p:nvPicPr>
        <p:blipFill>
          <a:blip r:embed="rId2"/>
          <a:stretch>
            <a:fillRect/>
          </a:stretch>
        </p:blipFill>
        <p:spPr>
          <a:xfrm>
            <a:off x="5095172" y="2071804"/>
            <a:ext cx="2639717" cy="4091561"/>
          </a:xfrm>
          <a:prstGeom prst="rect">
            <a:avLst/>
          </a:prstGeom>
        </p:spPr>
      </p:pic>
      <p:pic>
        <p:nvPicPr>
          <p:cNvPr id="6" name="Paveikslėlis 5"/>
          <p:cNvPicPr>
            <a:picLocks noChangeAspect="1"/>
          </p:cNvPicPr>
          <p:nvPr/>
        </p:nvPicPr>
        <p:blipFill>
          <a:blip r:embed="rId3"/>
          <a:stretch>
            <a:fillRect/>
          </a:stretch>
        </p:blipFill>
        <p:spPr>
          <a:xfrm>
            <a:off x="7927746" y="1354940"/>
            <a:ext cx="3528472" cy="2646354"/>
          </a:xfrm>
          <a:prstGeom prst="rect">
            <a:avLst/>
          </a:prstGeom>
        </p:spPr>
      </p:pic>
      <p:pic>
        <p:nvPicPr>
          <p:cNvPr id="7" name="Paveikslėlis 6"/>
          <p:cNvPicPr>
            <a:picLocks noChangeAspect="1"/>
          </p:cNvPicPr>
          <p:nvPr/>
        </p:nvPicPr>
        <p:blipFill>
          <a:blip r:embed="rId4"/>
          <a:stretch>
            <a:fillRect/>
          </a:stretch>
        </p:blipFill>
        <p:spPr>
          <a:xfrm>
            <a:off x="7927746" y="4117585"/>
            <a:ext cx="3528472" cy="2599420"/>
          </a:xfrm>
          <a:prstGeom prst="rect">
            <a:avLst/>
          </a:prstGeom>
        </p:spPr>
      </p:pic>
    </p:spTree>
    <p:extLst>
      <p:ext uri="{BB962C8B-B14F-4D97-AF65-F5344CB8AC3E}">
        <p14:creationId xmlns:p14="http://schemas.microsoft.com/office/powerpoint/2010/main" val="666717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1"/>
            <a:ext cx="9397721" cy="711724"/>
          </a:xfrm>
        </p:spPr>
        <p:txBody>
          <a:bodyPr>
            <a:normAutofit/>
          </a:bodyPr>
          <a:lstStyle/>
          <a:p>
            <a:r>
              <a:rPr lang="lt-LT" sz="4400" dirty="0"/>
              <a:t>Ornamentas </a:t>
            </a:r>
            <a:endParaRPr lang="en-US" sz="4400" dirty="0"/>
          </a:p>
        </p:txBody>
      </p:sp>
      <p:pic>
        <p:nvPicPr>
          <p:cNvPr id="5" name="Turinio vietos rezervavimo ženklas 4"/>
          <p:cNvPicPr>
            <a:picLocks noGrp="1" noChangeAspect="1"/>
          </p:cNvPicPr>
          <p:nvPr>
            <p:ph idx="1"/>
          </p:nvPr>
        </p:nvPicPr>
        <p:blipFill>
          <a:blip r:embed="rId2"/>
          <a:stretch>
            <a:fillRect/>
          </a:stretch>
        </p:blipFill>
        <p:spPr>
          <a:xfrm>
            <a:off x="7817535" y="911319"/>
            <a:ext cx="3613644" cy="5412950"/>
          </a:xfrm>
          <a:prstGeom prst="rect">
            <a:avLst/>
          </a:prstGeom>
        </p:spPr>
      </p:pic>
      <p:sp>
        <p:nvSpPr>
          <p:cNvPr id="4" name="Teksto vietos rezervavimo ženklas 3"/>
          <p:cNvSpPr>
            <a:spLocks noGrp="1"/>
          </p:cNvSpPr>
          <p:nvPr>
            <p:ph type="body" sz="half" idx="2"/>
          </p:nvPr>
        </p:nvSpPr>
        <p:spPr>
          <a:xfrm>
            <a:off x="545938" y="1319195"/>
            <a:ext cx="6918731" cy="4854804"/>
          </a:xfrm>
        </p:spPr>
        <p:txBody>
          <a:bodyPr>
            <a:normAutofit/>
          </a:bodyPr>
          <a:lstStyle/>
          <a:p>
            <a:r>
              <a:rPr lang="lt-LT" dirty="0"/>
              <a:t> </a:t>
            </a:r>
            <a:r>
              <a:rPr lang="lt-LT" sz="2400" dirty="0"/>
              <a:t>Lietuvių liaudies ornamente gamtinės formos vaizduojamos</a:t>
            </a:r>
            <a:r>
              <a:rPr lang="lt-LT" sz="2400" b="1" dirty="0"/>
              <a:t> sąlygiškai, stilizuotai, jos paprastinamos. </a:t>
            </a:r>
            <a:r>
              <a:rPr lang="lt-LT" sz="2400" dirty="0"/>
              <a:t>Ornamentai būdavo paprasti, nuoširdūs, išraiškingi ir tikslūs. </a:t>
            </a:r>
          </a:p>
          <a:p>
            <a:r>
              <a:rPr lang="lt-LT" sz="2400" dirty="0"/>
              <a:t>Augalinis motyvas labai dažnai išauga iš </a:t>
            </a:r>
            <a:r>
              <a:rPr lang="lt-LT" sz="2400" b="1" dirty="0"/>
              <a:t>vazonėlio</a:t>
            </a:r>
            <a:r>
              <a:rPr lang="lt-LT" sz="2400" dirty="0"/>
              <a:t>. </a:t>
            </a:r>
          </a:p>
          <a:p>
            <a:r>
              <a:rPr lang="lt-LT" sz="2400" b="1" dirty="0"/>
              <a:t>Augaliniame</a:t>
            </a:r>
            <a:r>
              <a:rPr lang="lt-LT" sz="2400" dirty="0"/>
              <a:t> ornamente paprastai išryškinami žiedai, žiedų pumpurai, uogos arba kiti spalvingi augalijos elementai, o lapai mažiau išskiriami iš fono.</a:t>
            </a:r>
          </a:p>
          <a:p>
            <a:r>
              <a:rPr lang="lt-LT" sz="2400" dirty="0"/>
              <a:t>Iš stilizuotų </a:t>
            </a:r>
            <a:r>
              <a:rPr lang="lt-LT" sz="2400" b="1" dirty="0"/>
              <a:t>gyvūnų</a:t>
            </a:r>
            <a:r>
              <a:rPr lang="lt-LT" sz="2400" dirty="0"/>
              <a:t> lietuvių liaudies ornamente dažniausiai vaizduojami paukščiai. Jie komponuojami ir su augaliniu ornamentu. </a:t>
            </a:r>
            <a:endParaRPr lang="en-US" sz="2400" dirty="0"/>
          </a:p>
        </p:txBody>
      </p:sp>
    </p:spTree>
    <p:extLst>
      <p:ext uri="{BB962C8B-B14F-4D97-AF65-F5344CB8AC3E}">
        <p14:creationId xmlns:p14="http://schemas.microsoft.com/office/powerpoint/2010/main" val="2977486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Technikos idėjos įgyvendinimui</a:t>
            </a:r>
            <a:endParaRPr lang="en-US" dirty="0"/>
          </a:p>
        </p:txBody>
      </p:sp>
      <p:sp>
        <p:nvSpPr>
          <p:cNvPr id="3" name="Turinio vietos rezervavimo ženklas 2"/>
          <p:cNvSpPr>
            <a:spLocks noGrp="1"/>
          </p:cNvSpPr>
          <p:nvPr>
            <p:ph sz="half" idx="1"/>
          </p:nvPr>
        </p:nvSpPr>
        <p:spPr/>
        <p:txBody>
          <a:bodyPr>
            <a:normAutofit lnSpcReduction="10000"/>
          </a:bodyPr>
          <a:lstStyle/>
          <a:p>
            <a:r>
              <a:rPr lang="lt-LT" dirty="0"/>
              <a:t>Tapyba</a:t>
            </a:r>
          </a:p>
          <a:p>
            <a:r>
              <a:rPr lang="lt-LT" dirty="0"/>
              <a:t>Grafika</a:t>
            </a:r>
          </a:p>
          <a:p>
            <a:r>
              <a:rPr lang="lt-LT" dirty="0"/>
              <a:t>Mišri technika</a:t>
            </a:r>
          </a:p>
          <a:p>
            <a:r>
              <a:rPr lang="lt-LT" dirty="0"/>
              <a:t>Lipdymas</a:t>
            </a:r>
          </a:p>
          <a:p>
            <a:r>
              <a:rPr lang="lt-LT" dirty="0"/>
              <a:t>Karpinys </a:t>
            </a:r>
          </a:p>
          <a:p>
            <a:r>
              <a:rPr lang="lt-LT" dirty="0">
                <a:solidFill>
                  <a:schemeClr val="accent2">
                    <a:lumMod val="50000"/>
                  </a:schemeClr>
                </a:solidFill>
              </a:rPr>
              <a:t>Siuvinėjimas</a:t>
            </a:r>
          </a:p>
          <a:p>
            <a:r>
              <a:rPr lang="lt-LT" dirty="0">
                <a:solidFill>
                  <a:schemeClr val="accent2">
                    <a:lumMod val="50000"/>
                  </a:schemeClr>
                </a:solidFill>
              </a:rPr>
              <a:t>Siuvimas (aplikavimas iš audinio)</a:t>
            </a:r>
          </a:p>
          <a:p>
            <a:r>
              <a:rPr lang="lt-LT" dirty="0">
                <a:solidFill>
                  <a:schemeClr val="accent2">
                    <a:lumMod val="50000"/>
                  </a:schemeClr>
                </a:solidFill>
              </a:rPr>
              <a:t>Vilnos vėlimas (tapyba vilna)</a:t>
            </a:r>
          </a:p>
          <a:p>
            <a:r>
              <a:rPr lang="lt-LT" dirty="0">
                <a:solidFill>
                  <a:schemeClr val="accent2">
                    <a:lumMod val="50000"/>
                  </a:schemeClr>
                </a:solidFill>
              </a:rPr>
              <a:t>Tapyba ant audinio</a:t>
            </a:r>
            <a:endParaRPr lang="en-US" dirty="0">
              <a:solidFill>
                <a:schemeClr val="accent2">
                  <a:lumMod val="50000"/>
                </a:schemeClr>
              </a:solidFill>
            </a:endParaRPr>
          </a:p>
        </p:txBody>
      </p:sp>
      <p:pic>
        <p:nvPicPr>
          <p:cNvPr id="5" name="Turinio vietos rezervavimo ženklas 4"/>
          <p:cNvPicPr>
            <a:picLocks noGrp="1" noChangeAspect="1"/>
          </p:cNvPicPr>
          <p:nvPr>
            <p:ph sz="half" idx="2"/>
          </p:nvPr>
        </p:nvPicPr>
        <p:blipFill>
          <a:blip r:embed="rId2"/>
          <a:stretch>
            <a:fillRect/>
          </a:stretch>
        </p:blipFill>
        <p:spPr>
          <a:xfrm>
            <a:off x="6407870" y="1690688"/>
            <a:ext cx="5181600" cy="1885428"/>
          </a:xfrm>
          <a:prstGeom prst="rect">
            <a:avLst/>
          </a:prstGeom>
        </p:spPr>
      </p:pic>
      <p:pic>
        <p:nvPicPr>
          <p:cNvPr id="6" name="Paveikslėlis 5"/>
          <p:cNvPicPr>
            <a:picLocks noChangeAspect="1"/>
          </p:cNvPicPr>
          <p:nvPr/>
        </p:nvPicPr>
        <p:blipFill>
          <a:blip r:embed="rId3"/>
          <a:stretch>
            <a:fillRect/>
          </a:stretch>
        </p:blipFill>
        <p:spPr>
          <a:xfrm>
            <a:off x="6407870" y="3808429"/>
            <a:ext cx="3653631" cy="2740224"/>
          </a:xfrm>
          <a:prstGeom prst="rect">
            <a:avLst/>
          </a:prstGeom>
        </p:spPr>
      </p:pic>
    </p:spTree>
    <p:extLst>
      <p:ext uri="{BB962C8B-B14F-4D97-AF65-F5344CB8AC3E}">
        <p14:creationId xmlns:p14="http://schemas.microsoft.com/office/powerpoint/2010/main" val="2507708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3041" y="3258078"/>
            <a:ext cx="4600604" cy="3450453"/>
          </a:xfrm>
          <a:prstGeom prst="rect">
            <a:avLst/>
          </a:prstGeom>
        </p:spPr>
      </p:pic>
      <p:pic>
        <p:nvPicPr>
          <p:cNvPr id="6" name="Paveikslėlis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9903" y="251109"/>
            <a:ext cx="5196076" cy="2903414"/>
          </a:xfrm>
          <a:prstGeom prst="rect">
            <a:avLst/>
          </a:prstGeom>
        </p:spPr>
      </p:pic>
      <p:pic>
        <p:nvPicPr>
          <p:cNvPr id="2" name="Paveikslėlis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2877" y="251109"/>
            <a:ext cx="4355122" cy="2903414"/>
          </a:xfrm>
          <a:prstGeom prst="rect">
            <a:avLst/>
          </a:prstGeom>
        </p:spPr>
      </p:pic>
      <p:pic>
        <p:nvPicPr>
          <p:cNvPr id="4" name="Paveikslėlis 3"/>
          <p:cNvPicPr>
            <a:picLocks noChangeAspect="1"/>
          </p:cNvPicPr>
          <p:nvPr/>
        </p:nvPicPr>
        <p:blipFill>
          <a:blip r:embed="rId5"/>
          <a:stretch>
            <a:fillRect/>
          </a:stretch>
        </p:blipFill>
        <p:spPr>
          <a:xfrm>
            <a:off x="5401518" y="3249227"/>
            <a:ext cx="3459304" cy="3459304"/>
          </a:xfrm>
          <a:prstGeom prst="rect">
            <a:avLst/>
          </a:prstGeom>
        </p:spPr>
      </p:pic>
      <p:pic>
        <p:nvPicPr>
          <p:cNvPr id="7" name="Paveikslėlis 6"/>
          <p:cNvPicPr>
            <a:picLocks noChangeAspect="1"/>
          </p:cNvPicPr>
          <p:nvPr/>
        </p:nvPicPr>
        <p:blipFill>
          <a:blip r:embed="rId6"/>
          <a:stretch>
            <a:fillRect/>
          </a:stretch>
        </p:blipFill>
        <p:spPr>
          <a:xfrm>
            <a:off x="9194540" y="3258078"/>
            <a:ext cx="2594478" cy="3459304"/>
          </a:xfrm>
          <a:prstGeom prst="rect">
            <a:avLst/>
          </a:prstGeom>
        </p:spPr>
      </p:pic>
    </p:spTree>
    <p:extLst>
      <p:ext uri="{BB962C8B-B14F-4D97-AF65-F5344CB8AC3E}">
        <p14:creationId xmlns:p14="http://schemas.microsoft.com/office/powerpoint/2010/main" val="1072537001"/>
      </p:ext>
    </p:extLst>
  </p:cSld>
  <p:clrMapOvr>
    <a:masterClrMapping/>
  </p:clrMapOvr>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TotalTime>
  <Words>526</Words>
  <Application>Microsoft Office PowerPoint</Application>
  <PresentationFormat>Widescreen</PresentationFormat>
  <Paragraphs>58</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tema</vt:lpstr>
      <vt:lpstr>PowerPoint Presentation</vt:lpstr>
      <vt:lpstr>Gyvybės medis vaizduojamosios ir taikomosios dailės mokinių kūriniuose</vt:lpstr>
      <vt:lpstr>PowerPoint Presentation</vt:lpstr>
      <vt:lpstr>Pasaulio medis  Gyvybės medis</vt:lpstr>
      <vt:lpstr>Gyvybės medžio reikšmė lietuvių etnokultūroje</vt:lpstr>
      <vt:lpstr>Kūrybinių minčių šaltiniai idėjos įgyvendinimui</vt:lpstr>
      <vt:lpstr>Ornamentas </vt:lpstr>
      <vt:lpstr>Technikos idėjos įgyvendinimui</vt:lpstr>
      <vt:lpstr>PowerPoint Presentation</vt:lpstr>
      <vt:lpstr>Vertinimas ir įsivertinimas (pavyzdys)</vt:lpstr>
      <vt:lpstr>Gyvybės medžio kompozicijų pavyzdžiai</vt:lpstr>
      <vt:lpstr>PowerPoint Presentation</vt:lpstr>
      <vt:lpstr>Informaciniai šaltiniai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Gyvybės medis vaizduojamosios ir taikomosios dailės mokinių kūriniuose</dc:title>
  <dc:creator>Windows User</dc:creator>
  <cp:lastModifiedBy>Windows User</cp:lastModifiedBy>
  <cp:revision>25</cp:revision>
  <dcterms:created xsi:type="dcterms:W3CDTF">2023-08-26T06:39:13Z</dcterms:created>
  <dcterms:modified xsi:type="dcterms:W3CDTF">2023-09-18T04:45:12Z</dcterms:modified>
</cp:coreProperties>
</file>