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72" r:id="rId4"/>
    <p:sldId id="259" r:id="rId5"/>
    <p:sldId id="260" r:id="rId6"/>
    <p:sldId id="263" r:id="rId7"/>
    <p:sldId id="261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33CC"/>
    <a:srgbClr val="FF33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lt-LT"/>
              <a:t>Spustelėkite norėdami redaguoti šablono paantraštės stilių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4D842AA-5DC3-4862-8FD5-16A51170CD3A}" type="slidenum">
              <a:rPr lang="en-US" altLang="lt-LT" smtClean="0"/>
              <a:pPr/>
              <a:t>‹#›</a:t>
            </a:fld>
            <a:endParaRPr lang="en-US" altLang="lt-LT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4045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02E40-9794-462A-82B3-2F72FC26846C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833241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D424-4615-4B93-8A48-CE2299E9CE52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132642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Pavadinimas, turinys ir dviejų stulpelių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7A54280-6E00-BE8B-9453-BB0D7BDE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4EEADB30-31D6-0B15-DBBC-448DB66A83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CA8E6230-786A-66B5-BB65-B354312D2331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856163" y="1981200"/>
            <a:ext cx="3754437" cy="1981200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urinio vietos rezervavimo ženklas 4">
            <a:extLst>
              <a:ext uri="{FF2B5EF4-FFF2-40B4-BE49-F238E27FC236}">
                <a16:creationId xmlns:a16="http://schemas.microsoft.com/office/drawing/2014/main" id="{51E3EF84-B12F-3502-0ED1-72C471098E0D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856163" y="4114800"/>
            <a:ext cx="3754437" cy="1981200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Datos vietos rezervavimo ženklas 5">
            <a:extLst>
              <a:ext uri="{FF2B5EF4-FFF2-40B4-BE49-F238E27FC236}">
                <a16:creationId xmlns:a16="http://schemas.microsoft.com/office/drawing/2014/main" id="{346B9412-385A-4197-1CED-8A67825B6E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615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lt-LT"/>
          </a:p>
        </p:txBody>
      </p:sp>
      <p:sp>
        <p:nvSpPr>
          <p:cNvPr id="7" name="Poraštės vietos rezervavimo ženklas 6">
            <a:extLst>
              <a:ext uri="{FF2B5EF4-FFF2-40B4-BE49-F238E27FC236}">
                <a16:creationId xmlns:a16="http://schemas.microsoft.com/office/drawing/2014/main" id="{CBA0777C-9ABE-0971-3281-64ECBB521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lt-LT"/>
          </a:p>
        </p:txBody>
      </p:sp>
      <p:sp>
        <p:nvSpPr>
          <p:cNvPr id="8" name="Skaidrės numerio vietos rezervavimo ženklas 7">
            <a:extLst>
              <a:ext uri="{FF2B5EF4-FFF2-40B4-BE49-F238E27FC236}">
                <a16:creationId xmlns:a16="http://schemas.microsoft.com/office/drawing/2014/main" id="{CA4D3945-AADE-7C0A-670D-E9100EB5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2E62E5-1A9A-459A-AD79-038E9DEDAB56}" type="slidenum">
              <a:rPr lang="en-US" altLang="lt-LT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1137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9B18-04D3-4C67-B53A-EFA5E8AAEE45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194276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kcijos antrašt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0BAE7D-8A41-4AB6-804A-FCA0D05CCC05}" type="slidenum">
              <a:rPr lang="en-US" altLang="lt-LT" smtClean="0"/>
              <a:pPr/>
              <a:t>‹#›</a:t>
            </a:fld>
            <a:endParaRPr lang="en-US" altLang="lt-LT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77988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DE2F5-A30C-4A6D-AD14-4ADFE295E379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201857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736F-69A8-46C0-BDC1-7DBA48122752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139963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1520-59F4-4CA3-A652-1023E526A81A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231809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145DC-187B-4AB6-8CD8-C413E64B578C}" type="slidenum">
              <a:rPr lang="en-US" altLang="lt-LT" smtClean="0"/>
              <a:pPr/>
              <a:t>‹#›</a:t>
            </a:fld>
            <a:endParaRPr lang="en-US" altLang="lt-LT"/>
          </a:p>
        </p:txBody>
      </p:sp>
    </p:spTree>
    <p:extLst>
      <p:ext uri="{BB962C8B-B14F-4D97-AF65-F5344CB8AC3E}">
        <p14:creationId xmlns:p14="http://schemas.microsoft.com/office/powerpoint/2010/main" val="83026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A176A5-7C6F-4866-83E2-93C94B64E7E2}" type="slidenum">
              <a:rPr lang="en-US" altLang="lt-LT" smtClean="0"/>
              <a:pPr/>
              <a:t>‹#›</a:t>
            </a:fld>
            <a:endParaRPr lang="en-US" altLang="lt-LT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5650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lt-LT"/>
              <a:t>Spustelėkite piktogramą norėdami įtraukti paveikslėlį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8E9F195-72BA-419C-A21B-902F29592195}" type="slidenum">
              <a:rPr lang="en-US" altLang="lt-LT" smtClean="0"/>
              <a:pPr/>
              <a:t>‹#›</a:t>
            </a:fld>
            <a:endParaRPr lang="en-US" altLang="lt-LT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605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lt-LT"/>
              <a:t>Spustelėję redaguokite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 alt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B7821A01-80B9-4BC7-ABE1-62F513991B17}" type="slidenum">
              <a:rPr lang="en-US" altLang="lt-LT" smtClean="0"/>
              <a:pPr/>
              <a:t>‹#›</a:t>
            </a:fld>
            <a:endParaRPr lang="en-US" altLang="lt-LT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1475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3DEB81A-1FE3-840D-35AF-44042D7115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lt-LT" altLang="lt-LT" dirty="0"/>
              <a:t>Funkcijų grafikų braižymas skaičiuokle.</a:t>
            </a:r>
            <a:endParaRPr lang="en-US" altLang="lt-LT" dirty="0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6745DED-49D2-7B2F-FE39-03C6BB445A7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95736" y="4293096"/>
            <a:ext cx="5795962" cy="1193800"/>
          </a:xfrm>
        </p:spPr>
        <p:txBody>
          <a:bodyPr/>
          <a:lstStyle/>
          <a:p>
            <a:r>
              <a:rPr lang="lt-LT" altLang="lt-LT" sz="2400" dirty="0"/>
              <a:t>Integruota informacinių technologijų ir matematikos pamoka I klasėje</a:t>
            </a:r>
            <a:r>
              <a:rPr lang="lt-LT" altLang="lt-LT" dirty="0"/>
              <a:t>.</a:t>
            </a:r>
            <a:endParaRPr lang="en-US" altLang="lt-L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795973B5-74AF-0DE4-30BD-DC02EBA1EC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altLang="lt-LT" b="1" dirty="0"/>
              <a:t>Pamokos tikslas</a:t>
            </a:r>
            <a:endParaRPr lang="en-US" altLang="lt-LT" b="1" dirty="0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1A7CB84C-B4D0-7588-2B42-D39E663FAF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15616" y="2149624"/>
            <a:ext cx="7704856" cy="34396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lt-LT" altLang="lt-LT" sz="3600" dirty="0"/>
              <a:t>Išmokti braižyti funkcijų grafikus skaičiuoklėje naudojant taškinę diagramą.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lt-LT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795973B5-74AF-0DE4-30BD-DC02EBA1EC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8700" y="685800"/>
            <a:ext cx="7200900" cy="870992"/>
          </a:xfrm>
        </p:spPr>
        <p:txBody>
          <a:bodyPr/>
          <a:lstStyle/>
          <a:p>
            <a:pPr algn="ctr"/>
            <a:r>
              <a:rPr lang="lt-LT" altLang="lt-LT" dirty="0"/>
              <a:t>Pamokos uždavinys</a:t>
            </a:r>
            <a:endParaRPr lang="en-US" altLang="lt-LT" dirty="0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1A7CB84C-B4D0-7588-2B42-D39E663FAF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28700" y="2286000"/>
            <a:ext cx="7719764" cy="423934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lt-LT" altLang="lt-LT" sz="3600" dirty="0"/>
              <a:t>Susipažinę su taisyklėmis kaip yra braižomi funkcijų grafikai Microsoft Excel skaičiuoklėje, dirbdami savarankiškai nubraižysite 2 - 4 funkcijų grafikus.</a:t>
            </a:r>
            <a:endParaRPr lang="en-US" altLang="lt-LT" sz="3600" dirty="0"/>
          </a:p>
        </p:txBody>
      </p:sp>
    </p:spTree>
    <p:extLst>
      <p:ext uri="{BB962C8B-B14F-4D97-AF65-F5344CB8AC3E}">
        <p14:creationId xmlns:p14="http://schemas.microsoft.com/office/powerpoint/2010/main" val="2986532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>
            <a:extLst>
              <a:ext uri="{FF2B5EF4-FFF2-40B4-BE49-F238E27FC236}">
                <a16:creationId xmlns:a16="http://schemas.microsoft.com/office/drawing/2014/main" id="{5909CCC8-05F8-C4B5-45C1-E2E41061D1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8700" y="685800"/>
            <a:ext cx="7863780" cy="726976"/>
          </a:xfrm>
        </p:spPr>
        <p:txBody>
          <a:bodyPr/>
          <a:lstStyle/>
          <a:p>
            <a:r>
              <a:rPr lang="lt-LT" altLang="lt-LT" dirty="0">
                <a:solidFill>
                  <a:schemeClr val="hlink"/>
                </a:solidFill>
              </a:rPr>
              <a:t>Pakartokim.</a:t>
            </a:r>
            <a:r>
              <a:rPr lang="lt-LT" altLang="lt-LT" dirty="0"/>
              <a:t> Funkcija y = 3x+2</a:t>
            </a:r>
            <a:endParaRPr lang="en-US" altLang="lt-LT" dirty="0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DA0C29E-0B0D-1573-28FD-BC9BF8FAE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628800"/>
            <a:ext cx="5956413" cy="459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1BC54920-12B7-696C-F424-4A7BF08FD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altLang="lt-LT">
                <a:solidFill>
                  <a:schemeClr val="hlink"/>
                </a:solidFill>
              </a:rPr>
              <a:t>Pakartokim.</a:t>
            </a:r>
            <a:r>
              <a:rPr lang="lt-LT" altLang="lt-LT"/>
              <a:t> </a:t>
            </a:r>
            <a:br>
              <a:rPr lang="lt-LT" altLang="lt-LT"/>
            </a:br>
            <a:r>
              <a:rPr lang="lt-LT" altLang="lt-LT"/>
              <a:t>Funkcija</a:t>
            </a:r>
            <a:br>
              <a:rPr lang="lt-LT" altLang="lt-LT"/>
            </a:br>
            <a:endParaRPr lang="en-US" altLang="lt-L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300" name="Object 4">
                <a:extLst>
                  <a:ext uri="{FF2B5EF4-FFF2-40B4-BE49-F238E27FC236}">
                    <a16:creationId xmlns:a16="http://schemas.microsoft.com/office/drawing/2014/main" id="{C59EC980-B31E-9F13-6A2D-10AE1D50A84C}"/>
                  </a:ext>
                </a:extLst>
              </p:cNvPr>
              <p:cNvSpPr txBox="1">
                <a:spLocks noGrp="1"/>
              </p:cNvSpPr>
              <p:nvPr>
                <p:ph sz="half" idx="1"/>
              </p:nvPr>
            </p:nvSpPr>
            <p:spPr bwMode="auto">
              <a:xfrm>
                <a:off x="4211960" y="306388"/>
                <a:ext cx="1511300" cy="1203325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lt-LT" sz="3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lt-LT" sz="3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lt-LT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lt-LT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lt-LT" sz="3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lt-LT" sz="3600" dirty="0"/>
              </a:p>
            </p:txBody>
          </p:sp>
        </mc:Choice>
        <mc:Fallback xmlns="">
          <p:sp>
            <p:nvSpPr>
              <p:cNvPr id="55300" name="Object 4">
                <a:extLst>
                  <a:ext uri="{FF2B5EF4-FFF2-40B4-BE49-F238E27FC236}">
                    <a16:creationId xmlns:a16="http://schemas.microsoft.com/office/drawing/2014/main" id="{C59EC980-B31E-9F13-6A2D-10AE1D50A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 bwMode="auto">
              <a:xfrm>
                <a:off x="4211960" y="306388"/>
                <a:ext cx="1511300" cy="120332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lt-L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aveikslėlis 6">
            <a:extLst>
              <a:ext uri="{FF2B5EF4-FFF2-40B4-BE49-F238E27FC236}">
                <a16:creationId xmlns:a16="http://schemas.microsoft.com/office/drawing/2014/main" id="{689DBBC4-D38C-C68F-D386-9BA0828F5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132856"/>
            <a:ext cx="7448806" cy="4101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>
            <a:extLst>
              <a:ext uri="{FF2B5EF4-FFF2-40B4-BE49-F238E27FC236}">
                <a16:creationId xmlns:a16="http://schemas.microsoft.com/office/drawing/2014/main" id="{F8CE9232-E2D3-2F8A-F24B-B21149861F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lt-LT" altLang="lt-LT">
                <a:solidFill>
                  <a:schemeClr val="hlink"/>
                </a:solidFill>
              </a:rPr>
              <a:t>Pakartokim.</a:t>
            </a:r>
            <a:r>
              <a:rPr lang="lt-LT" altLang="lt-LT"/>
              <a:t> Funkcija y = x</a:t>
            </a:r>
            <a:r>
              <a:rPr lang="lt-LT" altLang="lt-LT" baseline="30000"/>
              <a:t>2</a:t>
            </a:r>
            <a:endParaRPr lang="en-US" altLang="lt-LT" baseline="30000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0DE77480-492D-78FA-2EC7-3B4766B5F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556792"/>
            <a:ext cx="4141999" cy="5184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08" name="Rectangle 116">
            <a:extLst>
              <a:ext uri="{FF2B5EF4-FFF2-40B4-BE49-F238E27FC236}">
                <a16:creationId xmlns:a16="http://schemas.microsoft.com/office/drawing/2014/main" id="{F3DD93A4-ABF3-9A58-518E-5ADAE1098B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8700" y="685800"/>
            <a:ext cx="7935788" cy="943000"/>
          </a:xfrm>
        </p:spPr>
        <p:txBody>
          <a:bodyPr/>
          <a:lstStyle/>
          <a:p>
            <a:r>
              <a:rPr lang="lt-LT" altLang="lt-LT" dirty="0">
                <a:solidFill>
                  <a:schemeClr val="hlink"/>
                </a:solidFill>
              </a:rPr>
              <a:t>Pakartokim.</a:t>
            </a:r>
            <a:r>
              <a:rPr lang="lt-LT" altLang="lt-LT" dirty="0"/>
              <a:t> Funkcija y = -x</a:t>
            </a:r>
            <a:r>
              <a:rPr lang="lt-LT" altLang="lt-LT" baseline="30000" dirty="0"/>
              <a:t>2</a:t>
            </a:r>
            <a:r>
              <a:rPr lang="lt-LT" altLang="lt-LT" dirty="0"/>
              <a:t>+2</a:t>
            </a:r>
            <a:endParaRPr lang="en-US" altLang="lt-LT" dirty="0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F8BD8628-98D6-1F26-BA0C-5BBD0F792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412776"/>
            <a:ext cx="5264781" cy="532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60" name="Rectangle 104">
            <a:extLst>
              <a:ext uri="{FF2B5EF4-FFF2-40B4-BE49-F238E27FC236}">
                <a16:creationId xmlns:a16="http://schemas.microsoft.com/office/drawing/2014/main" id="{F689F3A1-45BF-6FD3-1920-BF418B2B8B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28700" y="685800"/>
            <a:ext cx="8007796" cy="1485900"/>
          </a:xfrm>
        </p:spPr>
        <p:txBody>
          <a:bodyPr/>
          <a:lstStyle/>
          <a:p>
            <a:r>
              <a:rPr lang="lt-LT" altLang="lt-LT" dirty="0">
                <a:solidFill>
                  <a:schemeClr val="hlink"/>
                </a:solidFill>
              </a:rPr>
              <a:t>Pakartokim.</a:t>
            </a:r>
            <a:r>
              <a:rPr lang="lt-LT" altLang="lt-LT" dirty="0"/>
              <a:t> Funkcija y = x</a:t>
            </a:r>
            <a:r>
              <a:rPr lang="lt-LT" altLang="lt-LT" baseline="30000" dirty="0"/>
              <a:t>3</a:t>
            </a:r>
            <a:r>
              <a:rPr lang="lt-LT" altLang="lt-LT" dirty="0"/>
              <a:t>-2</a:t>
            </a:r>
            <a:endParaRPr lang="en-US" altLang="lt-LT" baseline="30000" dirty="0"/>
          </a:p>
        </p:txBody>
      </p:sp>
      <p:pic>
        <p:nvPicPr>
          <p:cNvPr id="3" name="Paveikslėlis 2">
            <a:extLst>
              <a:ext uri="{FF2B5EF4-FFF2-40B4-BE49-F238E27FC236}">
                <a16:creationId xmlns:a16="http://schemas.microsoft.com/office/drawing/2014/main" id="{A5F22793-7902-45C8-22E3-D061C5765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556792"/>
            <a:ext cx="4118753" cy="5134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3832" name="Rectangle 104">
                <a:extLst>
                  <a:ext uri="{FF2B5EF4-FFF2-40B4-BE49-F238E27FC236}">
                    <a16:creationId xmlns:a16="http://schemas.microsoft.com/office/drawing/2014/main" id="{A863B266-4557-358D-B64D-5FAAE72AC873}"/>
                  </a:ext>
                </a:extLst>
              </p:cNvPr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827584" y="685800"/>
                <a:ext cx="8136904" cy="1485900"/>
              </a:xfrm>
            </p:spPr>
            <p:txBody>
              <a:bodyPr/>
              <a:lstStyle/>
              <a:p>
                <a:r>
                  <a:rPr lang="lt-LT" altLang="lt-LT" dirty="0">
                    <a:solidFill>
                      <a:schemeClr val="hlink"/>
                    </a:solidFill>
                  </a:rPr>
                  <a:t>Pakartokim.</a:t>
                </a:r>
                <a:r>
                  <a:rPr lang="lt-LT" altLang="lt-LT" dirty="0"/>
                  <a:t> </a:t>
                </a:r>
                <a:br>
                  <a:rPr lang="lt-LT" altLang="lt-LT" dirty="0"/>
                </a:br>
                <a:r>
                  <a:rPr lang="lt-LT" altLang="lt-LT" dirty="0"/>
                  <a:t>Funkcija f(x)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lt-LT" altLang="lt-LT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lt-LT" altLang="lt-LT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lt-LT" altLang="lt-LT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rad>
                  </m:oMath>
                </a14:m>
                <a:endParaRPr lang="en-US" altLang="lt-LT" baseline="30000" dirty="0"/>
              </a:p>
            </p:txBody>
          </p:sp>
        </mc:Choice>
        <mc:Fallback xmlns="">
          <p:sp>
            <p:nvSpPr>
              <p:cNvPr id="73832" name="Rectangle 104">
                <a:extLst>
                  <a:ext uri="{FF2B5EF4-FFF2-40B4-BE49-F238E27FC236}">
                    <a16:creationId xmlns:a16="http://schemas.microsoft.com/office/drawing/2014/main" id="{A863B266-4557-358D-B64D-5FAAE72AC87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27584" y="685800"/>
                <a:ext cx="8136904" cy="1485900"/>
              </a:xfrm>
              <a:blipFill>
                <a:blip r:embed="rId2"/>
                <a:stretch>
                  <a:fillRect l="-3071" t="-13580" b="-10288"/>
                </a:stretch>
              </a:blipFill>
            </p:spPr>
            <p:txBody>
              <a:bodyPr/>
              <a:lstStyle/>
              <a:p>
                <a:r>
                  <a:rPr lang="lt-L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aveikslėlis 4">
            <a:extLst>
              <a:ext uri="{FF2B5EF4-FFF2-40B4-BE49-F238E27FC236}">
                <a16:creationId xmlns:a16="http://schemas.microsoft.com/office/drawing/2014/main" id="{CB4C27A8-DFF5-DB20-9E1A-9850E8C74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887" y="2458482"/>
            <a:ext cx="7236297" cy="3686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kirpimas">
  <a:themeElements>
    <a:clrScheme name="Apkirpimas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Apkirpimas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Apkirpimas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TM10001105[[fn=Apkirpimas]]</Template>
  <TotalTime>819</TotalTime>
  <Words>93</Words>
  <Application>Microsoft Office PowerPoint</Application>
  <PresentationFormat>Demonstracija ekrane (4:3)</PresentationFormat>
  <Paragraphs>13</Paragraphs>
  <Slides>9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2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9</vt:i4>
      </vt:variant>
    </vt:vector>
  </HeadingPairs>
  <TitlesOfParts>
    <vt:vector size="12" baseType="lpstr">
      <vt:lpstr>Cambria Math</vt:lpstr>
      <vt:lpstr>Franklin Gothic Book</vt:lpstr>
      <vt:lpstr>Apkirpimas</vt:lpstr>
      <vt:lpstr>Funkcijų grafikų braižymas skaičiuokle.</vt:lpstr>
      <vt:lpstr>Pamokos tikslas</vt:lpstr>
      <vt:lpstr>Pamokos uždavinys</vt:lpstr>
      <vt:lpstr>Pakartokim. Funkcija y = 3x+2</vt:lpstr>
      <vt:lpstr>Pakartokim.  Funkcija </vt:lpstr>
      <vt:lpstr>Pakartokim. Funkcija y = x2</vt:lpstr>
      <vt:lpstr>Pakartokim. Funkcija y = -x2+2</vt:lpstr>
      <vt:lpstr>Pakartokim. Funkcija y = x3-2</vt:lpstr>
      <vt:lpstr>Pakartokim.  Funkcija f(x) = √(x-5)</vt:lpstr>
    </vt:vector>
  </TitlesOfParts>
  <Company>namai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Funkcijų grafikų braižymas skaičiuokle.</dc:title>
  <dc:creator>kompas</dc:creator>
  <cp:lastModifiedBy>Dainius Vaitkevičius</cp:lastModifiedBy>
  <cp:revision>26</cp:revision>
  <dcterms:created xsi:type="dcterms:W3CDTF">2009-10-11T09:27:36Z</dcterms:created>
  <dcterms:modified xsi:type="dcterms:W3CDTF">2023-04-26T10:32:46Z</dcterms:modified>
</cp:coreProperties>
</file>