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571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69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961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1237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8139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105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329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9414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1454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2869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028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0893-71D6-4777-8B90-A0FDD87E3D7F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E54D4-0C87-4356-82FE-F1F146EDF5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758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b="1" dirty="0"/>
              <a:t>Sudėtingesnės logaritminės lygtys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17032"/>
            <a:ext cx="26220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794" y="4149080"/>
            <a:ext cx="405302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373216"/>
            <a:ext cx="7479831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30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Sprendžiant sudėtingesnes logaritmines lygtis, jas galima supaprastinti pritaikius tris pagrindines logaritmų savybes: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543383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040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lt-LT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lt-LT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0" smtClean="0">
                                  <a:latin typeface="Cambria Math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16+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Pirmiausiai</a:t>
                </a:r>
                <a:r>
                  <a:rPr lang="en-US" dirty="0"/>
                  <a:t> </a:t>
                </a:r>
                <a:r>
                  <a:rPr lang="en-US" dirty="0" err="1"/>
                  <a:t>pritaikykime</a:t>
                </a:r>
                <a:r>
                  <a:rPr lang="lt-LT" dirty="0"/>
                  <a:t> savybę kai prieš logaritmą esantis skaičius užkeliamas ant </a:t>
                </a:r>
                <a:r>
                  <a:rPr lang="lt-LT" dirty="0" err="1"/>
                  <a:t>pologaritminio</a:t>
                </a:r>
                <a:r>
                  <a:rPr lang="lt-LT" dirty="0"/>
                  <a:t> reiškinio.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lt-LT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lt-LT" b="0" i="1" smtClean="0">
                                <a:latin typeface="Cambria Math"/>
                              </a:rPr>
                              <m:t>6</m:t>
                            </m:r>
                          </m:e>
                          <m:sup>
                            <m:r>
                              <a:rPr lang="lt-LT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US" b="0" i="1" smtClean="0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lt-LT" b="0" i="1" smtClean="0">
                                <a:latin typeface="Cambria Math"/>
                              </a:rPr>
                              <m:t>16</m:t>
                            </m:r>
                          </m:e>
                          <m:sup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func>
                      </m:e>
                    </m:func>
                  </m:oMath>
                </a14:m>
                <a:endParaRPr lang="lt-LT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lt-LT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lt-LT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36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lt-LT" dirty="0"/>
              </a:p>
              <a:p>
                <a:pPr marL="0" indent="0">
                  <a:buNone/>
                </a:pPr>
                <a:r>
                  <a:rPr lang="lt-LT" dirty="0"/>
                  <a:t>Taikome logaritmų sudėties ir atimties savybes:</a:t>
                </a:r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b="-242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26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lt-LT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lt-LT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(36:4</m:t>
                          </m:r>
                          <m:r>
                            <a:rPr lang="lt-LT" b="0" i="1" smtClean="0">
                              <a:latin typeface="Cambria Math"/>
                              <a:ea typeface="Cambria Math"/>
                            </a:rPr>
                            <m:t>∙2)</m:t>
                          </m:r>
                        </m:e>
                      </m:func>
                    </m:oMath>
                  </m:oMathPara>
                </a14:m>
                <a:endParaRPr lang="lt-LT" b="0" dirty="0"/>
              </a:p>
              <a:p>
                <a:pPr marL="0" indent="0">
                  <a:buNone/>
                </a:pPr>
                <a:r>
                  <a:rPr lang="lt-LT" dirty="0"/>
                  <a:t>Gauname: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lt-LT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lt-LT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18</m:t>
                        </m:r>
                      </m:e>
                    </m:func>
                  </m:oMath>
                </a14:m>
                <a:endParaRPr lang="lt-LT" b="0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lt-LT" dirty="0"/>
                  <a:t>Logaritmų pagrindai yra vienodi, todėl juos numetame ir gauname x</a:t>
                </a:r>
                <a:r>
                  <a:rPr lang="en-US" dirty="0"/>
                  <a:t>=18. </a:t>
                </a:r>
                <a:r>
                  <a:rPr lang="en-US" dirty="0" err="1"/>
                  <a:t>Reikia</a:t>
                </a:r>
                <a:r>
                  <a:rPr lang="en-US" dirty="0"/>
                  <a:t> </a:t>
                </a:r>
                <a:r>
                  <a:rPr lang="lt-LT" dirty="0"/>
                  <a:t>įsitikinti ar šis sprendinys tinka. Lengviausia būtų patikrinti jį įsistačius į prastintą lygtį arba pritaikius apibrėžimo sritį </a:t>
                </a:r>
                <a:r>
                  <a:rPr lang="lt-LT" dirty="0">
                    <a:solidFill>
                      <a:srgbClr val="FF0000"/>
                    </a:solidFill>
                  </a:rPr>
                  <a:t>x</a:t>
                </a:r>
                <a:r>
                  <a:rPr lang="lt-LT" dirty="0"/>
                  <a:t>&gt;0</a:t>
                </a:r>
                <a:r>
                  <a:rPr lang="en-US" dirty="0"/>
                  <a:t>(</a:t>
                </a:r>
                <a:r>
                  <a:rPr lang="en-US" dirty="0" err="1"/>
                  <a:t>pologaritminis</a:t>
                </a:r>
                <a:r>
                  <a:rPr lang="en-US" dirty="0"/>
                  <a:t> </a:t>
                </a:r>
                <a:r>
                  <a:rPr lang="en-US" dirty="0" err="1"/>
                  <a:t>rei</a:t>
                </a:r>
                <a:r>
                  <a:rPr lang="lt-LT" dirty="0" err="1"/>
                  <a:t>škinys</a:t>
                </a:r>
                <a:r>
                  <a:rPr lang="lt-LT" dirty="0"/>
                  <a:t> turi būti &gt;0</a:t>
                </a:r>
                <a:r>
                  <a:rPr lang="en-US" dirty="0"/>
                  <a:t>)</a:t>
                </a:r>
                <a:r>
                  <a:rPr lang="lt-LT" dirty="0"/>
                  <a:t>, o kadangi 18 yra daugiau už 0, tai </a:t>
                </a:r>
              </a:p>
              <a:p>
                <a:pPr marL="0" indent="0">
                  <a:buNone/>
                </a:pPr>
                <a:r>
                  <a:rPr lang="lt-LT" dirty="0"/>
                  <a:t>ATS.: x</a:t>
                </a:r>
                <a:r>
                  <a:rPr lang="en-US" dirty="0"/>
                  <a:t>=18</a:t>
                </a:r>
                <a:endParaRPr lang="lt-LT" dirty="0"/>
              </a:p>
              <a:p>
                <a:pPr marL="0" indent="0">
                  <a:buNone/>
                </a:pPr>
                <a:endParaRPr lang="lt-LT" dirty="0"/>
              </a:p>
              <a:p>
                <a:pPr marL="0" indent="0">
                  <a:buNone/>
                </a:pPr>
                <a:endParaRPr lang="lt-LT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r="-2889" b="-121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983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lt-LT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4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−1)−</m:t>
                        </m:r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7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−3)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1</a:t>
                </a:r>
              </a:p>
              <a:p>
                <a:pPr marL="0" indent="0">
                  <a:buNone/>
                </a:pPr>
                <a:r>
                  <a:rPr lang="en-US" dirty="0" err="1"/>
                  <a:t>Pirmiausiai</a:t>
                </a:r>
                <a:r>
                  <a:rPr lang="en-US" dirty="0"/>
                  <a:t> </a:t>
                </a:r>
                <a:r>
                  <a:rPr lang="en-US" dirty="0" err="1"/>
                  <a:t>logaritmuokime</a:t>
                </a:r>
                <a:r>
                  <a:rPr lang="en-US" dirty="0"/>
                  <a:t> de</a:t>
                </a:r>
                <a:r>
                  <a:rPr lang="lt-LT" dirty="0"/>
                  <a:t>šinę pusę.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lt-LT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4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−1)−</m:t>
                        </m:r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7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−3)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e>
                          <m:sup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p>
                        </m:sSup>
                      </m:e>
                    </m:func>
                  </m:oMath>
                </a14:m>
                <a:endParaRPr lang="lt-LT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lt-LT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4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−1)−</m:t>
                        </m:r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7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−3)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0,5</m:t>
                        </m:r>
                      </m:e>
                    </m:func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lt-LT" dirty="0"/>
                  <a:t>Taikome logaritmų atimties savybę: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lt-LT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lt-LT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lt-LT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lt-LT" b="0" i="1" smtClean="0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lt-LT" b="0" i="1" smtClean="0">
                                <a:latin typeface="Cambria Math"/>
                              </a:rPr>
                              <m:t>7</m:t>
                            </m:r>
                            <m:r>
                              <a:rPr lang="lt-LT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lt-LT" b="0" i="1" smtClean="0">
                                <a:latin typeface="Cambria Math"/>
                              </a:rPr>
                              <m:t>−3</m:t>
                            </m:r>
                          </m:den>
                        </m:f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</m:fName>
                      <m:e>
                        <m:r>
                          <a:rPr lang="lt-LT" b="0" i="1" smtClean="0">
                            <a:latin typeface="Cambria Math"/>
                          </a:rPr>
                          <m:t>0,5</m:t>
                        </m:r>
                      </m:e>
                    </m:func>
                  </m:oMath>
                </a14:m>
                <a:endParaRPr lang="lt-LT" dirty="0"/>
              </a:p>
              <a:p>
                <a:pPr marL="0" indent="0">
                  <a:buNone/>
                </a:pPr>
                <a:r>
                  <a:rPr lang="lt-LT" dirty="0"/>
                  <a:t>Numetame logaritmus ir sprendžiame nelygybę:</a:t>
                </a:r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 r="-296" b="-202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4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lt-LT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b="0" i="1" smtClean="0">
                            <a:latin typeface="Cambria Math"/>
                          </a:rPr>
                          <m:t>4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lt-LT" b="0" i="1" smtClean="0">
                            <a:latin typeface="Cambria Math"/>
                          </a:rPr>
                          <m:t>7</m:t>
                        </m:r>
                        <m:r>
                          <a:rPr lang="lt-LT" b="0" i="1" smtClean="0">
                            <a:latin typeface="Cambria Math"/>
                          </a:rPr>
                          <m:t>𝑥</m:t>
                        </m:r>
                        <m:r>
                          <a:rPr lang="lt-LT" b="0" i="1" smtClean="0">
                            <a:latin typeface="Cambria Math"/>
                          </a:rPr>
                          <m:t>−3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/>
                      </a:rPr>
                      <m:t>0,5</m:t>
                    </m:r>
                  </m:oMath>
                </a14:m>
                <a:r>
                  <a:rPr lang="lt-LT" dirty="0"/>
                  <a:t> |</a:t>
                </a:r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lt-LT" dirty="0"/>
                  <a:t> (7x-3)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/>
                      </a:rPr>
                      <m:t>𝑥</m:t>
                    </m:r>
                    <m:r>
                      <a:rPr lang="lt-LT" b="0" i="1" smtClean="0">
                        <a:latin typeface="Cambria Math"/>
                        <a:ea typeface="Cambria Math"/>
                      </a:rPr>
                      <m:t>≠</m:t>
                    </m:r>
                    <m:f>
                      <m:fPr>
                        <m:ctrlPr>
                          <a:rPr lang="lt-LT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lt-LT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lt-LT" b="0" i="1" smtClean="0">
                            <a:latin typeface="Cambria Math"/>
                            <a:ea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lt-LT" dirty="0"/>
                  <a:t> (trupmenos vardiklis negali būti lygus 0)</a:t>
                </a:r>
              </a:p>
              <a:p>
                <a:pPr marL="0" indent="0">
                  <a:buNone/>
                </a:pPr>
                <a:r>
                  <a:rPr lang="lt-LT" dirty="0"/>
                  <a:t>4x-1</a:t>
                </a:r>
                <a:r>
                  <a:rPr lang="en-US" dirty="0"/>
                  <a:t>=3,5x-1,5</a:t>
                </a:r>
              </a:p>
              <a:p>
                <a:pPr marL="0" indent="0">
                  <a:buNone/>
                </a:pPr>
                <a:r>
                  <a:rPr lang="en-US" dirty="0"/>
                  <a:t>4x-3,5x=-1,5+1</a:t>
                </a:r>
              </a:p>
              <a:p>
                <a:pPr marL="0" indent="0">
                  <a:buNone/>
                </a:pPr>
                <a:r>
                  <a:rPr lang="en-US" dirty="0"/>
                  <a:t>0,5x=-0,5 |:0,5</a:t>
                </a:r>
              </a:p>
              <a:p>
                <a:pPr marL="0" indent="0">
                  <a:buNone/>
                </a:pPr>
                <a:r>
                  <a:rPr lang="en-US" dirty="0"/>
                  <a:t>X=-1</a:t>
                </a:r>
              </a:p>
              <a:p>
                <a:pPr marL="0" indent="0">
                  <a:buNone/>
                </a:pPr>
                <a:r>
                  <a:rPr lang="en-US" dirty="0" err="1"/>
                  <a:t>Patikriname</a:t>
                </a:r>
                <a:r>
                  <a:rPr lang="en-US" dirty="0"/>
                  <a:t> </a:t>
                </a:r>
                <a:r>
                  <a:rPr lang="lt-LT" dirty="0" err="1"/>
                  <a:t>įsitatę</a:t>
                </a:r>
                <a:r>
                  <a:rPr lang="lt-LT" dirty="0"/>
                  <a:t> į pagrindinę logaritminę lygtį:</a:t>
                </a:r>
              </a:p>
              <a:p>
                <a:pPr marL="0" indent="0">
                  <a:buNone/>
                </a:pPr>
                <a:endParaRPr lang="lt-LT" dirty="0"/>
              </a:p>
              <a:p>
                <a:pPr marL="0" indent="0">
                  <a:buNone/>
                </a:pPr>
                <a:endParaRPr lang="lt-LT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r="-125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48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lt-LT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lt-LT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lt-LT" b="0" i="1" smtClean="0">
                                  <a:latin typeface="Cambria Math"/>
                                </a:rPr>
                                <m:t>0,5</m:t>
                              </m:r>
                            </m:sub>
                          </m:sSub>
                          <m:r>
                            <a:rPr lang="lt-LT" b="0" i="1" smtClean="0">
                              <a:latin typeface="Cambria Math"/>
                            </a:rPr>
                            <m:t>(</m:t>
                          </m:r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4</m:t>
                          </m:r>
                          <m:r>
                            <a:rPr lang="lt-LT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lt-LT" b="0" i="1" smtClean="0">
                              <a:latin typeface="Cambria Math"/>
                            </a:rPr>
                            <m:t>(−1)−1)−</m:t>
                          </m:r>
                        </m:e>
                      </m:func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lt-LT" b="0" i="1" smtClean="0">
                                  <a:latin typeface="Cambria Math"/>
                                </a:rPr>
                                <m:t>0,5</m:t>
                              </m:r>
                            </m:sub>
                          </m:sSub>
                          <m:r>
                            <a:rPr lang="lt-LT" b="0" i="1" smtClean="0">
                              <a:latin typeface="Cambria Math"/>
                            </a:rPr>
                            <m:t>(</m:t>
                          </m:r>
                        </m:fName>
                        <m:e>
                          <m:r>
                            <a:rPr lang="lt-LT" b="0" i="1" smtClean="0">
                              <a:latin typeface="Cambria Math"/>
                            </a:rPr>
                            <m:t>7</m:t>
                          </m:r>
                          <m:r>
                            <a:rPr lang="lt-LT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lt-LT" b="0" i="1" smtClean="0">
                              <a:latin typeface="Cambria Math"/>
                            </a:rPr>
                            <m:t>(−1)−3)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lt-LT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=</a:t>
                </a:r>
                <a:r>
                  <a:rPr lang="lt-LT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lt-LT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−5</m:t>
                        </m:r>
                        <m:r>
                          <a:rPr lang="lt-LT" b="0" i="1" smtClean="0">
                            <a:latin typeface="Cambria Math"/>
                          </a:rPr>
                          <m:t>)−</m:t>
                        </m:r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/>
                              </a:rPr>
                              <m:t>0,5</m:t>
                            </m:r>
                          </m:sub>
                        </m:sSub>
                        <m:r>
                          <a:rPr lang="lt-LT" b="0" i="1" smtClean="0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−10</m:t>
                        </m:r>
                        <m:r>
                          <a:rPr lang="lt-LT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dirty="0" err="1"/>
                  <a:t>Gavome</a:t>
                </a:r>
                <a:r>
                  <a:rPr lang="en-US" dirty="0"/>
                  <a:t> </a:t>
                </a:r>
                <a:r>
                  <a:rPr lang="en-US" dirty="0" err="1"/>
                  <a:t>pologaritminiame</a:t>
                </a:r>
                <a:r>
                  <a:rPr lang="en-US" dirty="0"/>
                  <a:t> </a:t>
                </a:r>
                <a:r>
                  <a:rPr lang="en-US" dirty="0" err="1"/>
                  <a:t>rei</a:t>
                </a:r>
                <a:r>
                  <a:rPr lang="lt-LT" dirty="0" err="1"/>
                  <a:t>škinyje</a:t>
                </a:r>
                <a:r>
                  <a:rPr lang="lt-LT" dirty="0"/>
                  <a:t> minusinius skaičius, o tai būti negali, todėl x</a:t>
                </a:r>
                <a:r>
                  <a:rPr lang="en-US" dirty="0"/>
                  <a:t>=</a:t>
                </a:r>
                <a:r>
                  <a:rPr lang="lt-LT" dirty="0"/>
                  <a:t>-1 būti negali ir lygtis </a:t>
                </a:r>
                <a:r>
                  <a:rPr lang="lt-LT" dirty="0">
                    <a:solidFill>
                      <a:srgbClr val="FF0000"/>
                    </a:solidFill>
                  </a:rPr>
                  <a:t>sprendinių neturi</a:t>
                </a:r>
                <a:r>
                  <a:rPr lang="lt-LT" dirty="0"/>
                  <a:t>.</a:t>
                </a:r>
                <a:endParaRPr lang="en-US" dirty="0"/>
              </a:p>
              <a:p>
                <a:pPr marL="0" indent="0">
                  <a:buNone/>
                </a:pPr>
                <a:endParaRPr lang="lt-LT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r="-259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554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233</Words>
  <Application>Microsoft Office PowerPoint</Application>
  <PresentationFormat>Demonstracija ekrane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tema</vt:lpstr>
      <vt:lpstr>Sudėtingesnės logaritminės lygtys</vt:lpstr>
      <vt:lpstr>„PowerPoint“ pateiktis</vt:lpstr>
      <vt:lpstr>Pavyzdys 1</vt:lpstr>
      <vt:lpstr>Pavyzdys 1</vt:lpstr>
      <vt:lpstr>Pavyzdys 2</vt:lpstr>
      <vt:lpstr>Pavyzdys 2</vt:lpstr>
      <vt:lpstr>Pavyzdys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Sudėtingesnės logaritminės lygtys</dc:title>
  <dc:creator>Windows User</dc:creator>
  <cp:lastModifiedBy>Dainius Vaitkevičius</cp:lastModifiedBy>
  <cp:revision>7</cp:revision>
  <dcterms:created xsi:type="dcterms:W3CDTF">2020-04-09T08:38:33Z</dcterms:created>
  <dcterms:modified xsi:type="dcterms:W3CDTF">2023-06-19T17:15:31Z</dcterms:modified>
</cp:coreProperties>
</file>