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91" r:id="rId2"/>
    <p:sldId id="275" r:id="rId3"/>
    <p:sldId id="276" r:id="rId4"/>
    <p:sldId id="277" r:id="rId5"/>
    <p:sldId id="298" r:id="rId6"/>
    <p:sldId id="299" r:id="rId7"/>
    <p:sldId id="300" r:id="rId8"/>
    <p:sldId id="301" r:id="rId9"/>
    <p:sldId id="302" r:id="rId10"/>
    <p:sldId id="303" r:id="rId11"/>
    <p:sldId id="281" r:id="rId12"/>
    <p:sldId id="305" r:id="rId13"/>
    <p:sldId id="310" r:id="rId14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316" autoAdjust="0"/>
    <p:restoredTop sz="93250" autoAdjust="0"/>
  </p:normalViewPr>
  <p:slideViewPr>
    <p:cSldViewPr>
      <p:cViewPr varScale="1">
        <p:scale>
          <a:sx n="82" d="100"/>
          <a:sy n="82" d="100"/>
        </p:scale>
        <p:origin x="917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79AA-3554-4907-B3F0-A987963B1C6A}" type="datetimeFigureOut">
              <a:rPr lang="lt-LT" smtClean="0"/>
              <a:pPr/>
              <a:t>2022-06-19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72F9-960D-4098-A637-D50F9E23DD18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2596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79AA-3554-4907-B3F0-A987963B1C6A}" type="datetimeFigureOut">
              <a:rPr lang="lt-LT" smtClean="0"/>
              <a:pPr/>
              <a:t>2022-06-19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72F9-960D-4098-A637-D50F9E23DD18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6055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79AA-3554-4907-B3F0-A987963B1C6A}" type="datetimeFigureOut">
              <a:rPr lang="lt-LT" smtClean="0"/>
              <a:pPr/>
              <a:t>2022-06-19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72F9-960D-4098-A637-D50F9E23DD18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07398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2106C-BD63-4F7D-A655-BB7DEDA1A738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79AA-3554-4907-B3F0-A987963B1C6A}" type="datetimeFigureOut">
              <a:rPr lang="lt-LT" smtClean="0"/>
              <a:pPr/>
              <a:t>2022-06-19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72F9-960D-4098-A637-D50F9E23DD18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4808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79AA-3554-4907-B3F0-A987963B1C6A}" type="datetimeFigureOut">
              <a:rPr lang="lt-LT" smtClean="0"/>
              <a:pPr/>
              <a:t>2022-06-19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72F9-960D-4098-A637-D50F9E23DD18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1065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79AA-3554-4907-B3F0-A987963B1C6A}" type="datetimeFigureOut">
              <a:rPr lang="lt-LT" smtClean="0"/>
              <a:pPr/>
              <a:t>2022-06-19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72F9-960D-4098-A637-D50F9E23DD18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68975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79AA-3554-4907-B3F0-A987963B1C6A}" type="datetimeFigureOut">
              <a:rPr lang="lt-LT" smtClean="0"/>
              <a:pPr/>
              <a:t>2022-06-19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72F9-960D-4098-A637-D50F9E23DD18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8874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79AA-3554-4907-B3F0-A987963B1C6A}" type="datetimeFigureOut">
              <a:rPr lang="lt-LT" smtClean="0"/>
              <a:pPr/>
              <a:t>2022-06-19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72F9-960D-4098-A637-D50F9E23DD18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9364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79AA-3554-4907-B3F0-A987963B1C6A}" type="datetimeFigureOut">
              <a:rPr lang="lt-LT" smtClean="0"/>
              <a:pPr/>
              <a:t>2022-06-19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72F9-960D-4098-A637-D50F9E23DD18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64169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79AA-3554-4907-B3F0-A987963B1C6A}" type="datetimeFigureOut">
              <a:rPr lang="lt-LT" smtClean="0"/>
              <a:pPr/>
              <a:t>2022-06-19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72F9-960D-4098-A637-D50F9E23DD18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08156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79AA-3554-4907-B3F0-A987963B1C6A}" type="datetimeFigureOut">
              <a:rPr lang="lt-LT" smtClean="0"/>
              <a:pPr/>
              <a:t>2022-06-19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72F9-960D-4098-A637-D50F9E23DD18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393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779AA-3554-4907-B3F0-A987963B1C6A}" type="datetimeFigureOut">
              <a:rPr lang="lt-LT" smtClean="0"/>
              <a:pPr/>
              <a:t>2022-06-19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272F9-960D-4098-A637-D50F9E23DD18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0515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orange_man_thinking_question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5976937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433637"/>
          </a:xfrm>
        </p:spPr>
        <p:txBody>
          <a:bodyPr>
            <a:normAutofit/>
          </a:bodyPr>
          <a:lstStyle/>
          <a:p>
            <a:pPr eaLnBrk="1" hangingPunct="1"/>
            <a:r>
              <a:rPr lang="lt-LT" sz="3600" dirty="0" smtClean="0"/>
              <a:t/>
            </a:r>
            <a:br>
              <a:rPr lang="lt-LT" sz="3600" dirty="0" smtClean="0"/>
            </a:br>
            <a:r>
              <a:rPr lang="lt-LT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lt-LT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HEMINĖS MĮSLĖS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96136" y="4653136"/>
            <a:ext cx="3024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dirty="0" smtClean="0"/>
              <a:t>Parengė: </a:t>
            </a:r>
          </a:p>
          <a:p>
            <a:r>
              <a:rPr lang="lt-LT" sz="2400" dirty="0" smtClean="0"/>
              <a:t>chemijos mokytoja metodininkė Laimutė Šimonienė</a:t>
            </a:r>
            <a:endParaRPr lang="lt-L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38338"/>
          </a:xfrm>
        </p:spPr>
        <p:txBody>
          <a:bodyPr>
            <a:normAutofit/>
          </a:bodyPr>
          <a:lstStyle/>
          <a:p>
            <a:r>
              <a:rPr lang="lt-LT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kiek metų atsipirks naujas A+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lt-LT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klasės šaldytuvas?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www.megamarkt.lt/goods/jt52dx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54644"/>
            <a:ext cx="3657600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38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1124744"/>
            <a:ext cx="3816424" cy="2520280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 Kuris automobilis ekonomiškesnis – benzininis ar elektrinis?  </a:t>
            </a:r>
            <a:endParaRPr lang="lt-LT" dirty="0"/>
          </a:p>
        </p:txBody>
      </p:sp>
      <p:pic>
        <p:nvPicPr>
          <p:cNvPr id="4" name="Picture 8" descr="first-electric-ca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42630" y="1124744"/>
            <a:ext cx="5401370" cy="4160447"/>
          </a:xfrm>
          <a:prstGeom prst="rect">
            <a:avLst/>
          </a:prstGeom>
          <a:noFill/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4932040" y="5517232"/>
            <a:ext cx="4032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err="1"/>
              <a:t>Pirmasis</a:t>
            </a:r>
            <a:r>
              <a:rPr lang="en-US" dirty="0"/>
              <a:t> </a:t>
            </a:r>
            <a:r>
              <a:rPr lang="en-US" dirty="0" err="1"/>
              <a:t>elektromobilis</a:t>
            </a:r>
            <a:r>
              <a:rPr lang="en-US" dirty="0"/>
              <a:t> </a:t>
            </a:r>
            <a:r>
              <a:rPr lang="lt-LT" dirty="0"/>
              <a:t>1892m.</a:t>
            </a:r>
          </a:p>
        </p:txBody>
      </p:sp>
      <p:pic>
        <p:nvPicPr>
          <p:cNvPr id="7" name="Picture 12" descr="gas-or-electric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528" y="4238898"/>
            <a:ext cx="2619102" cy="26191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909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t-LT" sz="3600" dirty="0" smtClean="0"/>
              <a:t>Ar verta pirkti skalbyklę, ar geriau skalbti rankomis? </a:t>
            </a:r>
            <a:endParaRPr lang="lt-LT" sz="3600" dirty="0"/>
          </a:p>
        </p:txBody>
      </p:sp>
      <p:pic>
        <p:nvPicPr>
          <p:cNvPr id="45058" name="Picture 2" descr="http://www.technologijos.lt/upload/image/n/pranesimai_spaudai/S-19837/nuotrauka-38178/WF1124XAC_guide_03_maz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564904"/>
            <a:ext cx="4018856" cy="4018856"/>
          </a:xfrm>
          <a:prstGeom prst="rect">
            <a:avLst/>
          </a:prstGeom>
          <a:noFill/>
        </p:spPr>
      </p:pic>
      <p:pic>
        <p:nvPicPr>
          <p:cNvPr id="45060" name="Picture 4" descr="http://img.lrytas.lt/show_foto/?f=4&amp;id=885712&amp;s=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40968"/>
            <a:ext cx="4124147" cy="2762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 visada iš pirmo žvilgsnio atrodantis  pasirinkimas yra teisingas. </a:t>
            </a:r>
          </a:p>
          <a:p>
            <a:pPr marL="0" indent="0">
              <a:buNone/>
            </a:pPr>
            <a:r>
              <a:rPr lang="lt-LT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Tik remiantis bandymais bei skaičiavimais galima įminti chemines mįsles.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/>
          </a:bodyPr>
          <a:lstStyle/>
          <a:p>
            <a:r>
              <a:rPr lang="lt-LT" b="1" dirty="0" smtClean="0"/>
              <a:t> </a:t>
            </a:r>
            <a:r>
              <a:rPr lang="lt-LT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 pigiau – arbatai  naudoti  šaltą ar karštą vandenį?</a:t>
            </a:r>
            <a:endParaRPr lang="lt-LT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Vandens čiaupa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24944"/>
            <a:ext cx="5616624" cy="333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61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Situacija: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67544" y="1268760"/>
            <a:ext cx="4536504" cy="4525963"/>
          </a:xfrm>
        </p:spPr>
        <p:txBody>
          <a:bodyPr/>
          <a:lstStyle/>
          <a:p>
            <a:pPr marL="0" indent="0" algn="ctr">
              <a:buNone/>
            </a:pP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Išmatavus  šilto ir šalto vandens temperatūras, įvertinus šalto ir karšto vandens kainas,  suskaičiuota, kiek energijos reikia pašildyti  1 litrui šalto bei karšto vandens. </a:t>
            </a:r>
          </a:p>
          <a:p>
            <a:pPr marL="0" indent="0">
              <a:buNone/>
            </a:pPr>
            <a:endParaRPr lang="lt-LT" dirty="0"/>
          </a:p>
        </p:txBody>
      </p:sp>
      <p:pic>
        <p:nvPicPr>
          <p:cNvPr id="6146" name="Picture 2" descr="http://www.kurpirkti.lt/imagesi/org_9faae2d5d09e5070e464aa9d15890985/Arbatinukas-quot-Green-tea-design-quo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76886"/>
            <a:ext cx="3494559" cy="328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62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5122912" cy="1143000"/>
          </a:xfrm>
        </p:spPr>
        <p:txBody>
          <a:bodyPr>
            <a:normAutofit fontScale="90000"/>
          </a:bodyPr>
          <a:lstStyle/>
          <a:p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Skaičiavimai ir išvada: 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199" y="2348880"/>
            <a:ext cx="8389763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dirty="0" smtClean="0"/>
              <a:t>Pašildyti 1 litrą šalto vandens kainuoja: </a:t>
            </a:r>
          </a:p>
          <a:p>
            <a:pPr marL="0" indent="0">
              <a:buNone/>
            </a:pPr>
            <a:r>
              <a:rPr lang="lt-LT" dirty="0" smtClean="0"/>
              <a:t>0,4881 ct </a:t>
            </a:r>
            <a:r>
              <a:rPr lang="lt-LT" sz="2800" dirty="0" smtClean="0"/>
              <a:t>(elektra) </a:t>
            </a:r>
            <a:r>
              <a:rPr lang="en-US" dirty="0" smtClean="0"/>
              <a:t>+</a:t>
            </a:r>
            <a:r>
              <a:rPr lang="lt-LT" dirty="0" smtClean="0"/>
              <a:t>  </a:t>
            </a:r>
            <a:r>
              <a:rPr lang="en-US" dirty="0" smtClean="0"/>
              <a:t>0</a:t>
            </a:r>
            <a:r>
              <a:rPr lang="lt-LT" dirty="0" smtClean="0"/>
              <a:t>,126</a:t>
            </a:r>
            <a:r>
              <a:rPr lang="en-US" dirty="0" smtClean="0"/>
              <a:t> ct</a:t>
            </a:r>
            <a:r>
              <a:rPr lang="lt-LT" dirty="0" smtClean="0"/>
              <a:t> </a:t>
            </a:r>
            <a:r>
              <a:rPr lang="lt-LT" sz="2800" dirty="0" smtClean="0"/>
              <a:t>(vanduo) </a:t>
            </a:r>
            <a:r>
              <a:rPr lang="en-US" dirty="0" smtClean="0"/>
              <a:t>= </a:t>
            </a:r>
            <a:r>
              <a:rPr lang="lt-LT" dirty="0" smtClean="0"/>
              <a:t>0,6141 euro ct</a:t>
            </a:r>
          </a:p>
          <a:p>
            <a:pPr marL="0" indent="0">
              <a:buNone/>
            </a:pPr>
            <a:r>
              <a:rPr lang="lt-LT" dirty="0" smtClean="0"/>
              <a:t>Pašildyti 1 litrą šilto vandens kainuoja: </a:t>
            </a:r>
          </a:p>
          <a:p>
            <a:pPr marL="0" indent="0">
              <a:buNone/>
            </a:pPr>
            <a:r>
              <a:rPr lang="lt-LT" dirty="0" smtClean="0"/>
              <a:t>0,2341ct </a:t>
            </a:r>
            <a:r>
              <a:rPr lang="lt-LT" sz="2800" dirty="0" smtClean="0"/>
              <a:t>(elektra) </a:t>
            </a:r>
            <a:r>
              <a:rPr lang="en-US" dirty="0" smtClean="0"/>
              <a:t>+</a:t>
            </a:r>
            <a:r>
              <a:rPr lang="lt-LT" dirty="0" smtClean="0"/>
              <a:t>  0,605</a:t>
            </a:r>
            <a:r>
              <a:rPr lang="en-US" dirty="0" smtClean="0"/>
              <a:t> ct</a:t>
            </a:r>
            <a:r>
              <a:rPr lang="lt-LT" dirty="0" smtClean="0"/>
              <a:t> </a:t>
            </a:r>
            <a:r>
              <a:rPr lang="lt-LT" sz="2800" dirty="0" smtClean="0"/>
              <a:t>(vanduo) </a:t>
            </a:r>
            <a:r>
              <a:rPr lang="en-US" dirty="0" smtClean="0"/>
              <a:t>= </a:t>
            </a:r>
            <a:r>
              <a:rPr lang="lt-LT" dirty="0" smtClean="0"/>
              <a:t>0,8391 euro ct</a:t>
            </a:r>
            <a:endParaRPr lang="en-US" dirty="0" smtClean="0"/>
          </a:p>
          <a:p>
            <a:pPr marL="0" indent="0">
              <a:buNone/>
            </a:pP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 pigiau, ir sveikiau yra šildyti šaltą vandenį.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fitho.in/wp-content/uploads/2009/12/hot_cold_water_fauce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7714"/>
            <a:ext cx="3194843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751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742950" indent="-742950" eaLnBrk="1" hangingPunct="1"/>
            <a:r>
              <a:rPr lang="lt-LT" b="1" dirty="0" smtClean="0"/>
              <a:t> 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 ekonomiškiau – dujinė viryklė ar mikrobangų krosnelė?</a:t>
            </a:r>
            <a:endParaRPr lang="lt-LT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5" descr="53g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45" y="1484784"/>
            <a:ext cx="4808387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7" descr="img_P_microwave_sharp_r93s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7" y="3284538"/>
            <a:ext cx="3368427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Tikslas: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980728"/>
            <a:ext cx="8640960" cy="964704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Išsiaiškinti, kuris prietaisas ekonomiškesnis šildant maistą.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sz="quarter" idx="3"/>
          </p:nvPr>
        </p:nvSpPr>
        <p:spPr>
          <a:xfrm>
            <a:off x="251520" y="3645024"/>
            <a:ext cx="4176464" cy="2376264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valandą naudojantis mikrobangų krosnele vietoj dujinės viryklės galima sutaupyti  0,073 </a:t>
            </a:r>
            <a:r>
              <a:rPr lang="lt-LT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hangingPunct="1">
              <a:buNone/>
            </a:pP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 ar tai sveikiau? </a:t>
            </a:r>
          </a:p>
        </p:txBody>
      </p:sp>
      <p:pic>
        <p:nvPicPr>
          <p:cNvPr id="8" name="Picture 5" descr="microwaveabu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427984" y="3645024"/>
            <a:ext cx="4373286" cy="2448470"/>
          </a:xfrm>
          <a:prstGeom prst="rect">
            <a:avLst/>
          </a:prstGeom>
          <a:noFill/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539552" y="2204864"/>
            <a:ext cx="4896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Išvada: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8229600" cy="1143000"/>
          </a:xfrm>
        </p:spPr>
        <p:txBody>
          <a:bodyPr>
            <a:normAutofit fontScale="90000"/>
          </a:bodyPr>
          <a:lstStyle/>
          <a:p>
            <a:pPr marL="742950" indent="-742950" eaLnBrk="1" hangingPunct="1"/>
            <a:r>
              <a:rPr lang="lt-LT" b="1" dirty="0" smtClean="0"/>
              <a:t>Kas ekonomiškiau – stacionarus ar nešiojamasis kompiuteris?</a:t>
            </a:r>
          </a:p>
        </p:txBody>
      </p:sp>
      <p:pic>
        <p:nvPicPr>
          <p:cNvPr id="11267" name="Picture 5" descr="Pc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3284538"/>
            <a:ext cx="5616575" cy="3322637"/>
          </a:xfrm>
          <a:noFill/>
        </p:spPr>
      </p:pic>
      <p:pic>
        <p:nvPicPr>
          <p:cNvPr id="11268" name="Picture 11" descr="http://www.kainos.lt:81/repository/.db_images/83/60/1355864248_72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2349500"/>
            <a:ext cx="3700463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lt-LT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32"/>
          <p:cNvSpPr txBox="1">
            <a:spLocks noChangeArrowheads="1"/>
          </p:cNvSpPr>
          <p:nvPr/>
        </p:nvSpPr>
        <p:spPr bwMode="auto">
          <a:xfrm>
            <a:off x="1023938" y="56816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lt-LT"/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395536" y="1268760"/>
          <a:ext cx="8353425" cy="266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4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8038">
                <a:tc>
                  <a:txBody>
                    <a:bodyPr/>
                    <a:lstStyle/>
                    <a:p>
                      <a:endParaRPr lang="lt-LT" sz="1800" dirty="0"/>
                    </a:p>
                  </a:txBody>
                  <a:tcPr marL="91445" marR="91445" marT="45718" marB="45718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Nešiojamasis kompiuteris</a:t>
                      </a:r>
                    </a:p>
                  </a:txBody>
                  <a:tcPr marL="91445" marR="91445" marT="45718" marB="45718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Stacionarus kompiuteris</a:t>
                      </a:r>
                    </a:p>
                  </a:txBody>
                  <a:tcPr marL="91445" marR="91445" marT="45718" marB="45718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722">
                <a:tc>
                  <a:txBody>
                    <a:bodyPr/>
                    <a:lstStyle/>
                    <a:p>
                      <a:r>
                        <a:rPr lang="lt-LT" sz="1800" dirty="0" smtClean="0"/>
                        <a:t>Kaina (</a:t>
                      </a:r>
                      <a:r>
                        <a:rPr lang="lt-LT" sz="1800" dirty="0" err="1" smtClean="0"/>
                        <a:t>Eu</a:t>
                      </a:r>
                      <a:r>
                        <a:rPr lang="lt-LT" sz="1800" dirty="0" smtClean="0"/>
                        <a:t>)</a:t>
                      </a:r>
                      <a:endParaRPr lang="lt-LT" sz="1800" dirty="0"/>
                    </a:p>
                  </a:txBody>
                  <a:tcPr marL="91445" marR="91445" marT="45718" marB="45718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1800" dirty="0" smtClean="0"/>
                        <a:t>580</a:t>
                      </a:r>
                      <a:endParaRPr lang="lt-LT" sz="1800" dirty="0"/>
                    </a:p>
                  </a:txBody>
                  <a:tcPr marL="91445" marR="91445" marT="45718" marB="45718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1800" dirty="0" smtClean="0"/>
                        <a:t>353</a:t>
                      </a:r>
                      <a:endParaRPr lang="lt-LT" sz="1800" dirty="0"/>
                    </a:p>
                  </a:txBody>
                  <a:tcPr marL="91445" marR="91445" marT="45718" marB="45718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0768">
                <a:tc>
                  <a:txBody>
                    <a:bodyPr/>
                    <a:lstStyle/>
                    <a:p>
                      <a:r>
                        <a:rPr lang="lt-LT" sz="1800" baseline="0" dirty="0" smtClean="0"/>
                        <a:t>Sunaudojamas e</a:t>
                      </a:r>
                      <a:r>
                        <a:rPr lang="lt-LT" sz="1800" dirty="0" smtClean="0"/>
                        <a:t>lektros energijos</a:t>
                      </a:r>
                      <a:r>
                        <a:rPr lang="lt-LT" sz="1800" baseline="0" dirty="0" smtClean="0"/>
                        <a:t> kiekis (kWh)</a:t>
                      </a:r>
                      <a:endParaRPr lang="lt-LT" sz="1800" dirty="0"/>
                    </a:p>
                  </a:txBody>
                  <a:tcPr marL="91445" marR="91445" marT="45718" marB="45718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sz="1800" dirty="0" smtClean="0"/>
                        <a:t>0,03</a:t>
                      </a:r>
                      <a:endParaRPr lang="lt-LT" sz="1800" dirty="0"/>
                    </a:p>
                  </a:txBody>
                  <a:tcPr marL="91445" marR="91445" marT="45718" marB="45718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1800" dirty="0" smtClean="0"/>
                        <a:t>0,12</a:t>
                      </a:r>
                      <a:endParaRPr lang="lt-LT" sz="1800" dirty="0"/>
                    </a:p>
                  </a:txBody>
                  <a:tcPr marL="91445" marR="91445" marT="45718" marB="45718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768">
                <a:tc>
                  <a:txBody>
                    <a:bodyPr/>
                    <a:lstStyle/>
                    <a:p>
                      <a:r>
                        <a:rPr lang="lt-LT" sz="1800" baseline="0" dirty="0" smtClean="0"/>
                        <a:t>Sunaudojamos elektros energijos kaina (Lt/h)</a:t>
                      </a:r>
                      <a:endParaRPr lang="lt-LT" sz="1800" dirty="0"/>
                    </a:p>
                  </a:txBody>
                  <a:tcPr marL="91445" marR="91445" marT="45718" marB="45718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1800" dirty="0" smtClean="0"/>
                        <a:t>0,014</a:t>
                      </a:r>
                      <a:endParaRPr lang="lt-LT" sz="1800" dirty="0"/>
                    </a:p>
                  </a:txBody>
                  <a:tcPr marL="91445" marR="91445" marT="45718" marB="45718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1800" dirty="0" smtClean="0"/>
                        <a:t>0,05</a:t>
                      </a:r>
                      <a:endParaRPr lang="lt-LT" sz="1800" dirty="0"/>
                    </a:p>
                  </a:txBody>
                  <a:tcPr marL="91445" marR="91445" marT="45718" marB="45718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337" name="Title 43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lt-LT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Kompiuterių duomenys ir skaičiavimai</a:t>
            </a:r>
          </a:p>
        </p:txBody>
      </p:sp>
      <p:sp>
        <p:nvSpPr>
          <p:cNvPr id="13338" name="Content Placeholder 26"/>
          <p:cNvSpPr>
            <a:spLocks noGrp="1"/>
          </p:cNvSpPr>
          <p:nvPr>
            <p:ph sz="half" idx="4294967295"/>
          </p:nvPr>
        </p:nvSpPr>
        <p:spPr>
          <a:xfrm flipH="1">
            <a:off x="0" y="5805488"/>
            <a:ext cx="781050" cy="320675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buFontTx/>
              <a:buNone/>
            </a:pPr>
            <a:r>
              <a:rPr lang="lt-LT" smtClean="0"/>
              <a:t> </a:t>
            </a:r>
          </a:p>
        </p:txBody>
      </p:sp>
      <p:sp>
        <p:nvSpPr>
          <p:cNvPr id="13339" name="Content Placeholder 31"/>
          <p:cNvSpPr>
            <a:spLocks noGrp="1"/>
          </p:cNvSpPr>
          <p:nvPr>
            <p:ph sz="half" idx="4294967295"/>
          </p:nvPr>
        </p:nvSpPr>
        <p:spPr>
          <a:xfrm>
            <a:off x="9097963" y="5949950"/>
            <a:ext cx="46037" cy="176213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buFontTx/>
              <a:buNone/>
            </a:pPr>
            <a:r>
              <a:rPr lang="lt-LT" smtClean="0"/>
              <a:t> </a:t>
            </a:r>
          </a:p>
        </p:txBody>
      </p:sp>
      <p:sp>
        <p:nvSpPr>
          <p:cNvPr id="13340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lt-LT"/>
          </a:p>
        </p:txBody>
      </p:sp>
      <p:sp>
        <p:nvSpPr>
          <p:cNvPr id="13341" name="Rectangle 43"/>
          <p:cNvSpPr>
            <a:spLocks noChangeArrowheads="1"/>
          </p:cNvSpPr>
          <p:nvPr/>
        </p:nvSpPr>
        <p:spPr bwMode="auto">
          <a:xfrm>
            <a:off x="0" y="619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lt-LT"/>
              <a:t/>
            </a:r>
            <a:br>
              <a:rPr lang="lt-LT"/>
            </a:br>
            <a:endParaRPr lang="lt-LT"/>
          </a:p>
        </p:txBody>
      </p:sp>
      <p:sp>
        <p:nvSpPr>
          <p:cNvPr id="13342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lt-LT"/>
          </a:p>
        </p:txBody>
      </p:sp>
      <p:sp>
        <p:nvSpPr>
          <p:cNvPr id="13343" name="Rectangle 46"/>
          <p:cNvSpPr>
            <a:spLocks noChangeArrowheads="1"/>
          </p:cNvSpPr>
          <p:nvPr/>
        </p:nvSpPr>
        <p:spPr bwMode="auto">
          <a:xfrm>
            <a:off x="0" y="619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lt-LT"/>
              <a:t/>
            </a:r>
            <a:br>
              <a:rPr lang="lt-LT"/>
            </a:br>
            <a:endParaRPr lang="lt-LT"/>
          </a:p>
        </p:txBody>
      </p:sp>
      <p:sp>
        <p:nvSpPr>
          <p:cNvPr id="13344" name="Rectangle 4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lt-LT"/>
          </a:p>
        </p:txBody>
      </p:sp>
      <p:sp>
        <p:nvSpPr>
          <p:cNvPr id="13345" name="Rectangle 49"/>
          <p:cNvSpPr>
            <a:spLocks noChangeArrowheads="1"/>
          </p:cNvSpPr>
          <p:nvPr/>
        </p:nvSpPr>
        <p:spPr bwMode="auto">
          <a:xfrm>
            <a:off x="0" y="619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lt-LT"/>
              <a:t/>
            </a:r>
            <a:br>
              <a:rPr lang="lt-LT"/>
            </a:br>
            <a:endParaRPr lang="lt-LT"/>
          </a:p>
        </p:txBody>
      </p:sp>
      <p:sp>
        <p:nvSpPr>
          <p:cNvPr id="13346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lt-LT"/>
          </a:p>
        </p:txBody>
      </p:sp>
      <p:sp>
        <p:nvSpPr>
          <p:cNvPr id="13348" name="Rectangle 5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lt-LT"/>
          </a:p>
        </p:txBody>
      </p:sp>
      <p:sp>
        <p:nvSpPr>
          <p:cNvPr id="13349" name="Rectangle 54"/>
          <p:cNvSpPr>
            <a:spLocks noChangeArrowheads="1"/>
          </p:cNvSpPr>
          <p:nvPr/>
        </p:nvSpPr>
        <p:spPr bwMode="auto">
          <a:xfrm>
            <a:off x="0" y="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lt-LT"/>
              <a:t/>
            </a:r>
            <a:br>
              <a:rPr lang="lt-LT"/>
            </a:br>
            <a:endParaRPr lang="lt-LT"/>
          </a:p>
        </p:txBody>
      </p:sp>
      <p:sp>
        <p:nvSpPr>
          <p:cNvPr id="13350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lt-LT"/>
          </a:p>
        </p:txBody>
      </p:sp>
      <p:sp>
        <p:nvSpPr>
          <p:cNvPr id="13351" name="Rectangle 42"/>
          <p:cNvSpPr>
            <a:spLocks noChangeArrowheads="1"/>
          </p:cNvSpPr>
          <p:nvPr/>
        </p:nvSpPr>
        <p:spPr bwMode="auto">
          <a:xfrm>
            <a:off x="0" y="342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lt-LT"/>
              <a:t/>
            </a:r>
            <a:br>
              <a:rPr lang="lt-LT"/>
            </a:br>
            <a:endParaRPr lang="lt-LT"/>
          </a:p>
        </p:txBody>
      </p:sp>
      <p:sp>
        <p:nvSpPr>
          <p:cNvPr id="13352" name="Rectangle 43"/>
          <p:cNvSpPr>
            <a:spLocks noChangeArrowheads="1"/>
          </p:cNvSpPr>
          <p:nvPr/>
        </p:nvSpPr>
        <p:spPr bwMode="auto">
          <a:xfrm>
            <a:off x="0" y="685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lt-LT"/>
              <a:t/>
            </a:r>
            <a:br>
              <a:rPr lang="lt-LT"/>
            </a:br>
            <a:endParaRPr lang="lt-LT"/>
          </a:p>
        </p:txBody>
      </p:sp>
      <p:sp>
        <p:nvSpPr>
          <p:cNvPr id="13353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lt-LT"/>
          </a:p>
        </p:txBody>
      </p:sp>
      <p:sp>
        <p:nvSpPr>
          <p:cNvPr id="13355" name="Rectangle 44"/>
          <p:cNvSpPr>
            <a:spLocks noChangeArrowheads="1"/>
          </p:cNvSpPr>
          <p:nvPr/>
        </p:nvSpPr>
        <p:spPr bwMode="auto">
          <a:xfrm>
            <a:off x="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lt-LT"/>
              <a:t/>
            </a:r>
            <a:br>
              <a:rPr lang="lt-LT"/>
            </a:br>
            <a:endParaRPr lang="lt-LT"/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251520" y="5085184"/>
            <a:ext cx="8075613" cy="1136104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lt-L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Mobilesnis </a:t>
            </a:r>
            <a:r>
              <a:rPr kumimoji="0" lang="lt-L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yra nešiojamasis kompiuteris.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lt-L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107504" y="4293096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Išvada:</a:t>
            </a:r>
            <a:endParaRPr kumimoji="0" lang="lt-LT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70386"/>
          </a:xfrm>
        </p:spPr>
        <p:txBody>
          <a:bodyPr>
            <a:normAutofit/>
          </a:bodyPr>
          <a:lstStyle/>
          <a:p>
            <a:r>
              <a:rPr lang="lt-LT" dirty="0" smtClean="0"/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pigiau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lauti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indaplove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pirkti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naudoti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vienkartinius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lt-L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JBG_SKAITYKLA\Desktop\indaplo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84984"/>
            <a:ext cx="234315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JBG_SKAITYKLA\Desktop\simple_img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87418"/>
            <a:ext cx="3240360" cy="206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55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254</Words>
  <Application>Microsoft Office PowerPoint</Application>
  <PresentationFormat>On-screen Show (4:3)</PresentationFormat>
  <Paragraphs>50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 CHEMINĖS MĮSLĖS</vt:lpstr>
      <vt:lpstr> Kas pigiau – arbatai  naudoti  šaltą ar karštą vandenį?</vt:lpstr>
      <vt:lpstr>Situacija:</vt:lpstr>
      <vt:lpstr>Skaičiavimai ir išvada: </vt:lpstr>
      <vt:lpstr> Kas ekonomiškiau – dujinė viryklė ar mikrobangų krosnelė?</vt:lpstr>
      <vt:lpstr>Tikslas:</vt:lpstr>
      <vt:lpstr>Kas ekonomiškiau – stacionarus ar nešiojamasis kompiuteris?</vt:lpstr>
      <vt:lpstr>Kompiuterių duomenys ir skaičiavimai</vt:lpstr>
      <vt:lpstr> Kas pigiau -   plauti indus indaplove ar pirkti ir naudoti vienkartinius indus?</vt:lpstr>
      <vt:lpstr>Per kiek metų atsipirks naujas A++ klasės šaldytuvas? </vt:lpstr>
      <vt:lpstr> Kuris automobilis ekonomiškesnis – benzininis ar elektrinis?  </vt:lpstr>
      <vt:lpstr>PowerPoint Presentation</vt:lpstr>
      <vt:lpstr>PowerPoint Presentation</vt:lpstr>
    </vt:vector>
  </TitlesOfParts>
  <Company>Private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Kas ekonomiškiau - Dyzelis ar benzinas?</dc:title>
  <dc:creator>No Name</dc:creator>
  <cp:lastModifiedBy>Laimute</cp:lastModifiedBy>
  <cp:revision>58</cp:revision>
  <dcterms:created xsi:type="dcterms:W3CDTF">2012-11-05T13:00:37Z</dcterms:created>
  <dcterms:modified xsi:type="dcterms:W3CDTF">2022-06-19T15:19:08Z</dcterms:modified>
</cp:coreProperties>
</file>