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1" r:id="rId2"/>
    <p:sldId id="275" r:id="rId3"/>
    <p:sldId id="276" r:id="rId4"/>
    <p:sldId id="277" r:id="rId5"/>
    <p:sldId id="298" r:id="rId6"/>
    <p:sldId id="299" r:id="rId7"/>
    <p:sldId id="300" r:id="rId8"/>
    <p:sldId id="301" r:id="rId9"/>
    <p:sldId id="302" r:id="rId10"/>
    <p:sldId id="303" r:id="rId11"/>
    <p:sldId id="281" r:id="rId12"/>
    <p:sldId id="305" r:id="rId13"/>
    <p:sldId id="310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3250" autoAdjust="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596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055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39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2106C-BD63-4F7D-A655-BB7DEDA1A73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808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065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89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87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364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41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81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39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79AA-3554-4907-B3F0-A987963B1C6A}" type="datetimeFigureOut">
              <a:rPr lang="lt-LT" smtClean="0"/>
              <a:pPr/>
              <a:t>2022-06-19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72F9-960D-4098-A637-D50F9E23DD1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15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orange_man_thinking_ques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597693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>
            <a:normAutofit/>
          </a:bodyPr>
          <a:lstStyle/>
          <a:p>
            <a:pPr eaLnBrk="1" hangingPunct="1"/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t-LT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HEMINĖS MĮSLĖS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465313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Parengė: </a:t>
            </a:r>
          </a:p>
          <a:p>
            <a:r>
              <a:rPr lang="lt-LT" sz="2400" dirty="0" smtClean="0"/>
              <a:t>chemijos mokytoja metodininkė Laimutė Šimonienė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kiek metų atsipirks naujas A+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lt-L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klasės šaldytuvas?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megamarkt.lt/goods/jt52d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4644"/>
            <a:ext cx="3657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124744"/>
            <a:ext cx="3816424" cy="252028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Kuris automobilis ekonomiškesnis – benzininis ar elektrinis?  </a:t>
            </a:r>
            <a:endParaRPr lang="lt-LT" dirty="0"/>
          </a:p>
        </p:txBody>
      </p:sp>
      <p:pic>
        <p:nvPicPr>
          <p:cNvPr id="4" name="Picture 8" descr="first-electric-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2630" y="1124744"/>
            <a:ext cx="5401370" cy="4160447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32040" y="5517232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Pirmasis</a:t>
            </a:r>
            <a:r>
              <a:rPr lang="en-US" dirty="0"/>
              <a:t> </a:t>
            </a:r>
            <a:r>
              <a:rPr lang="en-US" dirty="0" err="1"/>
              <a:t>elektromobilis</a:t>
            </a:r>
            <a:r>
              <a:rPr lang="en-US" dirty="0"/>
              <a:t> </a:t>
            </a:r>
            <a:r>
              <a:rPr lang="lt-LT" dirty="0"/>
              <a:t>1892m.</a:t>
            </a:r>
          </a:p>
        </p:txBody>
      </p:sp>
      <p:pic>
        <p:nvPicPr>
          <p:cNvPr id="7" name="Picture 12" descr="gas-or-electr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4238898"/>
            <a:ext cx="2619102" cy="2619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0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600" dirty="0" smtClean="0"/>
              <a:t>Ar verta pirkti skalbyklę, ar geriau skalbti rankomis? </a:t>
            </a:r>
            <a:endParaRPr lang="lt-LT" sz="3600" dirty="0"/>
          </a:p>
        </p:txBody>
      </p:sp>
      <p:pic>
        <p:nvPicPr>
          <p:cNvPr id="45058" name="Picture 2" descr="http://www.technologijos.lt/upload/image/n/pranesimai_spaudai/S-19837/nuotrauka-38178/WF1124XAC_guide_03_ma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018856" cy="4018856"/>
          </a:xfrm>
          <a:prstGeom prst="rect">
            <a:avLst/>
          </a:prstGeom>
          <a:noFill/>
        </p:spPr>
      </p:pic>
      <p:pic>
        <p:nvPicPr>
          <p:cNvPr id="45060" name="Picture 4" descr="http://img.lrytas.lt/show_foto/?f=4&amp;id=885712&amp;s=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24147" cy="276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visada iš pirmo žvilgsnio atrodantis  pasirinkimas yra teisingas. </a:t>
            </a:r>
          </a:p>
          <a:p>
            <a:pPr marL="0" indent="0">
              <a:buNone/>
            </a:pPr>
            <a:r>
              <a:rPr lang="lt-L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 remiantis bandymais bei skaičiavimais galima įminti chemines mįsles.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lt-LT" b="1" dirty="0" smtClean="0"/>
              <a:t> </a:t>
            </a:r>
            <a:r>
              <a:rPr lang="lt-LT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pigiau – arbatai  naudoti  šaltą ar karštą vandenį?</a:t>
            </a:r>
            <a:endParaRPr lang="lt-LT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andens čiaup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616624" cy="33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Situacija: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268760"/>
            <a:ext cx="45365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Išmatavus  šilto ir šalto vandens temperatūras, įvertinus šalto ir karšto vandens kainas,  suskaičiuota, kiek energijos reikia pašildyti  1 litrui šalto bei karšto vandens. 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6146" name="Picture 2" descr="http://www.kurpirkti.lt/imagesi/org_9faae2d5d09e5070e464aa9d15890985/Arbatinukas-quot-Green-tea-design-qu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6886"/>
            <a:ext cx="3494559" cy="32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Skaičiavimai ir išvada: 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199" y="2348880"/>
            <a:ext cx="838976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Pašildyti 1 litrą šalto vandens kainuoja: </a:t>
            </a:r>
          </a:p>
          <a:p>
            <a:pPr marL="0" indent="0">
              <a:buNone/>
            </a:pPr>
            <a:r>
              <a:rPr lang="lt-LT" dirty="0" smtClean="0"/>
              <a:t>0,4881 ct </a:t>
            </a:r>
            <a:r>
              <a:rPr lang="lt-LT" sz="2800" dirty="0" smtClean="0"/>
              <a:t>(elektra) </a:t>
            </a:r>
            <a:r>
              <a:rPr lang="en-US" dirty="0" smtClean="0"/>
              <a:t>+</a:t>
            </a:r>
            <a:r>
              <a:rPr lang="lt-LT" dirty="0" smtClean="0"/>
              <a:t>  </a:t>
            </a:r>
            <a:r>
              <a:rPr lang="en-US" dirty="0" smtClean="0"/>
              <a:t>0</a:t>
            </a:r>
            <a:r>
              <a:rPr lang="lt-LT" dirty="0" smtClean="0"/>
              <a:t>,126</a:t>
            </a:r>
            <a:r>
              <a:rPr lang="en-US" dirty="0" smtClean="0"/>
              <a:t> ct</a:t>
            </a:r>
            <a:r>
              <a:rPr lang="lt-LT" dirty="0" smtClean="0"/>
              <a:t> </a:t>
            </a:r>
            <a:r>
              <a:rPr lang="lt-LT" sz="2800" dirty="0" smtClean="0"/>
              <a:t>(vanduo) </a:t>
            </a:r>
            <a:r>
              <a:rPr lang="en-US" dirty="0" smtClean="0"/>
              <a:t>= </a:t>
            </a:r>
            <a:r>
              <a:rPr lang="lt-LT" dirty="0" smtClean="0"/>
              <a:t>0,6141 euro ct</a:t>
            </a:r>
          </a:p>
          <a:p>
            <a:pPr marL="0" indent="0">
              <a:buNone/>
            </a:pPr>
            <a:r>
              <a:rPr lang="lt-LT" dirty="0" smtClean="0"/>
              <a:t>Pašildyti 1 litrą šilto vandens kainuoja: </a:t>
            </a:r>
          </a:p>
          <a:p>
            <a:pPr marL="0" indent="0">
              <a:buNone/>
            </a:pPr>
            <a:r>
              <a:rPr lang="lt-LT" dirty="0" smtClean="0"/>
              <a:t>0,2341ct </a:t>
            </a:r>
            <a:r>
              <a:rPr lang="lt-LT" sz="2800" dirty="0" smtClean="0"/>
              <a:t>(elektra) </a:t>
            </a:r>
            <a:r>
              <a:rPr lang="en-US" dirty="0" smtClean="0"/>
              <a:t>+</a:t>
            </a:r>
            <a:r>
              <a:rPr lang="lt-LT" dirty="0" smtClean="0"/>
              <a:t>  0,605</a:t>
            </a:r>
            <a:r>
              <a:rPr lang="en-US" dirty="0" smtClean="0"/>
              <a:t> ct</a:t>
            </a:r>
            <a:r>
              <a:rPr lang="lt-LT" dirty="0" smtClean="0"/>
              <a:t> </a:t>
            </a:r>
            <a:r>
              <a:rPr lang="lt-LT" sz="2800" dirty="0" smtClean="0"/>
              <a:t>(vanduo) </a:t>
            </a:r>
            <a:r>
              <a:rPr lang="en-US" dirty="0" smtClean="0"/>
              <a:t>= </a:t>
            </a:r>
            <a:r>
              <a:rPr lang="lt-LT" dirty="0" smtClean="0"/>
              <a:t>0,8391 euro ct</a:t>
            </a:r>
            <a:endParaRPr lang="en-US" dirty="0" smtClean="0"/>
          </a:p>
          <a:p>
            <a:pPr marL="0" indent="0"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pigiau, ir sveikiau yra šildyti šaltą vandenį.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itho.in/wp-content/uploads/2009/12/hot_cold_water_fauc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14"/>
            <a:ext cx="319484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5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eaLnBrk="1" hangingPunct="1"/>
            <a:r>
              <a:rPr lang="lt-LT" b="1" dirty="0" smtClean="0"/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ekonomiškiau – dujinė viryklė ar mikrobangų krosnelė?</a:t>
            </a:r>
            <a:endParaRPr lang="lt-LT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5" descr="53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" y="1484784"/>
            <a:ext cx="48083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img_P_microwave_sharp_r93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3284538"/>
            <a:ext cx="336842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Tikslas: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8640960" cy="9647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Išsiaiškinti, kuris prietaisas ekonomiškesnis šildant maistą.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251520" y="3645024"/>
            <a:ext cx="4176464" cy="23762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valandą naudojantis mikrobangų krosnele vietoj dujinės viryklės galima sutaupyti  0,073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 ar tai sveikiau? </a:t>
            </a:r>
          </a:p>
        </p:txBody>
      </p:sp>
      <p:pic>
        <p:nvPicPr>
          <p:cNvPr id="8" name="Picture 5" descr="microwaveab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3645024"/>
            <a:ext cx="4373286" cy="244847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2204864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Išvada: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 eaLnBrk="1" hangingPunct="1"/>
            <a:r>
              <a:rPr lang="lt-LT" b="1" dirty="0" smtClean="0"/>
              <a:t>Kas ekonomiškiau – stacionarus ar nešiojamasis kompiuteris?</a:t>
            </a:r>
          </a:p>
        </p:txBody>
      </p:sp>
      <p:pic>
        <p:nvPicPr>
          <p:cNvPr id="11267" name="Picture 5" descr="P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284538"/>
            <a:ext cx="5616575" cy="3322637"/>
          </a:xfrm>
          <a:noFill/>
        </p:spPr>
      </p:pic>
      <p:pic>
        <p:nvPicPr>
          <p:cNvPr id="11268" name="Picture 11" descr="http://www.kainos.lt:81/repository/.db_images/83/60/1355864248_7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7004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lt-L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2"/>
          <p:cNvSpPr txBox="1">
            <a:spLocks noChangeArrowheads="1"/>
          </p:cNvSpPr>
          <p:nvPr/>
        </p:nvSpPr>
        <p:spPr bwMode="auto">
          <a:xfrm>
            <a:off x="1023938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lt-LT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5536" y="1268760"/>
          <a:ext cx="8353425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38">
                <a:tc>
                  <a:txBody>
                    <a:bodyPr/>
                    <a:lstStyle/>
                    <a:p>
                      <a:endParaRPr lang="lt-LT" sz="1800" dirty="0"/>
                    </a:p>
                  </a:txBody>
                  <a:tcPr marL="91445" marR="91445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Nešiojamasis kompiuteris</a:t>
                      </a:r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Stacionarus kompiuteris</a:t>
                      </a:r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2"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Kaina (</a:t>
                      </a:r>
                      <a:r>
                        <a:rPr lang="lt-LT" sz="1800" dirty="0" err="1" smtClean="0"/>
                        <a:t>Eu</a:t>
                      </a:r>
                      <a:r>
                        <a:rPr lang="lt-LT" sz="1800" dirty="0" smtClean="0"/>
                        <a:t>)</a:t>
                      </a:r>
                      <a:endParaRPr lang="lt-LT" sz="1800" dirty="0"/>
                    </a:p>
                  </a:txBody>
                  <a:tcPr marL="91445" marR="91445" marT="45718" marB="45718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580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353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768">
                <a:tc>
                  <a:txBody>
                    <a:bodyPr/>
                    <a:lstStyle/>
                    <a:p>
                      <a:r>
                        <a:rPr lang="lt-LT" sz="1800" baseline="0" dirty="0" smtClean="0"/>
                        <a:t>Sunaudojamas e</a:t>
                      </a:r>
                      <a:r>
                        <a:rPr lang="lt-LT" sz="1800" dirty="0" smtClean="0"/>
                        <a:t>lektros energijos</a:t>
                      </a:r>
                      <a:r>
                        <a:rPr lang="lt-LT" sz="1800" baseline="0" dirty="0" smtClean="0"/>
                        <a:t> kiekis (kWh)</a:t>
                      </a:r>
                      <a:endParaRPr lang="lt-LT" sz="1800" dirty="0"/>
                    </a:p>
                  </a:txBody>
                  <a:tcPr marL="91445" marR="91445" marT="45718" marB="45718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800" dirty="0" smtClean="0"/>
                        <a:t>0,03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0,12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68">
                <a:tc>
                  <a:txBody>
                    <a:bodyPr/>
                    <a:lstStyle/>
                    <a:p>
                      <a:r>
                        <a:rPr lang="lt-LT" sz="1800" baseline="0" dirty="0" smtClean="0"/>
                        <a:t>Sunaudojamos elektros energijos kaina (Lt/h)</a:t>
                      </a:r>
                      <a:endParaRPr lang="lt-LT" sz="1800" dirty="0"/>
                    </a:p>
                  </a:txBody>
                  <a:tcPr marL="91445" marR="91445" marT="45718" marB="45718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0,014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0,05</a:t>
                      </a:r>
                      <a:endParaRPr lang="lt-LT" sz="1800" dirty="0"/>
                    </a:p>
                  </a:txBody>
                  <a:tcPr marL="91445" marR="91445" marT="45718" marB="4571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7" name="Title 4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Kompiuterių duomenys ir skaičiavimai</a:t>
            </a:r>
          </a:p>
        </p:txBody>
      </p:sp>
      <p:sp>
        <p:nvSpPr>
          <p:cNvPr id="13338" name="Content Placeholder 26"/>
          <p:cNvSpPr>
            <a:spLocks noGrp="1"/>
          </p:cNvSpPr>
          <p:nvPr>
            <p:ph sz="half" idx="4294967295"/>
          </p:nvPr>
        </p:nvSpPr>
        <p:spPr>
          <a:xfrm flipH="1">
            <a:off x="0" y="5805488"/>
            <a:ext cx="781050" cy="3206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lt-LT" smtClean="0"/>
              <a:t> </a:t>
            </a:r>
          </a:p>
        </p:txBody>
      </p:sp>
      <p:sp>
        <p:nvSpPr>
          <p:cNvPr id="13339" name="Content Placeholder 31"/>
          <p:cNvSpPr>
            <a:spLocks noGrp="1"/>
          </p:cNvSpPr>
          <p:nvPr>
            <p:ph sz="half" idx="4294967295"/>
          </p:nvPr>
        </p:nvSpPr>
        <p:spPr>
          <a:xfrm>
            <a:off x="9097963" y="5949950"/>
            <a:ext cx="46037" cy="1762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lt-LT" smtClean="0"/>
              <a:t> </a:t>
            </a:r>
          </a:p>
        </p:txBody>
      </p:sp>
      <p:sp>
        <p:nvSpPr>
          <p:cNvPr id="133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41" name="Rectangle 4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4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43" name="Rectangle 4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4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45" name="Rectangle 49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4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48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49" name="Rectangle 5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5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51" name="Rectangle 42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52" name="Rectangle 4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1335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t-LT"/>
          </a:p>
        </p:txBody>
      </p:sp>
      <p:sp>
        <p:nvSpPr>
          <p:cNvPr id="13355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lt-LT"/>
              <a:t/>
            </a:r>
            <a:br>
              <a:rPr lang="lt-LT"/>
            </a:br>
            <a:endParaRPr lang="lt-LT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51520" y="5085184"/>
            <a:ext cx="8075613" cy="113610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t-L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Mobilesnis </a:t>
            </a:r>
            <a:r>
              <a:rPr kumimoji="0" lang="lt-L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yra nešiojamasis kompiuteris.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t-L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7504" y="429309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Išvada:</a:t>
            </a:r>
            <a:endParaRPr kumimoji="0" lang="lt-L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lt-LT" dirty="0" smtClean="0"/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pigiau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indaplove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pirkti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vienkartinius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BG_SKAITYKLA\Desktop\indapl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BG_SKAITYKLA\Desktop\simple_im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7418"/>
            <a:ext cx="3240360" cy="20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254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CHEMINĖS MĮSLĖS</vt:lpstr>
      <vt:lpstr> Kas pigiau – arbatai  naudoti  šaltą ar karštą vandenį?</vt:lpstr>
      <vt:lpstr>Situacija:</vt:lpstr>
      <vt:lpstr>Skaičiavimai ir išvada: </vt:lpstr>
      <vt:lpstr> Kas ekonomiškiau – dujinė viryklė ar mikrobangų krosnelė?</vt:lpstr>
      <vt:lpstr>Tikslas:</vt:lpstr>
      <vt:lpstr>Kas ekonomiškiau – stacionarus ar nešiojamasis kompiuteris?</vt:lpstr>
      <vt:lpstr>Kompiuterių duomenys ir skaičiavimai</vt:lpstr>
      <vt:lpstr> Kas pigiau -   plauti indus indaplove ar pirkti ir naudoti vienkartinius indus?</vt:lpstr>
      <vt:lpstr>Per kiek metų atsipirks naujas A++ klasės šaldytuvas? </vt:lpstr>
      <vt:lpstr> Kuris automobilis ekonomiškesnis – benzininis ar elektrinis?  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ekonomiškiau - Dyzelis ar benzinas?</dc:title>
  <dc:creator>No Name</dc:creator>
  <cp:lastModifiedBy>Laimute</cp:lastModifiedBy>
  <cp:revision>58</cp:revision>
  <dcterms:created xsi:type="dcterms:W3CDTF">2012-11-05T13:00:37Z</dcterms:created>
  <dcterms:modified xsi:type="dcterms:W3CDTF">2022-06-19T15:19:08Z</dcterms:modified>
</cp:coreProperties>
</file>