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Pavadinimo skaidrė">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lt-LT" smtClean="0"/>
              <a:t>Spustelėję redag. ruoš. pavad. stilių</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lt-LT" smtClean="0"/>
              <a:t>Spustelėkite norėdami redaguoti šablono paantraštės stilių</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1/15/2022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nė nuotrauka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lt-LT" smtClean="0"/>
              <a:t>Spustelėkite piktogr. norėdami įtraukti pav.</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e Placeholder 4"/>
          <p:cNvSpPr>
            <a:spLocks noGrp="1"/>
          </p:cNvSpPr>
          <p:nvPr>
            <p:ph type="dt" sz="half" idx="10"/>
          </p:nvPr>
        </p:nvSpPr>
        <p:spPr/>
        <p:txBody>
          <a:bodyPr/>
          <a:lstStyle/>
          <a:p>
            <a:fld id="{48A87A34-81AB-432B-8DAE-1953F412C126}" type="datetimeFigureOut">
              <a:rPr lang="en-US" dirty="0"/>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vadinima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lt-LT" smtClean="0"/>
              <a:t>Spustelėję redag. ruoš. pavad. stilių</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e Placeholder 4"/>
          <p:cNvSpPr>
            <a:spLocks noGrp="1"/>
          </p:cNvSpPr>
          <p:nvPr>
            <p:ph type="dt" sz="half" idx="10"/>
          </p:nvPr>
        </p:nvSpPr>
        <p:spPr/>
        <p:txBody>
          <a:bodyPr/>
          <a:lstStyle/>
          <a:p>
            <a:fld id="{48A87A34-81AB-432B-8DAE-1953F412C126}" type="datetimeFigureOut">
              <a:rPr lang="en-US" dirty="0"/>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asiūlymas su antrašte">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lt-LT" smtClean="0"/>
              <a:t>Spustelėję redag. ruoš. pavad. stilių</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e Placeholder 4"/>
          <p:cNvSpPr>
            <a:spLocks noGrp="1"/>
          </p:cNvSpPr>
          <p:nvPr>
            <p:ph type="dt" sz="half" idx="10"/>
          </p:nvPr>
        </p:nvSpPr>
        <p:spPr/>
        <p:txBody>
          <a:bodyPr/>
          <a:lstStyle/>
          <a:p>
            <a:fld id="{48A87A34-81AB-432B-8DAE-1953F412C126}" type="datetimeFigureOut">
              <a:rPr lang="en-US" dirty="0"/>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telės pavadinimas">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lt-LT" smtClean="0"/>
              <a:t>Spustelėję redag. ruoš. pavad. stilių</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e Placeholder 4"/>
          <p:cNvSpPr>
            <a:spLocks noGrp="1"/>
          </p:cNvSpPr>
          <p:nvPr>
            <p:ph type="dt" sz="half" idx="10"/>
          </p:nvPr>
        </p:nvSpPr>
        <p:spPr/>
        <p:txBody>
          <a:bodyPr/>
          <a:lstStyle/>
          <a:p>
            <a:fld id="{48A87A34-81AB-432B-8DAE-1953F412C126}" type="datetimeFigureOut">
              <a:rPr lang="en-US" dirty="0"/>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ulpelis">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lt-LT" smtClean="0"/>
              <a:t>Spustelėję redag. ruoš. pavad. stilių</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3" name="Date Placeholder 2"/>
          <p:cNvSpPr>
            <a:spLocks noGrp="1"/>
          </p:cNvSpPr>
          <p:nvPr>
            <p:ph type="dt" sz="half" idx="10"/>
          </p:nvPr>
        </p:nvSpPr>
        <p:spPr/>
        <p:txBody>
          <a:bodyPr/>
          <a:lstStyle/>
          <a:p>
            <a:fld id="{48A87A34-81AB-432B-8DAE-1953F412C126}" type="datetimeFigureOut">
              <a:rPr lang="en-US" dirty="0"/>
              <a:t>1/15/2022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aveikslėlis skiltyje">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lt-LT" smtClean="0"/>
              <a:t>Spustelėję redag. ruoš. pavad. stilių</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lt-LT" smtClean="0"/>
              <a:t>Spustelėkite piktogr. norėdami įtraukti pav.</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lt-LT" smtClean="0"/>
              <a:t>Spustelėkite piktogr. norėdami įtraukti pav.</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lt-LT" smtClean="0"/>
              <a:t>Spustelėkite piktogr. norėdami įtraukti pav.</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lt-LT" smtClean="0"/>
              <a:t>Redaguoti šablono teksto stilius</a:t>
            </a:r>
          </a:p>
        </p:txBody>
      </p:sp>
      <p:sp>
        <p:nvSpPr>
          <p:cNvPr id="3" name="Date Placeholder 2"/>
          <p:cNvSpPr>
            <a:spLocks noGrp="1"/>
          </p:cNvSpPr>
          <p:nvPr>
            <p:ph type="dt" sz="half" idx="10"/>
          </p:nvPr>
        </p:nvSpPr>
        <p:spPr/>
        <p:txBody>
          <a:bodyPr/>
          <a:lstStyle/>
          <a:p>
            <a:fld id="{48A87A34-81AB-432B-8DAE-1953F412C126}" type="datetimeFigureOut">
              <a:rPr lang="en-US" dirty="0"/>
              <a:t>1/15/2022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Pavadinimas ir vertikalus tekst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Vertical Text Placeholder 2"/>
          <p:cNvSpPr>
            <a:spLocks noGrp="1"/>
          </p:cNvSpPr>
          <p:nvPr>
            <p:ph type="body" orient="vert" idx="1"/>
          </p:nvPr>
        </p:nvSpPr>
        <p:spPr/>
        <p:txBody>
          <a:bodyPr vert="eaVert" ancho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kalus pavadinimas ir teksta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lt-LT" smtClean="0"/>
              <a:t>Spustelėję redag. ruoš. pavad. stilių</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Pavadinimas ir turiny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idx="1"/>
          </p:nvPr>
        </p:nvSpPr>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kcijos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lt-LT" smtClean="0"/>
              <a:t>Spustelėję redag. ruoš. pavad. stilių</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lt-LT" smtClean="0"/>
              <a:t>Redaguoti šablono teksto stilius</a:t>
            </a:r>
          </a:p>
        </p:txBody>
      </p:sp>
      <p:sp>
        <p:nvSpPr>
          <p:cNvPr id="4" name="Date Placeholder 3"/>
          <p:cNvSpPr>
            <a:spLocks noGrp="1"/>
          </p:cNvSpPr>
          <p:nvPr>
            <p:ph type="dt" sz="half" idx="10"/>
          </p:nvPr>
        </p:nvSpPr>
        <p:spPr/>
        <p:txBody>
          <a:bodyPr/>
          <a:lstStyle/>
          <a:p>
            <a:fld id="{48A87A34-81AB-432B-8DAE-1953F412C126}" type="datetimeFigureOut">
              <a:rPr lang="en-US" dirty="0"/>
              <a:t>1/15/2022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 turinia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Lyginimas">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lt-LT" smtClean="0"/>
              <a:t>Spustelėję redag. ruoš. pavad. stilių</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4" name="Content Placeholder 3"/>
          <p:cNvSpPr>
            <a:spLocks noGrp="1"/>
          </p:cNvSpPr>
          <p:nvPr>
            <p:ph sz="half" idx="2"/>
          </p:nvPr>
        </p:nvSpPr>
        <p:spPr>
          <a:xfrm>
            <a:off x="1141410" y="3073397"/>
            <a:ext cx="4878391" cy="2717801"/>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lt-LT" smtClean="0"/>
              <a:t>Redaguoti šablono teksto stilius</a:t>
            </a:r>
          </a:p>
        </p:txBody>
      </p:sp>
      <p:sp>
        <p:nvSpPr>
          <p:cNvPr id="6" name="Content Placeholder 5"/>
          <p:cNvSpPr>
            <a:spLocks noGrp="1"/>
          </p:cNvSpPr>
          <p:nvPr>
            <p:ph sz="quarter" idx="4"/>
          </p:nvPr>
        </p:nvSpPr>
        <p:spPr>
          <a:xfrm>
            <a:off x="6172200" y="3073397"/>
            <a:ext cx="4875210" cy="2717801"/>
          </a:xfrm>
        </p:spPr>
        <p:txBody>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1/15/2022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k pavadinim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smtClean="0"/>
              <a:t>Spustelėję redag. ruoš. pavad. stilių</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1/15/2022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ušči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1/15/2022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uriny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lt-LT" smtClean="0"/>
              <a:t>Spustelėję redag. ruoš. pavad. stilių</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e Placeholder 4"/>
          <p:cNvSpPr>
            <a:spLocks noGrp="1"/>
          </p:cNvSpPr>
          <p:nvPr>
            <p:ph type="dt" sz="half" idx="10"/>
          </p:nvPr>
        </p:nvSpPr>
        <p:spPr/>
        <p:txBody>
          <a:bodyPr/>
          <a:lstStyle/>
          <a:p>
            <a:fld id="{48A87A34-81AB-432B-8DAE-1953F412C126}" type="datetimeFigureOut">
              <a:rPr lang="en-US" dirty="0"/>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aveikslėlis ir antraštė">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lt-LT" smtClean="0"/>
              <a:t>Spustelėję redag. ruoš. pavad. stilių</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lt-LT" smtClean="0"/>
              <a:t>Spustelėkite piktogr. norėdami įtraukti pav.</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lt-LT" smtClean="0"/>
              <a:t>Redaguoti šablono teksto stilius</a:t>
            </a:r>
          </a:p>
        </p:txBody>
      </p:sp>
      <p:sp>
        <p:nvSpPr>
          <p:cNvPr id="5" name="Date Placeholder 4"/>
          <p:cNvSpPr>
            <a:spLocks noGrp="1"/>
          </p:cNvSpPr>
          <p:nvPr>
            <p:ph type="dt" sz="half" idx="10"/>
          </p:nvPr>
        </p:nvSpPr>
        <p:spPr/>
        <p:txBody>
          <a:bodyPr/>
          <a:lstStyle/>
          <a:p>
            <a:fld id="{48A87A34-81AB-432B-8DAE-1953F412C126}" type="datetimeFigureOut">
              <a:rPr lang="en-US" dirty="0"/>
              <a:t>1/15/2022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lt-LT" smtClean="0"/>
              <a:t>Redaguoti šablono teksto stilius</a:t>
            </a:r>
          </a:p>
          <a:p>
            <a:pPr lvl="1"/>
            <a:r>
              <a:rPr lang="lt-LT" smtClean="0"/>
              <a:t>Antras lygis</a:t>
            </a:r>
          </a:p>
          <a:p>
            <a:pPr lvl="2"/>
            <a:r>
              <a:rPr lang="lt-LT" smtClean="0"/>
              <a:t>Trečias lygis</a:t>
            </a:r>
          </a:p>
          <a:p>
            <a:pPr lvl="3"/>
            <a:r>
              <a:rPr lang="lt-LT" smtClean="0"/>
              <a:t>Ketvirtas lygis</a:t>
            </a:r>
          </a:p>
          <a:p>
            <a:pPr lvl="4"/>
            <a:r>
              <a:rPr lang="lt-LT" smtClean="0"/>
              <a:t>Penktas lygis</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1/15/2022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https://lt.wikipedia.org/wiki/1765" TargetMode="External"/><Relationship Id="rId2" Type="http://schemas.openxmlformats.org/officeDocument/2006/relationships/hyperlink" Target="https://lt.wikipedia.org/wiki/Anglija"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lt.wikipedia.org/wiki/1811" TargetMode="External"/><Relationship Id="rId2" Type="http://schemas.openxmlformats.org/officeDocument/2006/relationships/hyperlink" Target="https://lt.wikipedia.org/wiki/1779" TargetMode="Externa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lt.wikipedia.org/w/index.php?title=Luditai&amp;action=edit&amp;redlink=1"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t.wikipedia.org/wiki/Ketus" TargetMode="External"/><Relationship Id="rId2" Type="http://schemas.openxmlformats.org/officeDocument/2006/relationships/hyperlink" Target="https://lt.wikipedia.org/wiki/Metalurgija" TargetMode="External"/><Relationship Id="rId1" Type="http://schemas.openxmlformats.org/officeDocument/2006/relationships/slideLayout" Target="../slideLayouts/slideLayout7.xml"/><Relationship Id="rId6" Type="http://schemas.openxmlformats.org/officeDocument/2006/relationships/hyperlink" Target="https://lt.wikipedia.org/wiki/1870" TargetMode="External"/><Relationship Id="rId5" Type="http://schemas.openxmlformats.org/officeDocument/2006/relationships/hyperlink" Target="https://lt.wikipedia.org/wiki/1856" TargetMode="External"/><Relationship Id="rId4" Type="http://schemas.openxmlformats.org/officeDocument/2006/relationships/hyperlink" Target="https://lt.wikipedia.org/wiki/Pliena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lt.wikipedia.org/wiki/Gele%C5%BEinkelis" TargetMode="Externa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ctrTitle"/>
          </p:nvPr>
        </p:nvSpPr>
        <p:spPr/>
        <p:txBody>
          <a:bodyPr/>
          <a:lstStyle/>
          <a:p>
            <a:r>
              <a:rPr lang="lt-LT" b="1" i="1" dirty="0" smtClean="0">
                <a:solidFill>
                  <a:schemeClr val="bg1"/>
                </a:solidFill>
                <a:latin typeface="Times New Roman" panose="02020603050405020304" pitchFamily="18" charset="0"/>
                <a:cs typeface="Times New Roman" panose="02020603050405020304" pitchFamily="18" charset="0"/>
              </a:rPr>
              <a:t>Pramonės perversmas Anglijoje</a:t>
            </a:r>
            <a:endParaRPr lang="en-US" b="1" i="1" dirty="0">
              <a:solidFill>
                <a:schemeClr val="bg1"/>
              </a:solidFill>
              <a:latin typeface="Times New Roman" panose="02020603050405020304" pitchFamily="18" charset="0"/>
              <a:cs typeface="Times New Roman" panose="02020603050405020304" pitchFamily="18" charset="0"/>
            </a:endParaRPr>
          </a:p>
        </p:txBody>
      </p:sp>
      <p:sp>
        <p:nvSpPr>
          <p:cNvPr id="3" name="Antrinis pavadinimas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154495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2747554" y="738779"/>
            <a:ext cx="7402286" cy="2554545"/>
          </a:xfrm>
          <a:prstGeom prst="rect">
            <a:avLst/>
          </a:prstGeom>
        </p:spPr>
        <p:txBody>
          <a:bodyPr wrap="square">
            <a:spAutoFit/>
          </a:bodyPr>
          <a:lstStyle/>
          <a:p>
            <a:r>
              <a:rPr lang="lt-LT" sz="3200" b="1" dirty="0">
                <a:solidFill>
                  <a:schemeClr val="bg1"/>
                </a:solidFill>
                <a:latin typeface="Times New Roman" panose="02020603050405020304" pitchFamily="18" charset="0"/>
                <a:cs typeface="Times New Roman" panose="02020603050405020304" pitchFamily="18" charset="0"/>
              </a:rPr>
              <a:t>Pramonės perversmas, arba industrinė revoliucija, pokyčiai gamybos technologijoje bei organizacijoje, kurių metu buvo pereita nuo manufaktūrinės prie stambiosios mašininės gamybos. </a:t>
            </a:r>
            <a:endParaRPr lang="en-US" sz="3200" b="1" dirty="0">
              <a:solidFill>
                <a:schemeClr val="bg1"/>
              </a:solidFill>
              <a:latin typeface="Times New Roman" panose="02020603050405020304" pitchFamily="18" charset="0"/>
              <a:cs typeface="Times New Roman" panose="02020603050405020304" pitchFamily="18" charset="0"/>
            </a:endParaRPr>
          </a:p>
        </p:txBody>
      </p:sp>
      <p:pic>
        <p:nvPicPr>
          <p:cNvPr id="3" name="Paveikslėlis 2"/>
          <p:cNvPicPr>
            <a:picLocks noChangeAspect="1"/>
          </p:cNvPicPr>
          <p:nvPr/>
        </p:nvPicPr>
        <p:blipFill>
          <a:blip r:embed="rId2"/>
          <a:stretch>
            <a:fillRect/>
          </a:stretch>
        </p:blipFill>
        <p:spPr>
          <a:xfrm>
            <a:off x="4049486" y="3293323"/>
            <a:ext cx="4519747" cy="3094413"/>
          </a:xfrm>
          <a:prstGeom prst="rect">
            <a:avLst/>
          </a:prstGeom>
        </p:spPr>
      </p:pic>
    </p:spTree>
    <p:extLst>
      <p:ext uri="{BB962C8B-B14F-4D97-AF65-F5344CB8AC3E}">
        <p14:creationId xmlns:p14="http://schemas.microsoft.com/office/powerpoint/2010/main" val="10171997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2008489" y="618700"/>
            <a:ext cx="7297190" cy="769441"/>
          </a:xfrm>
          <a:prstGeom prst="rect">
            <a:avLst/>
          </a:prstGeom>
        </p:spPr>
        <p:txBody>
          <a:bodyPr wrap="none">
            <a:spAutoFit/>
          </a:bodyPr>
          <a:lstStyle/>
          <a:p>
            <a:r>
              <a:rPr lang="lt-LT" sz="4400" b="1" dirty="0">
                <a:solidFill>
                  <a:srgbClr val="000000"/>
                </a:solidFill>
                <a:latin typeface="Times New Roman" panose="02020603050405020304" pitchFamily="18" charset="0"/>
                <a:cs typeface="Times New Roman" panose="02020603050405020304" pitchFamily="18" charset="0"/>
              </a:rPr>
              <a:t>Pramonės perversmo pradžia</a:t>
            </a:r>
            <a:endParaRPr lang="lt-LT" sz="4400" b="1" i="0" dirty="0">
              <a:solidFill>
                <a:srgbClr val="000000"/>
              </a:solidFill>
              <a:effectLst/>
              <a:latin typeface="Times New Roman" panose="02020603050405020304" pitchFamily="18" charset="0"/>
              <a:cs typeface="Times New Roman" panose="02020603050405020304" pitchFamily="18" charset="0"/>
            </a:endParaRPr>
          </a:p>
        </p:txBody>
      </p:sp>
      <p:sp>
        <p:nvSpPr>
          <p:cNvPr id="3" name="Stačiakampis 2"/>
          <p:cNvSpPr/>
          <p:nvPr/>
        </p:nvSpPr>
        <p:spPr>
          <a:xfrm>
            <a:off x="2312126" y="1658983"/>
            <a:ext cx="6831874" cy="3108543"/>
          </a:xfrm>
          <a:prstGeom prst="rect">
            <a:avLst/>
          </a:prstGeom>
        </p:spPr>
        <p:txBody>
          <a:bodyPr wrap="square">
            <a:spAutoFit/>
          </a:bodyPr>
          <a:lstStyle/>
          <a:p>
            <a:r>
              <a:rPr lang="lt-LT" sz="2800" b="1" dirty="0">
                <a:solidFill>
                  <a:srgbClr val="202122"/>
                </a:solidFill>
                <a:latin typeface="Times New Roman" panose="02020603050405020304" pitchFamily="18" charset="0"/>
                <a:cs typeface="Times New Roman" panose="02020603050405020304" pitchFamily="18" charset="0"/>
              </a:rPr>
              <a:t>Pradžia perversmui buvo duota smulkiais išradimais </a:t>
            </a:r>
            <a:r>
              <a:rPr lang="lt-LT" sz="2800" b="1" dirty="0">
                <a:solidFill>
                  <a:srgbClr val="0645AD"/>
                </a:solidFill>
                <a:latin typeface="Times New Roman" panose="02020603050405020304" pitchFamily="18" charset="0"/>
                <a:cs typeface="Times New Roman" panose="02020603050405020304" pitchFamily="18" charset="0"/>
                <a:hlinkClick r:id="rId2" tooltip="Anglija"/>
              </a:rPr>
              <a:t>Anglijos</a:t>
            </a:r>
            <a:r>
              <a:rPr lang="lt-LT" sz="2800" b="1" dirty="0">
                <a:solidFill>
                  <a:srgbClr val="202122"/>
                </a:solidFill>
                <a:latin typeface="Times New Roman" panose="02020603050405020304" pitchFamily="18" charset="0"/>
                <a:cs typeface="Times New Roman" panose="02020603050405020304" pitchFamily="18" charset="0"/>
              </a:rPr>
              <a:t> </a:t>
            </a:r>
            <a:r>
              <a:rPr lang="lt-LT" sz="2800" b="1" dirty="0" err="1">
                <a:solidFill>
                  <a:srgbClr val="202122"/>
                </a:solidFill>
                <a:latin typeface="Times New Roman" panose="02020603050405020304" pitchFamily="18" charset="0"/>
                <a:cs typeface="Times New Roman" panose="02020603050405020304" pitchFamily="18" charset="0"/>
              </a:rPr>
              <a:t>Lankašyro</a:t>
            </a:r>
            <a:r>
              <a:rPr lang="lt-LT" sz="2800" b="1" dirty="0">
                <a:solidFill>
                  <a:srgbClr val="202122"/>
                </a:solidFill>
                <a:latin typeface="Times New Roman" panose="02020603050405020304" pitchFamily="18" charset="0"/>
                <a:cs typeface="Times New Roman" panose="02020603050405020304" pitchFamily="18" charset="0"/>
              </a:rPr>
              <a:t> grafystėje, iš kurių bene svarbiausias – „</a:t>
            </a:r>
            <a:r>
              <a:rPr lang="lt-LT" sz="2800" b="1" dirty="0" err="1">
                <a:solidFill>
                  <a:srgbClr val="202122"/>
                </a:solidFill>
                <a:latin typeface="Times New Roman" panose="02020603050405020304" pitchFamily="18" charset="0"/>
                <a:cs typeface="Times New Roman" panose="02020603050405020304" pitchFamily="18" charset="0"/>
              </a:rPr>
              <a:t>Jenny</a:t>
            </a:r>
            <a:r>
              <a:rPr lang="lt-LT" sz="2800" b="1" dirty="0">
                <a:solidFill>
                  <a:srgbClr val="202122"/>
                </a:solidFill>
                <a:latin typeface="Times New Roman" panose="02020603050405020304" pitchFamily="18" charset="0"/>
                <a:cs typeface="Times New Roman" panose="02020603050405020304" pitchFamily="18" charset="0"/>
              </a:rPr>
              <a:t>“ verpimo mašinos išradimas (</a:t>
            </a:r>
            <a:r>
              <a:rPr lang="lt-LT" sz="2800" b="1" dirty="0" err="1">
                <a:solidFill>
                  <a:srgbClr val="202122"/>
                </a:solidFill>
                <a:latin typeface="Times New Roman" panose="02020603050405020304" pitchFamily="18" charset="0"/>
                <a:cs typeface="Times New Roman" panose="02020603050405020304" pitchFamily="18" charset="0"/>
              </a:rPr>
              <a:t>Jamesas</a:t>
            </a:r>
            <a:r>
              <a:rPr lang="lt-LT" sz="2800" b="1" dirty="0">
                <a:solidFill>
                  <a:srgbClr val="202122"/>
                </a:solidFill>
                <a:latin typeface="Times New Roman" panose="02020603050405020304" pitchFamily="18" charset="0"/>
                <a:cs typeface="Times New Roman" panose="02020603050405020304" pitchFamily="18" charset="0"/>
              </a:rPr>
              <a:t> </a:t>
            </a:r>
            <a:r>
              <a:rPr lang="lt-LT" sz="2800" b="1" dirty="0" err="1">
                <a:solidFill>
                  <a:srgbClr val="202122"/>
                </a:solidFill>
                <a:latin typeface="Times New Roman" panose="02020603050405020304" pitchFamily="18" charset="0"/>
                <a:cs typeface="Times New Roman" panose="02020603050405020304" pitchFamily="18" charset="0"/>
              </a:rPr>
              <a:t>Hargreavesas</a:t>
            </a:r>
            <a:r>
              <a:rPr lang="lt-LT" sz="2800" b="1" dirty="0">
                <a:solidFill>
                  <a:srgbClr val="202122"/>
                </a:solidFill>
                <a:latin typeface="Times New Roman" panose="02020603050405020304" pitchFamily="18" charset="0"/>
                <a:cs typeface="Times New Roman" panose="02020603050405020304" pitchFamily="18" charset="0"/>
              </a:rPr>
              <a:t>; patentuotas </a:t>
            </a:r>
            <a:r>
              <a:rPr lang="lt-LT" sz="2800" b="1" dirty="0">
                <a:solidFill>
                  <a:srgbClr val="0645AD"/>
                </a:solidFill>
                <a:latin typeface="Times New Roman" panose="02020603050405020304" pitchFamily="18" charset="0"/>
                <a:cs typeface="Times New Roman" panose="02020603050405020304" pitchFamily="18" charset="0"/>
                <a:hlinkClick r:id="rId3" tooltip="1765"/>
              </a:rPr>
              <a:t>1765</a:t>
            </a:r>
            <a:r>
              <a:rPr lang="lt-LT" sz="2800" b="1" dirty="0">
                <a:solidFill>
                  <a:srgbClr val="202122"/>
                </a:solidFill>
                <a:latin typeface="Times New Roman" panose="02020603050405020304" pitchFamily="18" charset="0"/>
                <a:cs typeface="Times New Roman" panose="02020603050405020304" pitchFamily="18" charset="0"/>
              </a:rPr>
              <a:t> m., nors kojos buvo išlaisvintos, darbininkams jas tekdavo sukti rankomis). </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43422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2978331" y="1005840"/>
            <a:ext cx="6165669" cy="5262979"/>
          </a:xfrm>
          <a:prstGeom prst="rect">
            <a:avLst/>
          </a:prstGeom>
        </p:spPr>
        <p:txBody>
          <a:bodyPr wrap="square">
            <a:spAutoFit/>
          </a:bodyPr>
          <a:lstStyle/>
          <a:p>
            <a:r>
              <a:rPr lang="lt-LT" sz="2800" b="1" dirty="0">
                <a:solidFill>
                  <a:srgbClr val="202122"/>
                </a:solidFill>
                <a:latin typeface="Times New Roman" panose="02020603050405020304" pitchFamily="18" charset="0"/>
                <a:cs typeface="Times New Roman" panose="02020603050405020304" pitchFamily="18" charset="0"/>
              </a:rPr>
              <a:t>Richardas </a:t>
            </a:r>
            <a:r>
              <a:rPr lang="lt-LT" sz="2800" b="1" dirty="0" err="1">
                <a:solidFill>
                  <a:srgbClr val="202122"/>
                </a:solidFill>
                <a:latin typeface="Times New Roman" panose="02020603050405020304" pitchFamily="18" charset="0"/>
                <a:cs typeface="Times New Roman" panose="02020603050405020304" pitchFamily="18" charset="0"/>
              </a:rPr>
              <a:t>Arkwrightas</a:t>
            </a:r>
            <a:r>
              <a:rPr lang="lt-LT" sz="2800" b="1" dirty="0">
                <a:solidFill>
                  <a:srgbClr val="202122"/>
                </a:solidFill>
                <a:latin typeface="Times New Roman" panose="02020603050405020304" pitchFamily="18" charset="0"/>
                <a:cs typeface="Times New Roman" panose="02020603050405020304" pitchFamily="18" charset="0"/>
              </a:rPr>
              <a:t> pritaikė šiai mašinai varomąją jėgą, kas žymiai pagreitino jos darbą (pradžioje su vėjo energija, tad pirmasis fabrikas, kuriame buvo šių mašinų, pavadintas „Vėjo malūnas“, vėliau buvo varoma vandens energija; šioms mašinoms reikėjo statyti specialias patalpas su jėgos varomosiomis, taigi jos buvo </a:t>
            </a:r>
            <a:r>
              <a:rPr lang="lt-LT" sz="2800" b="1" dirty="0" smtClean="0">
                <a:solidFill>
                  <a:srgbClr val="202122"/>
                </a:solidFill>
                <a:latin typeface="Times New Roman" panose="02020603050405020304" pitchFamily="18" charset="0"/>
                <a:cs typeface="Times New Roman" panose="02020603050405020304" pitchFamily="18" charset="0"/>
              </a:rPr>
              <a:t>stacionarios). </a:t>
            </a:r>
            <a:r>
              <a:rPr lang="lt-LT" sz="2800" b="1" dirty="0">
                <a:solidFill>
                  <a:srgbClr val="202122"/>
                </a:solidFill>
                <a:latin typeface="Times New Roman" panose="02020603050405020304" pitchFamily="18" charset="0"/>
                <a:cs typeface="Times New Roman" panose="02020603050405020304" pitchFamily="18" charset="0"/>
              </a:rPr>
              <a:t>Šie atradimai iš esmės ir tapo pagrindu mašinų raidai kitose </a:t>
            </a:r>
            <a:r>
              <a:rPr lang="lt-LT" sz="2800" b="1" dirty="0" smtClean="0">
                <a:solidFill>
                  <a:srgbClr val="202122"/>
                </a:solidFill>
                <a:latin typeface="Times New Roman" panose="02020603050405020304" pitchFamily="18" charset="0"/>
                <a:cs typeface="Times New Roman" panose="02020603050405020304" pitchFamily="18" charset="0"/>
              </a:rPr>
              <a:t>srityse.</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9988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1541417" y="339634"/>
            <a:ext cx="7602583" cy="3785652"/>
          </a:xfrm>
          <a:prstGeom prst="rect">
            <a:avLst/>
          </a:prstGeom>
        </p:spPr>
        <p:txBody>
          <a:bodyPr wrap="square">
            <a:spAutoFit/>
          </a:bodyPr>
          <a:lstStyle/>
          <a:p>
            <a:r>
              <a:rPr lang="lt-LT" sz="2400" b="1" dirty="0">
                <a:solidFill>
                  <a:srgbClr val="202122"/>
                </a:solidFill>
                <a:latin typeface="Times New Roman" panose="02020603050405020304" pitchFamily="18" charset="0"/>
                <a:cs typeface="Times New Roman" panose="02020603050405020304" pitchFamily="18" charset="0"/>
              </a:rPr>
              <a:t>Mašinų taikymas reikalavo keisti darbo organizavimą. Kai mašinų diegimas ir samdomasis darbas tapo visuotiniu, darbininkai į tai reagavo skausmingai. Jau </a:t>
            </a:r>
            <a:r>
              <a:rPr lang="lt-LT" sz="2400" b="1" dirty="0">
                <a:solidFill>
                  <a:srgbClr val="0645AD"/>
                </a:solidFill>
                <a:latin typeface="Times New Roman" panose="02020603050405020304" pitchFamily="18" charset="0"/>
                <a:cs typeface="Times New Roman" panose="02020603050405020304" pitchFamily="18" charset="0"/>
                <a:hlinkClick r:id="rId2" tooltip="1779"/>
              </a:rPr>
              <a:t>1779</a:t>
            </a:r>
            <a:r>
              <a:rPr lang="lt-LT" sz="2400" b="1" dirty="0">
                <a:solidFill>
                  <a:srgbClr val="202122"/>
                </a:solidFill>
                <a:latin typeface="Times New Roman" panose="02020603050405020304" pitchFamily="18" charset="0"/>
                <a:cs typeface="Times New Roman" panose="02020603050405020304" pitchFamily="18" charset="0"/>
              </a:rPr>
              <a:t> m. 8 tūkst. darbininkų Anglijoje atakavo fabriką ir sudegino jį iki pamatų, sukildami prieš gerokai efektyvesnes mašinas. Apie </a:t>
            </a:r>
            <a:r>
              <a:rPr lang="lt-LT" sz="2400" b="1" dirty="0">
                <a:solidFill>
                  <a:srgbClr val="0645AD"/>
                </a:solidFill>
                <a:latin typeface="Times New Roman" panose="02020603050405020304" pitchFamily="18" charset="0"/>
                <a:cs typeface="Times New Roman" panose="02020603050405020304" pitchFamily="18" charset="0"/>
                <a:hlinkClick r:id="rId3" tooltip="1811"/>
              </a:rPr>
              <a:t>1811</a:t>
            </a:r>
            <a:r>
              <a:rPr lang="lt-LT" sz="2400" b="1" dirty="0">
                <a:solidFill>
                  <a:srgbClr val="202122"/>
                </a:solidFill>
                <a:latin typeface="Times New Roman" panose="02020603050405020304" pitchFamily="18" charset="0"/>
                <a:cs typeface="Times New Roman" panose="02020603050405020304" pitchFamily="18" charset="0"/>
              </a:rPr>
              <a:t> m. tokie protestai prieš naują technologiją apėmė jau visą Angliją. Daužant fabrikus, buvo paskleisti gandai, kad minios veiksmams vadovavo karalius ar generolas </a:t>
            </a:r>
            <a:r>
              <a:rPr lang="lt-LT" sz="2400" b="1" dirty="0" err="1">
                <a:solidFill>
                  <a:srgbClr val="202122"/>
                </a:solidFill>
                <a:latin typeface="Times New Roman" panose="02020603050405020304" pitchFamily="18" charset="0"/>
                <a:cs typeface="Times New Roman" panose="02020603050405020304" pitchFamily="18" charset="0"/>
              </a:rPr>
              <a:t>Luddas</a:t>
            </a:r>
            <a:r>
              <a:rPr lang="lt-LT" sz="2400" b="1" dirty="0">
                <a:solidFill>
                  <a:srgbClr val="202122"/>
                </a:solidFill>
                <a:latin typeface="Times New Roman" panose="02020603050405020304" pitchFamily="18" charset="0"/>
                <a:cs typeface="Times New Roman" panose="02020603050405020304" pitchFamily="18" charset="0"/>
              </a:rPr>
              <a:t>, dėl ko judėjimą pavadino </a:t>
            </a:r>
            <a:r>
              <a:rPr lang="lt-LT" sz="2400" b="1" dirty="0">
                <a:solidFill>
                  <a:srgbClr val="BA0000"/>
                </a:solidFill>
                <a:latin typeface="Times New Roman" panose="02020603050405020304" pitchFamily="18" charset="0"/>
                <a:cs typeface="Times New Roman" panose="02020603050405020304" pitchFamily="18" charset="0"/>
                <a:hlinkClick r:id="rId4" tooltip="Luditai (puslapis neegzistuoja)"/>
              </a:rPr>
              <a:t>luditais</a:t>
            </a:r>
            <a:r>
              <a:rPr lang="lt-LT" sz="2400" b="1" dirty="0">
                <a:solidFill>
                  <a:srgbClr val="202122"/>
                </a:solidFill>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pic>
        <p:nvPicPr>
          <p:cNvPr id="3" name="Paveikslėlis 2"/>
          <p:cNvPicPr>
            <a:picLocks noChangeAspect="1"/>
          </p:cNvPicPr>
          <p:nvPr/>
        </p:nvPicPr>
        <p:blipFill>
          <a:blip r:embed="rId5"/>
          <a:stretch>
            <a:fillRect/>
          </a:stretch>
        </p:blipFill>
        <p:spPr>
          <a:xfrm>
            <a:off x="7262950" y="3683727"/>
            <a:ext cx="3526970" cy="2481942"/>
          </a:xfrm>
          <a:prstGeom prst="rect">
            <a:avLst/>
          </a:prstGeom>
        </p:spPr>
      </p:pic>
    </p:spTree>
    <p:extLst>
      <p:ext uri="{BB962C8B-B14F-4D97-AF65-F5344CB8AC3E}">
        <p14:creationId xmlns:p14="http://schemas.microsoft.com/office/powerpoint/2010/main" val="685703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1802674" y="195943"/>
            <a:ext cx="7341326" cy="4154984"/>
          </a:xfrm>
          <a:prstGeom prst="rect">
            <a:avLst/>
          </a:prstGeom>
        </p:spPr>
        <p:txBody>
          <a:bodyPr wrap="square">
            <a:spAutoFit/>
          </a:bodyPr>
          <a:lstStyle/>
          <a:p>
            <a:r>
              <a:rPr lang="lt-LT" sz="2400" b="1" dirty="0">
                <a:solidFill>
                  <a:srgbClr val="202122"/>
                </a:solidFill>
                <a:latin typeface="Times New Roman" panose="02020603050405020304" pitchFamily="18" charset="0"/>
                <a:cs typeface="Times New Roman" panose="02020603050405020304" pitchFamily="18" charset="0"/>
              </a:rPr>
              <a:t>XIX a., kadangi medinės audimo staklės buvo nepakankamai tvirtos, imta gaminti metalines mašinas – tai skatino </a:t>
            </a:r>
            <a:r>
              <a:rPr lang="lt-LT" sz="2400" b="1" dirty="0">
                <a:solidFill>
                  <a:srgbClr val="0645AD"/>
                </a:solidFill>
                <a:latin typeface="Times New Roman" panose="02020603050405020304" pitchFamily="18" charset="0"/>
                <a:cs typeface="Times New Roman" panose="02020603050405020304" pitchFamily="18" charset="0"/>
                <a:hlinkClick r:id="rId2" tooltip="Metalurgija"/>
              </a:rPr>
              <a:t>metalurgijos</a:t>
            </a:r>
            <a:r>
              <a:rPr lang="lt-LT" sz="2400" b="1" dirty="0">
                <a:solidFill>
                  <a:srgbClr val="202122"/>
                </a:solidFill>
                <a:latin typeface="Times New Roman" panose="02020603050405020304" pitchFamily="18" charset="0"/>
                <a:cs typeface="Times New Roman" panose="02020603050405020304" pitchFamily="18" charset="0"/>
              </a:rPr>
              <a:t> pramonės vystymą. Ieškant vis grynesnės ir tvirtesnės geležies, buvo vystoma </a:t>
            </a:r>
            <a:r>
              <a:rPr lang="lt-LT" sz="2400" b="1" dirty="0">
                <a:solidFill>
                  <a:srgbClr val="0645AD"/>
                </a:solidFill>
                <a:latin typeface="Times New Roman" panose="02020603050405020304" pitchFamily="18" charset="0"/>
                <a:cs typeface="Times New Roman" panose="02020603050405020304" pitchFamily="18" charset="0"/>
                <a:hlinkClick r:id="rId3" tooltip="Ketus"/>
              </a:rPr>
              <a:t>ketaus</a:t>
            </a:r>
            <a:r>
              <a:rPr lang="lt-LT" sz="2400" b="1" dirty="0">
                <a:solidFill>
                  <a:srgbClr val="202122"/>
                </a:solidFill>
                <a:latin typeface="Times New Roman" panose="02020603050405020304" pitchFamily="18" charset="0"/>
                <a:cs typeface="Times New Roman" panose="02020603050405020304" pitchFamily="18" charset="0"/>
              </a:rPr>
              <a:t> ir </a:t>
            </a:r>
            <a:r>
              <a:rPr lang="lt-LT" sz="2400" b="1" dirty="0">
                <a:solidFill>
                  <a:srgbClr val="0645AD"/>
                </a:solidFill>
                <a:latin typeface="Times New Roman" panose="02020603050405020304" pitchFamily="18" charset="0"/>
                <a:cs typeface="Times New Roman" panose="02020603050405020304" pitchFamily="18" charset="0"/>
                <a:hlinkClick r:id="rId4" tooltip="Plienas"/>
              </a:rPr>
              <a:t>plieno</a:t>
            </a:r>
            <a:r>
              <a:rPr lang="lt-LT" sz="2400" b="1" dirty="0">
                <a:solidFill>
                  <a:srgbClr val="202122"/>
                </a:solidFill>
                <a:latin typeface="Times New Roman" panose="02020603050405020304" pitchFamily="18" charset="0"/>
                <a:cs typeface="Times New Roman" panose="02020603050405020304" pitchFamily="18" charset="0"/>
              </a:rPr>
              <a:t> gamyba. </a:t>
            </a:r>
            <a:r>
              <a:rPr lang="lt-LT" sz="2400" b="1" dirty="0">
                <a:solidFill>
                  <a:srgbClr val="0645AD"/>
                </a:solidFill>
                <a:latin typeface="Times New Roman" panose="02020603050405020304" pitchFamily="18" charset="0"/>
                <a:cs typeface="Times New Roman" panose="02020603050405020304" pitchFamily="18" charset="0"/>
                <a:hlinkClick r:id="rId5" tooltip="1856"/>
              </a:rPr>
              <a:t>1856</a:t>
            </a:r>
            <a:r>
              <a:rPr lang="lt-LT" sz="2400" b="1" dirty="0">
                <a:solidFill>
                  <a:srgbClr val="202122"/>
                </a:solidFill>
                <a:latin typeface="Times New Roman" panose="02020603050405020304" pitchFamily="18" charset="0"/>
                <a:cs typeface="Times New Roman" panose="02020603050405020304" pitchFamily="18" charset="0"/>
              </a:rPr>
              <a:t> m. seras Henry </a:t>
            </a:r>
            <a:r>
              <a:rPr lang="lt-LT" sz="2400" b="1" dirty="0" err="1">
                <a:solidFill>
                  <a:srgbClr val="202122"/>
                </a:solidFill>
                <a:latin typeface="Times New Roman" panose="02020603050405020304" pitchFamily="18" charset="0"/>
                <a:cs typeface="Times New Roman" panose="02020603050405020304" pitchFamily="18" charset="0"/>
              </a:rPr>
              <a:t>Bessemeras</a:t>
            </a:r>
            <a:r>
              <a:rPr lang="lt-LT" sz="2400" b="1" dirty="0">
                <a:solidFill>
                  <a:srgbClr val="202122"/>
                </a:solidFill>
                <a:latin typeface="Times New Roman" panose="02020603050405020304" pitchFamily="18" charset="0"/>
                <a:cs typeface="Times New Roman" panose="02020603050405020304" pitchFamily="18" charset="0"/>
              </a:rPr>
              <a:t> užpatentavo </a:t>
            </a:r>
            <a:r>
              <a:rPr lang="lt-LT" sz="2400" b="1" dirty="0" err="1">
                <a:solidFill>
                  <a:srgbClr val="202122"/>
                </a:solidFill>
                <a:latin typeface="Times New Roman" panose="02020603050405020304" pitchFamily="18" charset="0"/>
                <a:cs typeface="Times New Roman" panose="02020603050405020304" pitchFamily="18" charset="0"/>
              </a:rPr>
              <a:t>konverterinį</a:t>
            </a:r>
            <a:r>
              <a:rPr lang="lt-LT" sz="2400" b="1" dirty="0">
                <a:solidFill>
                  <a:srgbClr val="202122"/>
                </a:solidFill>
                <a:latin typeface="Times New Roman" panose="02020603050405020304" pitchFamily="18" charset="0"/>
                <a:cs typeface="Times New Roman" panose="02020603050405020304" pitchFamily="18" charset="0"/>
              </a:rPr>
              <a:t> plieno gamybos būdą. Nors iš pradžių jis buvo neparankus Vidurio Europos plieno pramonei, kadangi ten geležies rūda turėjo daug fosforo, ši problema buvo išspręsta </a:t>
            </a:r>
            <a:r>
              <a:rPr lang="lt-LT" sz="2400" b="1" dirty="0">
                <a:solidFill>
                  <a:srgbClr val="0645AD"/>
                </a:solidFill>
                <a:latin typeface="Times New Roman" panose="02020603050405020304" pitchFamily="18" charset="0"/>
                <a:cs typeface="Times New Roman" panose="02020603050405020304" pitchFamily="18" charset="0"/>
                <a:hlinkClick r:id="rId6" tooltip="1870"/>
              </a:rPr>
              <a:t>1870</a:t>
            </a:r>
            <a:r>
              <a:rPr lang="lt-LT" sz="2400" b="1" dirty="0">
                <a:solidFill>
                  <a:srgbClr val="202122"/>
                </a:solidFill>
                <a:latin typeface="Times New Roman" panose="02020603050405020304" pitchFamily="18" charset="0"/>
                <a:cs typeface="Times New Roman" panose="02020603050405020304" pitchFamily="18" charset="0"/>
              </a:rPr>
              <a:t> m. Po to aukštos kokybės plienas galėjo būti lydomas daug pigiau ir gausiau. </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4648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1306286" y="418012"/>
            <a:ext cx="8998558" cy="769441"/>
          </a:xfrm>
          <a:prstGeom prst="rect">
            <a:avLst/>
          </a:prstGeom>
        </p:spPr>
        <p:txBody>
          <a:bodyPr wrap="square">
            <a:spAutoFit/>
          </a:bodyPr>
          <a:lstStyle/>
          <a:p>
            <a:r>
              <a:rPr lang="lt-LT" sz="4400" b="1" dirty="0">
                <a:solidFill>
                  <a:srgbClr val="000000"/>
                </a:solidFill>
                <a:latin typeface="Times New Roman" panose="02020603050405020304" pitchFamily="18" charset="0"/>
                <a:cs typeface="Times New Roman" panose="02020603050405020304" pitchFamily="18" charset="0"/>
              </a:rPr>
              <a:t>Pramonės perversmo rezultatai</a:t>
            </a:r>
            <a:endParaRPr lang="lt-LT" sz="4400" b="1" i="0" dirty="0">
              <a:solidFill>
                <a:srgbClr val="000000"/>
              </a:solidFill>
              <a:effectLst/>
              <a:latin typeface="Times New Roman" panose="02020603050405020304" pitchFamily="18" charset="0"/>
              <a:cs typeface="Times New Roman" panose="02020603050405020304" pitchFamily="18" charset="0"/>
            </a:endParaRPr>
          </a:p>
        </p:txBody>
      </p:sp>
      <p:sp>
        <p:nvSpPr>
          <p:cNvPr id="3" name="Stačiakampis 2"/>
          <p:cNvSpPr/>
          <p:nvPr/>
        </p:nvSpPr>
        <p:spPr>
          <a:xfrm>
            <a:off x="1463040" y="1724298"/>
            <a:ext cx="7680960" cy="830997"/>
          </a:xfrm>
          <a:prstGeom prst="rect">
            <a:avLst/>
          </a:prstGeom>
        </p:spPr>
        <p:txBody>
          <a:bodyPr wrap="square">
            <a:spAutoFit/>
          </a:bodyPr>
          <a:lstStyle/>
          <a:p>
            <a:r>
              <a:rPr lang="lt-LT" sz="2400" b="1" dirty="0">
                <a:solidFill>
                  <a:srgbClr val="202122"/>
                </a:solidFill>
                <a:latin typeface="Times New Roman" panose="02020603050405020304" pitchFamily="18" charset="0"/>
                <a:cs typeface="Times New Roman" panose="02020603050405020304" pitchFamily="18" charset="0"/>
              </a:rPr>
              <a:t>Darbo pasidalijimas ir specializacija paskatino didžiulį našumo padidėjimą.  </a:t>
            </a:r>
            <a:endParaRPr lang="en-US" sz="2400" b="1" dirty="0">
              <a:latin typeface="Times New Roman" panose="02020603050405020304" pitchFamily="18" charset="0"/>
              <a:cs typeface="Times New Roman" panose="02020603050405020304" pitchFamily="18" charset="0"/>
            </a:endParaRPr>
          </a:p>
        </p:txBody>
      </p:sp>
      <p:sp>
        <p:nvSpPr>
          <p:cNvPr id="4" name="Stačiakampis 3"/>
          <p:cNvSpPr/>
          <p:nvPr/>
        </p:nvSpPr>
        <p:spPr>
          <a:xfrm>
            <a:off x="1554480" y="2965269"/>
            <a:ext cx="7589520" cy="1569660"/>
          </a:xfrm>
          <a:prstGeom prst="rect">
            <a:avLst/>
          </a:prstGeom>
        </p:spPr>
        <p:txBody>
          <a:bodyPr wrap="square">
            <a:spAutoFit/>
          </a:bodyPr>
          <a:lstStyle/>
          <a:p>
            <a:r>
              <a:rPr lang="lt-LT" sz="2400" b="1" dirty="0">
                <a:solidFill>
                  <a:srgbClr val="202122"/>
                </a:solidFill>
                <a:latin typeface="Times New Roman" panose="02020603050405020304" pitchFamily="18" charset="0"/>
                <a:cs typeface="Times New Roman" panose="02020603050405020304" pitchFamily="18" charset="0"/>
              </a:rPr>
              <a:t>Pasikeitusi technologija skatino pramonės koncentraciją, todėl vietoje amatininkų cechų atsirado fabrikai, kuriuose tinkamai mašinų veiklai palaikyti buvo įdarbinami tūkstančiai žmonių</a:t>
            </a:r>
            <a:r>
              <a:rPr lang="lt-LT" dirty="0">
                <a:solidFill>
                  <a:srgbClr val="202122"/>
                </a:solidFill>
                <a:latin typeface="Arial" panose="020B0604020202020204" pitchFamily="34" charset="0"/>
              </a:rPr>
              <a:t>. </a:t>
            </a:r>
            <a:endParaRPr lang="en-US" dirty="0"/>
          </a:p>
        </p:txBody>
      </p:sp>
    </p:spTree>
    <p:extLst>
      <p:ext uri="{BB962C8B-B14F-4D97-AF65-F5344CB8AC3E}">
        <p14:creationId xmlns:p14="http://schemas.microsoft.com/office/powerpoint/2010/main" val="3917876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tačiakampis 1"/>
          <p:cNvSpPr/>
          <p:nvPr/>
        </p:nvSpPr>
        <p:spPr>
          <a:xfrm>
            <a:off x="1711234" y="496389"/>
            <a:ext cx="7432766" cy="3046988"/>
          </a:xfrm>
          <a:prstGeom prst="rect">
            <a:avLst/>
          </a:prstGeom>
        </p:spPr>
        <p:txBody>
          <a:bodyPr wrap="square">
            <a:spAutoFit/>
          </a:bodyPr>
          <a:lstStyle/>
          <a:p>
            <a:r>
              <a:rPr lang="lt-LT" sz="2400" b="1" dirty="0">
                <a:solidFill>
                  <a:srgbClr val="202122"/>
                </a:solidFill>
                <a:latin typeface="Times New Roman" panose="02020603050405020304" pitchFamily="18" charset="0"/>
                <a:cs typeface="Times New Roman" panose="02020603050405020304" pitchFamily="18" charset="0"/>
              </a:rPr>
              <a:t>Pramonės perversmas taip pat skatino geografinę įmonių koncentraciją. Gamyklos buvo statomos prie anglies ir geležies kasyklų arba prie uostų, kad būtų arčiau importuoti būtinas žaliavas. Jos taip pat kūrėsi priemiesčiuose, kad nepritrūktų darbo jėgos bei rinkos produkcijai realizuoti. Mėginant spręsti didelių anglies kiekių gabenimo problemą, Europoje buvo sukonstruotas </a:t>
            </a:r>
            <a:r>
              <a:rPr lang="lt-LT" sz="2400" b="1" dirty="0" smtClean="0">
                <a:solidFill>
                  <a:srgbClr val="0645AD"/>
                </a:solidFill>
                <a:latin typeface="Times New Roman" panose="02020603050405020304" pitchFamily="18" charset="0"/>
                <a:cs typeface="Times New Roman" panose="02020603050405020304" pitchFamily="18" charset="0"/>
                <a:hlinkClick r:id="rId2" tooltip="Geležinkelis"/>
              </a:rPr>
              <a:t>geležinkelis</a:t>
            </a:r>
            <a:r>
              <a:rPr lang="lt-LT" sz="2400" b="1" dirty="0" smtClean="0">
                <a:solidFill>
                  <a:srgbClr val="0645AD"/>
                </a:solidFill>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pic>
        <p:nvPicPr>
          <p:cNvPr id="3" name="Paveikslėlis 2"/>
          <p:cNvPicPr>
            <a:picLocks noChangeAspect="1"/>
          </p:cNvPicPr>
          <p:nvPr/>
        </p:nvPicPr>
        <p:blipFill>
          <a:blip r:embed="rId3"/>
          <a:stretch>
            <a:fillRect/>
          </a:stretch>
        </p:blipFill>
        <p:spPr>
          <a:xfrm flipV="1">
            <a:off x="1711234" y="7491547"/>
            <a:ext cx="9753600" cy="320041"/>
          </a:xfrm>
          <a:prstGeom prst="rect">
            <a:avLst/>
          </a:prstGeom>
        </p:spPr>
      </p:pic>
      <p:pic>
        <p:nvPicPr>
          <p:cNvPr id="5" name="Paveikslėlis 4"/>
          <p:cNvPicPr>
            <a:picLocks noChangeAspect="1"/>
          </p:cNvPicPr>
          <p:nvPr/>
        </p:nvPicPr>
        <p:blipFill>
          <a:blip r:embed="rId4"/>
          <a:stretch>
            <a:fillRect/>
          </a:stretch>
        </p:blipFill>
        <p:spPr>
          <a:xfrm>
            <a:off x="5721531" y="3139704"/>
            <a:ext cx="4323806" cy="3340352"/>
          </a:xfrm>
          <a:prstGeom prst="rect">
            <a:avLst/>
          </a:prstGeom>
        </p:spPr>
      </p:pic>
    </p:spTree>
    <p:extLst>
      <p:ext uri="{BB962C8B-B14F-4D97-AF65-F5344CB8AC3E}">
        <p14:creationId xmlns:p14="http://schemas.microsoft.com/office/powerpoint/2010/main" val="12961972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aveikslėlis 1"/>
          <p:cNvPicPr>
            <a:picLocks noChangeAspect="1"/>
          </p:cNvPicPr>
          <p:nvPr/>
        </p:nvPicPr>
        <p:blipFill>
          <a:blip r:embed="rId2"/>
          <a:stretch>
            <a:fillRect/>
          </a:stretch>
        </p:blipFill>
        <p:spPr>
          <a:xfrm>
            <a:off x="927463" y="770867"/>
            <a:ext cx="4454434" cy="3582057"/>
          </a:xfrm>
          <a:prstGeom prst="rect">
            <a:avLst/>
          </a:prstGeom>
        </p:spPr>
      </p:pic>
      <p:pic>
        <p:nvPicPr>
          <p:cNvPr id="3" name="Paveikslėlis 2"/>
          <p:cNvPicPr>
            <a:picLocks noChangeAspect="1"/>
          </p:cNvPicPr>
          <p:nvPr/>
        </p:nvPicPr>
        <p:blipFill>
          <a:blip r:embed="rId3"/>
          <a:stretch>
            <a:fillRect/>
          </a:stretch>
        </p:blipFill>
        <p:spPr>
          <a:xfrm>
            <a:off x="5603966" y="2913017"/>
            <a:ext cx="5368834" cy="3553097"/>
          </a:xfrm>
          <a:prstGeom prst="rect">
            <a:avLst/>
          </a:prstGeom>
        </p:spPr>
      </p:pic>
    </p:spTree>
    <p:extLst>
      <p:ext uri="{BB962C8B-B14F-4D97-AF65-F5344CB8AC3E}">
        <p14:creationId xmlns:p14="http://schemas.microsoft.com/office/powerpoint/2010/main" val="323302684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andinė">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TM04033919[[fn=Grandinė]]</Template>
  <TotalTime>62</TotalTime>
  <Words>229</Words>
  <Application>Microsoft Office PowerPoint</Application>
  <PresentationFormat>Plačiaekranė</PresentationFormat>
  <Paragraphs>11</Paragraphs>
  <Slides>9</Slides>
  <Notes>0</Notes>
  <HiddenSlides>0</HiddenSlides>
  <MMClips>0</MMClips>
  <ScaleCrop>false</ScaleCrop>
  <HeadingPairs>
    <vt:vector size="6" baseType="variant">
      <vt:variant>
        <vt:lpstr>Naudojami šriftai</vt:lpstr>
      </vt:variant>
      <vt:variant>
        <vt:i4>4</vt:i4>
      </vt:variant>
      <vt:variant>
        <vt:lpstr>Tema</vt:lpstr>
      </vt:variant>
      <vt:variant>
        <vt:i4>1</vt:i4>
      </vt:variant>
      <vt:variant>
        <vt:lpstr>Skaidrių pavadinimai</vt:lpstr>
      </vt:variant>
      <vt:variant>
        <vt:i4>9</vt:i4>
      </vt:variant>
    </vt:vector>
  </HeadingPairs>
  <TitlesOfParts>
    <vt:vector size="14" baseType="lpstr">
      <vt:lpstr>Arial</vt:lpstr>
      <vt:lpstr>Times New Roman</vt:lpstr>
      <vt:lpstr>Trebuchet MS</vt:lpstr>
      <vt:lpstr>Tw Cen MT</vt:lpstr>
      <vt:lpstr>Grandinė</vt:lpstr>
      <vt:lpstr>Pramonės perversmas Anglijoje</vt:lpstr>
      <vt:lpstr>„PowerPoint“ pateiktis</vt:lpstr>
      <vt:lpstr>„PowerPoint“ pateiktis</vt:lpstr>
      <vt:lpstr>„PowerPoint“ pateiktis</vt:lpstr>
      <vt:lpstr>„PowerPoint“ pateiktis</vt:lpstr>
      <vt:lpstr>„PowerPoint“ pateiktis</vt:lpstr>
      <vt:lpstr>„PowerPoint“ pateiktis</vt:lpstr>
      <vt:lpstr>„PowerPoint“ pateiktis</vt:lpstr>
      <vt:lpstr>„PowerPoint“ pateiktis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Pramonės perversmas</dc:title>
  <dc:creator>Danguole Bajaruniene</dc:creator>
  <cp:lastModifiedBy>Danguole Bajaruniene</cp:lastModifiedBy>
  <cp:revision>21</cp:revision>
  <dcterms:created xsi:type="dcterms:W3CDTF">2022-01-15T14:22:33Z</dcterms:created>
  <dcterms:modified xsi:type="dcterms:W3CDTF">2022-01-15T15:24:59Z</dcterms:modified>
</cp:coreProperties>
</file>