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sldIdLst>
    <p:sldId id="256" r:id="rId2"/>
    <p:sldId id="257" r:id="rId3"/>
    <p:sldId id="258" r:id="rId4"/>
    <p:sldId id="259" r:id="rId5"/>
    <p:sldId id="267" r:id="rId6"/>
    <p:sldId id="261" r:id="rId7"/>
    <p:sldId id="263" r:id="rId8"/>
    <p:sldId id="264" r:id="rId9"/>
    <p:sldId id="265" r:id="rId10"/>
    <p:sldId id="269" r:id="rId11"/>
    <p:sldId id="266"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t-LT" smtClean="0"/>
              <a:t>Spustelėję redag. ruoš. pavad. stilių</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207657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31407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96277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148712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88424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t-LT" smtClean="0"/>
              <a:t>Spustelėję redag. ruoš. pavad. stilių</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10527182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3776493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4374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t-LT" smtClean="0"/>
              <a:t>Spustelėję redag. ruoš. pavad. stilių</a:t>
            </a:r>
            <a:endParaRPr lang="en-US" dirty="0"/>
          </a:p>
        </p:txBody>
      </p:sp>
      <p:sp>
        <p:nvSpPr>
          <p:cNvPr id="3" name="Content Placeholder 2"/>
          <p:cNvSpPr>
            <a:spLocks noGrp="1"/>
          </p:cNvSpPr>
          <p:nvPr>
            <p:ph idx="1"/>
          </p:nvPr>
        </p:nvSpPr>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632401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815E5177-1D8E-4062-BF90-824FEEF2CFFB}" type="datetimeFigureOut">
              <a:rPr lang="en-US" smtClean="0"/>
              <a:t>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3582498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815E5177-1D8E-4062-BF90-824FEEF2CFFB}"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2938253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Spustelėję redag. ruoš. pavad. stilių</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815E5177-1D8E-4062-BF90-824FEEF2CFFB}" type="datetimeFigureOut">
              <a:rPr lang="en-US" smtClean="0"/>
              <a:t>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91865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815E5177-1D8E-4062-BF90-824FEEF2CFFB}" type="datetimeFigureOut">
              <a:rPr lang="en-US" smtClean="0"/>
              <a:t>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2262615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E5177-1D8E-4062-BF90-824FEEF2CFFB}" type="datetimeFigureOut">
              <a:rPr lang="en-US" smtClean="0"/>
              <a:t>1/16/2022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122723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t-LT" smtClean="0"/>
              <a:t>Spustelėję redag. ruoš. pavad. stilių</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815E5177-1D8E-4062-BF90-824FEEF2CFFB}"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252782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815E5177-1D8E-4062-BF90-824FEEF2CFFB}" type="datetimeFigureOut">
              <a:rPr lang="en-US" smtClean="0"/>
              <a:t>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2BD64-EBA9-4190-AAA7-E38FF3B46736}" type="slidenum">
              <a:rPr lang="en-US" smtClean="0"/>
              <a:t>‹#›</a:t>
            </a:fld>
            <a:endParaRPr lang="en-US"/>
          </a:p>
        </p:txBody>
      </p:sp>
    </p:spTree>
    <p:extLst>
      <p:ext uri="{BB962C8B-B14F-4D97-AF65-F5344CB8AC3E}">
        <p14:creationId xmlns:p14="http://schemas.microsoft.com/office/powerpoint/2010/main" val="3019565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5E5177-1D8E-4062-BF90-824FEEF2CFFB}" type="datetimeFigureOut">
              <a:rPr lang="en-US" smtClean="0"/>
              <a:t>1/16/2022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42BD64-EBA9-4190-AAA7-E38FF3B46736}" type="slidenum">
              <a:rPr lang="en-US" smtClean="0"/>
              <a:t>‹#›</a:t>
            </a:fld>
            <a:endParaRPr lang="en-US"/>
          </a:p>
        </p:txBody>
      </p:sp>
    </p:spTree>
    <p:extLst>
      <p:ext uri="{BB962C8B-B14F-4D97-AF65-F5344CB8AC3E}">
        <p14:creationId xmlns:p14="http://schemas.microsoft.com/office/powerpoint/2010/main" val="1168312545"/>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 id="2147483936" r:id="rId12"/>
    <p:sldLayoutId id="2147483937" r:id="rId13"/>
    <p:sldLayoutId id="2147483938" r:id="rId14"/>
    <p:sldLayoutId id="2147483939" r:id="rId15"/>
    <p:sldLayoutId id="2147483940"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advClick="0" advTm="10000">
        <p:split orient="vert"/>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kvTBvr4InRc" TargetMode="External"/><Relationship Id="rId2" Type="http://schemas.openxmlformats.org/officeDocument/2006/relationships/slideLayout" Target="../slideLayouts/slideLayout2.xml"/><Relationship Id="rId1" Type="http://schemas.openxmlformats.org/officeDocument/2006/relationships/video" Target="https://www.youtube.com/embed/kvTBvr4InRc" TargetMode="Externa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0161"/>
            <a:ext cx="8858552" cy="1802673"/>
          </a:xfrm>
        </p:spPr>
        <p:txBody>
          <a:bodyPr>
            <a:normAutofit/>
          </a:bodyPr>
          <a:lstStyle/>
          <a:p>
            <a:r>
              <a:rPr lang="lt-LT" sz="5400" dirty="0" smtClean="0"/>
              <a:t>Durbės </a:t>
            </a:r>
            <a:r>
              <a:rPr lang="lt-LT" sz="5400" dirty="0" smtClean="0"/>
              <a:t>mūšis</a:t>
            </a:r>
            <a:endParaRPr lang="en-US" sz="5400" dirty="0"/>
          </a:p>
        </p:txBody>
      </p:sp>
      <p:sp>
        <p:nvSpPr>
          <p:cNvPr id="5" name="Teksto vietos rezervavimo ženklas 4"/>
          <p:cNvSpPr>
            <a:spLocks noGrp="1"/>
          </p:cNvSpPr>
          <p:nvPr>
            <p:ph type="body" idx="1"/>
          </p:nvPr>
        </p:nvSpPr>
        <p:spPr>
          <a:xfrm>
            <a:off x="677334" y="3220872"/>
            <a:ext cx="8596669" cy="2166976"/>
          </a:xfrm>
        </p:spPr>
        <p:txBody>
          <a:bodyPr>
            <a:noAutofit/>
          </a:bodyPr>
          <a:lstStyle/>
          <a:p>
            <a:r>
              <a:rPr lang="lt-LT" sz="5400" dirty="0">
                <a:solidFill>
                  <a:srgbClr val="90C226"/>
                </a:solidFill>
                <a:ea typeface="+mj-ea"/>
                <a:cs typeface="+mj-cs"/>
              </a:rPr>
              <a:t>1260 m.</a:t>
            </a:r>
            <a:endParaRPr lang="en-US" sz="1100" dirty="0"/>
          </a:p>
        </p:txBody>
      </p:sp>
    </p:spTree>
    <p:extLst>
      <p:ext uri="{BB962C8B-B14F-4D97-AF65-F5344CB8AC3E}">
        <p14:creationId xmlns:p14="http://schemas.microsoft.com/office/powerpoint/2010/main" val="6566916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03411" y="775676"/>
            <a:ext cx="8911687" cy="1280890"/>
          </a:xfrm>
        </p:spPr>
        <p:txBody>
          <a:bodyPr/>
          <a:lstStyle/>
          <a:p>
            <a:r>
              <a:rPr lang="lt-LT" dirty="0" smtClean="0"/>
              <a:t>Įamžinimas</a:t>
            </a:r>
            <a:endParaRPr lang="en-US" dirty="0"/>
          </a:p>
        </p:txBody>
      </p:sp>
      <p:sp>
        <p:nvSpPr>
          <p:cNvPr id="3" name="Content Placeholder 2"/>
          <p:cNvSpPr>
            <a:spLocks noGrp="1"/>
          </p:cNvSpPr>
          <p:nvPr>
            <p:ph idx="1"/>
          </p:nvPr>
        </p:nvSpPr>
        <p:spPr>
          <a:xfrm>
            <a:off x="1903411" y="1465449"/>
            <a:ext cx="5169741" cy="3719351"/>
          </a:xfrm>
        </p:spPr>
        <p:txBody>
          <a:bodyPr>
            <a:normAutofit/>
          </a:bodyPr>
          <a:lstStyle/>
          <a:p>
            <a:pPr marL="0" indent="0">
              <a:buNone/>
            </a:pPr>
            <a:r>
              <a:rPr lang="lt-LT" sz="2400" dirty="0"/>
              <a:t>Lietuvos Seimo pirmininkė Irena </a:t>
            </a:r>
            <a:r>
              <a:rPr lang="lt-LT" sz="2400" dirty="0" smtClean="0"/>
              <a:t>Degutienė</a:t>
            </a:r>
            <a:r>
              <a:rPr lang="lt-LT" sz="2400" dirty="0"/>
              <a:t> ir </a:t>
            </a:r>
            <a:r>
              <a:rPr lang="lt-LT" sz="2400"/>
              <a:t>Latvijos </a:t>
            </a:r>
            <a:r>
              <a:rPr lang="lt-LT" sz="2400" smtClean="0"/>
              <a:t>Seimo pirmininkas</a:t>
            </a:r>
            <a:r>
              <a:rPr lang="lt-LT" sz="2400" dirty="0"/>
              <a:t> Gundars Daudze per Durbės mūšio 750 metų jubiliejaus </a:t>
            </a:r>
            <a:r>
              <a:rPr lang="lt-LT" sz="2400" dirty="0" smtClean="0"/>
              <a:t>minėjimą.</a:t>
            </a:r>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3152" y="2306766"/>
            <a:ext cx="4971647" cy="33257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187534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Durbės pilies griuvėsiai</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87484" y="1640541"/>
            <a:ext cx="4521541" cy="3386791"/>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8186" y="2420470"/>
            <a:ext cx="4503711" cy="338679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0223886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6372" y="987180"/>
            <a:ext cx="8911687" cy="1280890"/>
          </a:xfrm>
        </p:spPr>
        <p:txBody>
          <a:bodyPr>
            <a:normAutofit fontScale="90000"/>
          </a:bodyPr>
          <a:lstStyle/>
          <a:p>
            <a:r>
              <a:rPr lang="lt-LT" dirty="0" smtClean="0"/>
              <a:t>Paminėtas Durbės mūšis</a:t>
            </a:r>
            <a:r>
              <a:rPr lang="en-US" dirty="0" smtClean="0"/>
              <a:t/>
            </a:r>
            <a:br>
              <a:rPr lang="en-US" dirty="0" smtClean="0"/>
            </a:br>
            <a:r>
              <a:rPr lang="en-US" dirty="0" smtClean="0"/>
              <a:t>(Video)</a:t>
            </a:r>
            <a:r>
              <a:rPr lang="en-US" dirty="0">
                <a:hlinkClick r:id="rId3"/>
              </a:rPr>
              <a:t> https://www.youtube.com/watch?v=kvTBvr4InRc</a:t>
            </a:r>
            <a:endParaRPr lang="en-US" dirty="0"/>
          </a:p>
        </p:txBody>
      </p:sp>
      <p:pic>
        <p:nvPicPr>
          <p:cNvPr id="5" name="kvTBvr4InRc"/>
          <p:cNvPicPr>
            <a:picLocks noRot="1" noChangeAspect="1"/>
          </p:cNvPicPr>
          <p:nvPr>
            <a:videoFile r:link="rId1"/>
          </p:nvPr>
        </p:nvPicPr>
        <p:blipFill>
          <a:blip r:embed="rId4"/>
          <a:stretch>
            <a:fillRect/>
          </a:stretch>
        </p:blipFill>
        <p:spPr>
          <a:xfrm>
            <a:off x="4208033" y="2589738"/>
            <a:ext cx="7067177" cy="3975287"/>
          </a:xfrm>
          <a:prstGeom prst="rect">
            <a:avLst/>
          </a:prstGeom>
        </p:spPr>
      </p:pic>
      <p:cxnSp>
        <p:nvCxnSpPr>
          <p:cNvPr id="8" name="Straight Arrow Connector 7"/>
          <p:cNvCxnSpPr/>
          <p:nvPr/>
        </p:nvCxnSpPr>
        <p:spPr>
          <a:xfrm>
            <a:off x="4383741" y="1788459"/>
            <a:ext cx="1021977" cy="2823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1645920" y="3334872"/>
            <a:ext cx="1118795" cy="15706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10999694" y="578224"/>
            <a:ext cx="779930" cy="12102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45181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cTn>
                <p:tgtEl>
                  <p:spTgt spid="5"/>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80502" y="1441691"/>
            <a:ext cx="8911687" cy="1280890"/>
          </a:xfrm>
        </p:spPr>
        <p:txBody>
          <a:bodyPr/>
          <a:lstStyle/>
          <a:p>
            <a:r>
              <a:rPr lang="lt-LT" dirty="0" smtClean="0"/>
              <a:t>Trumpai apie mūšį</a:t>
            </a:r>
            <a:endParaRPr lang="en-US" dirty="0"/>
          </a:p>
        </p:txBody>
      </p:sp>
      <p:sp>
        <p:nvSpPr>
          <p:cNvPr id="3" name="Content Placeholder 2"/>
          <p:cNvSpPr>
            <a:spLocks noGrp="1"/>
          </p:cNvSpPr>
          <p:nvPr>
            <p:ph idx="1"/>
          </p:nvPr>
        </p:nvSpPr>
        <p:spPr>
          <a:xfrm>
            <a:off x="1580502" y="2388197"/>
            <a:ext cx="5285386" cy="3781208"/>
          </a:xfrm>
        </p:spPr>
        <p:txBody>
          <a:bodyPr>
            <a:normAutofit/>
          </a:bodyPr>
          <a:lstStyle/>
          <a:p>
            <a:pPr marL="0" indent="0">
              <a:buNone/>
            </a:pPr>
            <a:r>
              <a:rPr lang="lt-LT" sz="2000" dirty="0">
                <a:solidFill>
                  <a:schemeClr val="tx1">
                    <a:lumMod val="95000"/>
                    <a:lumOff val="5000"/>
                  </a:schemeClr>
                </a:solidFill>
              </a:rPr>
              <a:t>Durbės mūšis – žemaičių kariuomenės mūšis su Vokiečių ordino ir po sutriuškinimo 1236 m. Saulės mūšyje jo autonomine šaka tapusio Livonijos ordino kariuomene, įvykęs 1260 m. liepos 13 d. kuršių žemėje, prie Durbės ežero, kurio metu žemaičiai ir iš Ordino kariuomenės persimetę kuršiai ir estai sumušė kryžiuočius.</a:t>
            </a:r>
            <a:endParaRPr lang="en-US" sz="2000" dirty="0">
              <a:solidFill>
                <a:schemeClr val="tx1">
                  <a:lumMod val="95000"/>
                  <a:lumOff val="5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5888" y="1021977"/>
            <a:ext cx="5013960" cy="4114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475522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10988" y="933392"/>
            <a:ext cx="8911687" cy="1280890"/>
          </a:xfrm>
        </p:spPr>
        <p:txBody>
          <a:bodyPr/>
          <a:lstStyle/>
          <a:p>
            <a:r>
              <a:rPr lang="lt-LT" dirty="0" smtClean="0"/>
              <a:t>Mūšio vieta </a:t>
            </a:r>
            <a:endParaRPr lang="en-US" dirty="0"/>
          </a:p>
        </p:txBody>
      </p:sp>
      <p:sp>
        <p:nvSpPr>
          <p:cNvPr id="3" name="Content Placeholder 2"/>
          <p:cNvSpPr>
            <a:spLocks noGrp="1"/>
          </p:cNvSpPr>
          <p:nvPr>
            <p:ph idx="1"/>
          </p:nvPr>
        </p:nvSpPr>
        <p:spPr>
          <a:xfrm>
            <a:off x="1854926" y="1748117"/>
            <a:ext cx="4169356" cy="4351363"/>
          </a:xfrm>
        </p:spPr>
        <p:txBody>
          <a:bodyPr>
            <a:normAutofit/>
          </a:bodyPr>
          <a:lstStyle/>
          <a:p>
            <a:pPr marL="0" indent="0">
              <a:buNone/>
            </a:pPr>
            <a:r>
              <a:rPr lang="lt-LT" sz="2400" dirty="0"/>
              <a:t>Mūšis įvyko kuršių žemėje prie Durbės ežero (dabartinė Latvija, </a:t>
            </a:r>
            <a:r>
              <a:rPr lang="lt-LT" sz="2400" dirty="0" smtClean="0"/>
              <a:t>Liepojos </a:t>
            </a:r>
            <a:r>
              <a:rPr lang="lt-LT" sz="2400" dirty="0"/>
              <a:t>apylinkės).</a:t>
            </a:r>
            <a:endParaRPr lang="en-US" sz="2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62758" y="2476949"/>
            <a:ext cx="6229242" cy="412687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47373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Mūšio priežastys</a:t>
            </a:r>
            <a:endParaRPr lang="en-US" dirty="0"/>
          </a:p>
        </p:txBody>
      </p:sp>
      <p:sp>
        <p:nvSpPr>
          <p:cNvPr id="3" name="Content Placeholder 2"/>
          <p:cNvSpPr>
            <a:spLocks noGrp="1"/>
          </p:cNvSpPr>
          <p:nvPr>
            <p:ph idx="1"/>
          </p:nvPr>
        </p:nvSpPr>
        <p:spPr>
          <a:xfrm>
            <a:off x="1984094" y="1730189"/>
            <a:ext cx="8915400" cy="3777622"/>
          </a:xfrm>
        </p:spPr>
        <p:txBody>
          <a:bodyPr>
            <a:normAutofit/>
          </a:bodyPr>
          <a:lstStyle/>
          <a:p>
            <a:pPr marL="0" indent="0">
              <a:buNone/>
            </a:pPr>
            <a:r>
              <a:rPr lang="lt-LT" sz="2400" dirty="0"/>
              <a:t>Kariniu Livonijos ordino ir Vokiečių ordino bendru žygiu siekta bent iš dalies įgyvendinti strateginį </a:t>
            </a:r>
            <a:r>
              <a:rPr lang="lt-LT" sz="2400" dirty="0" smtClean="0"/>
              <a:t>tikslą:</a:t>
            </a:r>
          </a:p>
          <a:p>
            <a:r>
              <a:rPr lang="lt-LT" sz="2400" dirty="0"/>
              <a:t>U</a:t>
            </a:r>
            <a:r>
              <a:rPr lang="lt-LT" sz="2400" dirty="0" smtClean="0"/>
              <a:t>žgrobti</a:t>
            </a:r>
            <a:r>
              <a:rPr lang="lt-LT" sz="2400" dirty="0"/>
              <a:t> </a:t>
            </a:r>
            <a:r>
              <a:rPr lang="lt-LT" sz="2400" dirty="0" smtClean="0"/>
              <a:t>Žemaitiją</a:t>
            </a:r>
            <a:r>
              <a:rPr lang="lt-LT" sz="2400" dirty="0"/>
              <a:t> </a:t>
            </a:r>
            <a:endParaRPr lang="lt-LT" sz="2400" dirty="0" smtClean="0"/>
          </a:p>
          <a:p>
            <a:r>
              <a:rPr lang="lt-LT" sz="2400" dirty="0"/>
              <a:t>S</a:t>
            </a:r>
            <a:r>
              <a:rPr lang="lt-LT" sz="2400" dirty="0" smtClean="0"/>
              <a:t>ujungti </a:t>
            </a:r>
            <a:r>
              <a:rPr lang="lt-LT" sz="2400" dirty="0"/>
              <a:t>abiejų ordino dalių </a:t>
            </a:r>
            <a:r>
              <a:rPr lang="lt-LT" sz="2400" dirty="0" smtClean="0"/>
              <a:t>valdas</a:t>
            </a:r>
          </a:p>
          <a:p>
            <a:r>
              <a:rPr lang="lt-LT" sz="2400" dirty="0" smtClean="0"/>
              <a:t> </a:t>
            </a:r>
            <a:r>
              <a:rPr lang="lt-LT" sz="2400" dirty="0"/>
              <a:t>I</a:t>
            </a:r>
            <a:r>
              <a:rPr lang="lt-LT" sz="2400" dirty="0" smtClean="0"/>
              <a:t>šlaisvinti </a:t>
            </a:r>
            <a:r>
              <a:rPr lang="lt-LT" sz="2400" dirty="0"/>
              <a:t>iš žemaičių blokados Karšuvos žemėje pastatytą vokiečių Georgenburgo pilį. Spėjama, kad tai Vilkų Lauko piliakalnis (dab. Šilalės </a:t>
            </a:r>
            <a:r>
              <a:rPr lang="lt-LT" sz="2400" dirty="0" smtClean="0"/>
              <a:t>rajonas).</a:t>
            </a:r>
            <a:endParaRPr lang="en-US" sz="2400" dirty="0"/>
          </a:p>
        </p:txBody>
      </p:sp>
    </p:spTree>
    <p:extLst>
      <p:ext uri="{BB962C8B-B14F-4D97-AF65-F5344CB8AC3E}">
        <p14:creationId xmlns:p14="http://schemas.microsoft.com/office/powerpoint/2010/main" val="33603541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94180" y="704793"/>
            <a:ext cx="8911687" cy="1280890"/>
          </a:xfrm>
        </p:spPr>
        <p:txBody>
          <a:bodyPr/>
          <a:lstStyle/>
          <a:p>
            <a:r>
              <a:rPr lang="lt-LT" dirty="0" smtClean="0"/>
              <a:t>Jėgos</a:t>
            </a:r>
            <a:endParaRPr lang="en-US" dirty="0"/>
          </a:p>
        </p:txBody>
      </p:sp>
      <p:sp>
        <p:nvSpPr>
          <p:cNvPr id="3" name="Content Placeholder 2"/>
          <p:cNvSpPr>
            <a:spLocks noGrp="1"/>
          </p:cNvSpPr>
          <p:nvPr>
            <p:ph idx="1"/>
          </p:nvPr>
        </p:nvSpPr>
        <p:spPr>
          <a:xfrm>
            <a:off x="2094180" y="1465730"/>
            <a:ext cx="4954588" cy="4351363"/>
          </a:xfrm>
          <a:blipFill>
            <a:blip r:embed="rId2">
              <a:alphaModFix amt="1000"/>
            </a:blip>
            <a:stretch>
              <a:fillRect/>
            </a:stretch>
          </a:blipFill>
        </p:spPr>
        <p:txBody>
          <a:bodyPr>
            <a:normAutofit/>
          </a:bodyPr>
          <a:lstStyle/>
          <a:p>
            <a:pPr marL="0" indent="0">
              <a:buNone/>
            </a:pPr>
            <a:r>
              <a:rPr lang="lt-LT" sz="2400" dirty="0"/>
              <a:t>Manoma, kad Livonijos ordino vadas, krašto magistras Burkhardas fon Hornhauzenas, Vokiečių ordino vadas, ordino maršalas Heinrichas Botelis ir jų talkininkai turėjo apie 8000 vyrų ir 190 riterių, žemaičiai sutelkė apie 4000 karių.</a:t>
            </a:r>
            <a:endParaRPr lang="en-US" sz="2400" dirty="0"/>
          </a:p>
        </p:txBody>
      </p:sp>
    </p:spTree>
    <p:extLst>
      <p:ext uri="{BB962C8B-B14F-4D97-AF65-F5344CB8AC3E}">
        <p14:creationId xmlns:p14="http://schemas.microsoft.com/office/powerpoint/2010/main" val="14287319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01103" y="193805"/>
            <a:ext cx="8911687" cy="1280890"/>
          </a:xfrm>
        </p:spPr>
        <p:txBody>
          <a:bodyPr/>
          <a:lstStyle/>
          <a:p>
            <a:r>
              <a:rPr lang="lt-LT" dirty="0" smtClean="0"/>
              <a:t>Mūšio eiga</a:t>
            </a:r>
            <a:endParaRPr lang="en-US" dirty="0"/>
          </a:p>
        </p:txBody>
      </p:sp>
      <p:sp>
        <p:nvSpPr>
          <p:cNvPr id="3" name="Content Placeholder 2"/>
          <p:cNvSpPr>
            <a:spLocks noGrp="1"/>
          </p:cNvSpPr>
          <p:nvPr>
            <p:ph sz="half" idx="1"/>
          </p:nvPr>
        </p:nvSpPr>
        <p:spPr>
          <a:xfrm>
            <a:off x="1715152" y="1057836"/>
            <a:ext cx="4313864" cy="3777622"/>
          </a:xfrm>
        </p:spPr>
        <p:txBody>
          <a:bodyPr>
            <a:normAutofit/>
          </a:bodyPr>
          <a:lstStyle/>
          <a:p>
            <a:pPr marL="0" indent="0">
              <a:buNone/>
            </a:pPr>
            <a:r>
              <a:rPr lang="lt-LT" sz="2000" dirty="0"/>
              <a:t>Pasak Petro Dusburgiečio „Prūsijos žemės kronikos“, jungtinei vokiečių kariuomenei iš Klaipėdos žygiuojant Georgenburgo pilies link, žemaičiai netikėtai įsiveržė į Vokiečių ordino valdomą Kuršą. Šiuo manevru jie supainiojo priešo planus ir privertė jį pasukti ginti Kuršo.</a:t>
            </a:r>
            <a:endParaRPr lang="en-US"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4967" y="1057836"/>
            <a:ext cx="4908964" cy="40286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388270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0619" y="239998"/>
            <a:ext cx="8911687" cy="1280890"/>
          </a:xfrm>
        </p:spPr>
        <p:txBody>
          <a:bodyPr/>
          <a:lstStyle/>
          <a:p>
            <a:r>
              <a:rPr lang="lt-LT" dirty="0" smtClean="0"/>
              <a:t>Mūšiui prasidėjus...</a:t>
            </a:r>
            <a:endParaRPr lang="en-US" dirty="0"/>
          </a:p>
        </p:txBody>
      </p:sp>
      <p:sp>
        <p:nvSpPr>
          <p:cNvPr id="3" name="Content Placeholder 2"/>
          <p:cNvSpPr>
            <a:spLocks noGrp="1"/>
          </p:cNvSpPr>
          <p:nvPr>
            <p:ph idx="1"/>
          </p:nvPr>
        </p:nvSpPr>
        <p:spPr>
          <a:xfrm>
            <a:off x="6186158" y="1520888"/>
            <a:ext cx="4725988" cy="3907610"/>
          </a:xfrm>
          <a:blipFill dpi="0" rotWithShape="1">
            <a:blip r:embed="rId2">
              <a:alphaModFix amt="0"/>
            </a:blip>
            <a:srcRect/>
            <a:stretch>
              <a:fillRect/>
            </a:stretch>
          </a:blipFill>
        </p:spPr>
        <p:txBody>
          <a:bodyPr/>
          <a:lstStyle/>
          <a:p>
            <a:pPr marL="0" indent="0">
              <a:buNone/>
            </a:pPr>
            <a:r>
              <a:rPr lang="lt-LT" sz="2000" dirty="0"/>
              <a:t>Mūšiui prasidėjus, iš Vokiečių ordino kariuomenės pasitraukė kuršiai, dalis jų puolė vokiečius iš užnugario. Ordino kariuomenės padėtį silpnino jos dalių tarpusavio nesutarimai ir tai, kad jungtinė kariuomenė neturėjo vieno, visų pajėgų veiksmus derinančio vado. Ėmė trauktis estai, panika apėmė ir vokiečius. Žemaičiai priešą staigiai apsupo, daugelį riterių nukovė, persekiojo bėgančiuosius.</a:t>
            </a:r>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0367" y="1002305"/>
            <a:ext cx="3525998" cy="452555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2234557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84817" y="957597"/>
            <a:ext cx="8911687" cy="1280890"/>
          </a:xfrm>
        </p:spPr>
        <p:txBody>
          <a:bodyPr/>
          <a:lstStyle/>
          <a:p>
            <a:r>
              <a:rPr lang="lt-LT" dirty="0" smtClean="0"/>
              <a:t>Didžiausias laimėjimas XIIIa.</a:t>
            </a:r>
            <a:endParaRPr lang="en-US" dirty="0"/>
          </a:p>
        </p:txBody>
      </p:sp>
      <p:sp>
        <p:nvSpPr>
          <p:cNvPr id="3" name="Content Placeholder 2"/>
          <p:cNvSpPr>
            <a:spLocks noGrp="1"/>
          </p:cNvSpPr>
          <p:nvPr>
            <p:ph idx="1"/>
          </p:nvPr>
        </p:nvSpPr>
        <p:spPr>
          <a:xfrm>
            <a:off x="2384817" y="1828799"/>
            <a:ext cx="4968035" cy="3759693"/>
          </a:xfrm>
        </p:spPr>
        <p:txBody>
          <a:bodyPr>
            <a:normAutofit/>
          </a:bodyPr>
          <a:lstStyle/>
          <a:p>
            <a:pPr marL="0" indent="0">
              <a:buNone/>
            </a:pPr>
            <a:r>
              <a:rPr lang="lt-LT" sz="2000" dirty="0"/>
              <a:t>Pasak „Eiliuotosios Livonijos kronikos“ ir Petro Dusburgiečio kronikos, žuvo 150 abiejų Ordinų riterių ir daug karių. Žuvo Livonijos ordino magistras Burghardas Hornhauzenas, maršalas Henrikas Botelis, Švedijos karalaitis Karolis su būriu. Durbės mūšis buvo didžiausias XIII a. lietuvių laimėjimas karuose su kryžiuočiais.</a:t>
            </a: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52852" y="1614351"/>
            <a:ext cx="4501516" cy="3974141"/>
          </a:xfrm>
          <a:prstGeom prst="rect">
            <a:avLst/>
          </a:prstGeom>
          <a:ln>
            <a:noFill/>
          </a:ln>
          <a:effectLst>
            <a:softEdge rad="112500"/>
          </a:effectLst>
        </p:spPr>
      </p:pic>
    </p:spTree>
    <p:extLst>
      <p:ext uri="{BB962C8B-B14F-4D97-AF65-F5344CB8AC3E}">
        <p14:creationId xmlns:p14="http://schemas.microsoft.com/office/powerpoint/2010/main" val="38800747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Mūšio reikšmė</a:t>
            </a:r>
            <a:endParaRPr lang="en-US" dirty="0"/>
          </a:p>
        </p:txBody>
      </p:sp>
      <p:sp>
        <p:nvSpPr>
          <p:cNvPr id="3" name="Content Placeholder 2"/>
          <p:cNvSpPr>
            <a:spLocks noGrp="1"/>
          </p:cNvSpPr>
          <p:nvPr>
            <p:ph idx="1"/>
          </p:nvPr>
        </p:nvSpPr>
        <p:spPr>
          <a:xfrm>
            <a:off x="677334" y="1465729"/>
            <a:ext cx="10124367" cy="4216893"/>
          </a:xfrm>
        </p:spPr>
        <p:txBody>
          <a:bodyPr/>
          <a:lstStyle/>
          <a:p>
            <a:pPr marL="0" indent="0">
              <a:buNone/>
            </a:pPr>
            <a:r>
              <a:rPr lang="lt-LT" dirty="0"/>
              <a:t>Durbės mūšis buvo didžiausias XIII a. ir XIV a. lietuvių laimėjimas per karus su Vokiečių ordinu. Jis parodė Žemaičių žemių konfederacijos jėgą. Po mūšio Baltijos </a:t>
            </a:r>
            <a:r>
              <a:rPr lang="lt-LT" dirty="0" smtClean="0"/>
              <a:t>šalyse</a:t>
            </a:r>
            <a:r>
              <a:rPr lang="lt-LT" dirty="0"/>
              <a:t> pasikeitė politinė padėtis: Livonijos ordinas iš Durbės (Livonijoje) ir Georgenburgo pilių išvedė savo įgulas, Livonijos ordino ir Vokiečių ordino pavergtose žemėse sukilo kuršiai, žiemgaliai, estai, prasidėjo Didysis prūsų sukilimas, trukęs 14 metų (1260–1274 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9891" y="3298964"/>
            <a:ext cx="3933265" cy="322527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410180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Briaunota">
  <a:themeElements>
    <a:clrScheme name="Briauno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Briauno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auno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123</TotalTime>
  <Words>242</Words>
  <Application>Microsoft Office PowerPoint</Application>
  <PresentationFormat>Plačiaekranė</PresentationFormat>
  <Paragraphs>25</Paragraphs>
  <Slides>12</Slides>
  <Notes>0</Notes>
  <HiddenSlides>0</HiddenSlides>
  <MMClips>1</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12</vt:i4>
      </vt:variant>
    </vt:vector>
  </HeadingPairs>
  <TitlesOfParts>
    <vt:vector size="16" baseType="lpstr">
      <vt:lpstr>Arial</vt:lpstr>
      <vt:lpstr>Trebuchet MS</vt:lpstr>
      <vt:lpstr>Wingdings 3</vt:lpstr>
      <vt:lpstr>Briaunota</vt:lpstr>
      <vt:lpstr>Durbės mūšis</vt:lpstr>
      <vt:lpstr>Trumpai apie mūšį</vt:lpstr>
      <vt:lpstr>Mūšio vieta </vt:lpstr>
      <vt:lpstr>Mūšio priežastys</vt:lpstr>
      <vt:lpstr>Jėgos</vt:lpstr>
      <vt:lpstr>Mūšio eiga</vt:lpstr>
      <vt:lpstr>Mūšiui prasidėjus...</vt:lpstr>
      <vt:lpstr>Didžiausias laimėjimas XIIIa.</vt:lpstr>
      <vt:lpstr>Mūšio reikšmė</vt:lpstr>
      <vt:lpstr>Įamžinimas</vt:lpstr>
      <vt:lpstr>Durbės pilies griuvėsiai</vt:lpstr>
      <vt:lpstr>Paminėtas Durbės mūšis (Video) https://www.youtube.com/watch?v=kvTBvr4InRc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Durbės mūšis 1260m.</dc:title>
  <dc:creator>Ilona</dc:creator>
  <cp:lastModifiedBy>Danguole Bajaruniene</cp:lastModifiedBy>
  <cp:revision>22</cp:revision>
  <dcterms:created xsi:type="dcterms:W3CDTF">2020-06-04T15:42:20Z</dcterms:created>
  <dcterms:modified xsi:type="dcterms:W3CDTF">2022-01-16T12:57:26Z</dcterms:modified>
</cp:coreProperties>
</file>