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59" r:id="rId4"/>
    <p:sldId id="260" r:id="rId5"/>
    <p:sldId id="257" r:id="rId6"/>
    <p:sldId id="258" r:id="rId7"/>
    <p:sldId id="261" r:id="rId8"/>
    <p:sldId id="262" r:id="rId9"/>
    <p:sldId id="263" r:id="rId10"/>
    <p:sldId id="264" r:id="rId11"/>
    <p:sldId id="265" r:id="rId12"/>
    <p:sldId id="266" r:id="rId13"/>
    <p:sldId id="267"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lt-LT"/>
              <a:t>Spustelėję redaguokite stilių</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1/17/2022</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nė nuotrauka su antraš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lt-LT"/>
              <a:t>Spustelėję redaguokite stilių</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923A1CC3-2375-41D4-9E03-427CAF2A4C1A}"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Pavadinimas ir antraštė">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lt-LT"/>
              <a:t>Spustelėję redaguokite stilių</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AFF16868-8199-4C2C-A5B1-63AEE139F88E}"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Pasiūlymas su antrašt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lt-LT"/>
              <a:t>Spustelėję redaguokite stilių</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AAD9FF7F-6988-44CC-821B-644E70CD2F73}"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ortelės pavadinimas">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lt-LT"/>
              <a:t>Spustelėję redaguokite stilių</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5C12C299-16B2-4475-990D-751901EACC14}"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ulpeli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lt-LT"/>
              <a:t>Spustelėję redaguokite stilių</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aveikslėlis skiltyj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lt-LT"/>
              <a:t>Spustelėję redaguokite stilių</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1/17/2022</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lt-LT"/>
              <a:t>Spustelėję redaguokite stilių</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lt-LT"/>
              <a:t>Spustelėję redaguokite stilių</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F34E6425-0181-43F2-84FC-787E803FD2F8}"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a:t>Spustelėję redaguokite stilių</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lt-LT"/>
              <a:t>Spustelėję redaguokite stilių</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76E86A4C-8E40-4F87-A4F0-01A0687C5742}"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lt-LT"/>
              <a:t>Spustelėję redaguokite stilių</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lt-LT"/>
              <a:t>Spustelėkite piktogramą norėdami įtraukti paveikslėlį</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35E72C73-2D91-4E12-BA25-F0AA0C03599B}" type="datetimeFigureOut">
              <a:rPr lang="en-US" dirty="0"/>
              <a:t>1/17/2022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lt-LT"/>
              <a:t>Spustelėję redaguokite stilių</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1/17/2022</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C3D2B30-9777-47C2-A0FD-A62F6F581F2A}"/>
              </a:ext>
            </a:extLst>
          </p:cNvPr>
          <p:cNvSpPr>
            <a:spLocks noGrp="1"/>
          </p:cNvSpPr>
          <p:nvPr>
            <p:ph type="ctrTitle"/>
          </p:nvPr>
        </p:nvSpPr>
        <p:spPr>
          <a:xfrm>
            <a:off x="1154954" y="1154097"/>
            <a:ext cx="9871111" cy="2902998"/>
          </a:xfrm>
        </p:spPr>
        <p:txBody>
          <a:bodyPr/>
          <a:lstStyle/>
          <a:p>
            <a:pPr algn="ctr"/>
            <a:r>
              <a:rPr lang="lt-LT" sz="7200" dirty="0">
                <a:solidFill>
                  <a:srgbClr val="FFFF00"/>
                </a:solidFill>
                <a:effectLst/>
                <a:latin typeface="Times New Roman" panose="02020603050405020304" pitchFamily="18" charset="0"/>
                <a:ea typeface="Calibri" panose="020F0502020204030204" pitchFamily="34" charset="0"/>
              </a:rPr>
              <a:t>Kiekvienas žmogus </a:t>
            </a:r>
            <a:r>
              <a:rPr lang="lt-LT" sz="7200" dirty="0">
                <a:solidFill>
                  <a:srgbClr val="FFFF00"/>
                </a:solidFill>
                <a:effectLst/>
                <a:latin typeface="Times New Roman" panose="02020603050405020304" pitchFamily="18" charset="0"/>
                <a:ea typeface="Times New Roman" panose="02020603050405020304" pitchFamily="18" charset="0"/>
              </a:rPr>
              <a:t>– unikali asmenybė</a:t>
            </a:r>
            <a:endParaRPr lang="en-US" sz="7200" dirty="0">
              <a:solidFill>
                <a:srgbClr val="FFFF00"/>
              </a:solidFill>
            </a:endParaRPr>
          </a:p>
        </p:txBody>
      </p:sp>
      <p:sp>
        <p:nvSpPr>
          <p:cNvPr id="3" name="Antrinis pavadinimas 2">
            <a:extLst>
              <a:ext uri="{FF2B5EF4-FFF2-40B4-BE49-F238E27FC236}">
                <a16:creationId xmlns:a16="http://schemas.microsoft.com/office/drawing/2014/main" id="{93989D6F-9ECE-4904-A68B-00337AB5A2E1}"/>
              </a:ext>
            </a:extLst>
          </p:cNvPr>
          <p:cNvSpPr>
            <a:spLocks noGrp="1"/>
          </p:cNvSpPr>
          <p:nvPr>
            <p:ph type="subTitle" idx="1"/>
          </p:nvPr>
        </p:nvSpPr>
        <p:spPr>
          <a:xfrm>
            <a:off x="772357" y="1908699"/>
            <a:ext cx="10599938" cy="4332303"/>
          </a:xfrm>
        </p:spPr>
        <p:txBody>
          <a:bodyPr>
            <a:noAutofit/>
          </a:bodyPr>
          <a:lstStyle/>
          <a:p>
            <a:pPr algn="just" fontAlgn="base">
              <a:spcBef>
                <a:spcPts val="0"/>
              </a:spcBef>
            </a:pPr>
            <a:endParaRPr lang="en-US" cap="none"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spcBef>
                <a:spcPts val="0"/>
              </a:spcBef>
            </a:pPr>
            <a:r>
              <a:rPr lang="lt-LT" cap="none"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cap="none"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Bef>
                <a:spcPts val="0"/>
              </a:spcBef>
            </a:pPr>
            <a:endParaRPr lang="lt-LT" dirty="0"/>
          </a:p>
          <a:p>
            <a:pPr>
              <a:spcBef>
                <a:spcPts val="0"/>
              </a:spcBef>
            </a:pPr>
            <a:endParaRPr lang="lt-LT" dirty="0"/>
          </a:p>
          <a:p>
            <a:pPr>
              <a:spcBef>
                <a:spcPts val="0"/>
              </a:spcBef>
            </a:pPr>
            <a:endParaRPr lang="lt-LT" dirty="0"/>
          </a:p>
          <a:p>
            <a:endParaRPr lang="lt-LT" dirty="0"/>
          </a:p>
          <a:p>
            <a:endParaRPr lang="lt-LT" dirty="0"/>
          </a:p>
          <a:p>
            <a:endParaRPr lang="lt-LT" dirty="0"/>
          </a:p>
          <a:p>
            <a:endParaRPr lang="lt-LT" dirty="0"/>
          </a:p>
          <a:p>
            <a:pPr algn="ctr"/>
            <a:r>
              <a:rPr lang="lt-LT" cap="none" dirty="0">
                <a:latin typeface="Times New Roman" panose="02020603050405020304" pitchFamily="18" charset="0"/>
                <a:cs typeface="Times New Roman" panose="02020603050405020304" pitchFamily="18" charset="0"/>
              </a:rPr>
              <a:t>Parengė ugdymo karjerai mokytoja Vitalija Medzevičienė</a:t>
            </a:r>
            <a:endParaRPr lang="en-US"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456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A9EBEC1-2C35-4AB6-ADC1-DC903F461A9E}"/>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D55F58B4-6C3A-4E66-B514-D4C281F3D42A}"/>
              </a:ext>
            </a:extLst>
          </p:cNvPr>
          <p:cNvPicPr>
            <a:picLocks noGrp="1" noChangeAspect="1"/>
          </p:cNvPicPr>
          <p:nvPr>
            <p:ph idx="1"/>
          </p:nvPr>
        </p:nvPicPr>
        <p:blipFill>
          <a:blip r:embed="rId2"/>
          <a:stretch>
            <a:fillRect/>
          </a:stretch>
        </p:blipFill>
        <p:spPr>
          <a:xfrm>
            <a:off x="4494099" y="2243294"/>
            <a:ext cx="2219136" cy="2219136"/>
          </a:xfrm>
          <a:prstGeom prst="rect">
            <a:avLst/>
          </a:prstGeom>
        </p:spPr>
      </p:pic>
      <p:sp>
        <p:nvSpPr>
          <p:cNvPr id="6" name="TextBox 5">
            <a:extLst>
              <a:ext uri="{FF2B5EF4-FFF2-40B4-BE49-F238E27FC236}">
                <a16:creationId xmlns:a16="http://schemas.microsoft.com/office/drawing/2014/main" id="{5662470C-FC13-4DE3-8E4B-8464048EED1E}"/>
              </a:ext>
            </a:extLst>
          </p:cNvPr>
          <p:cNvSpPr txBox="1"/>
          <p:nvPr/>
        </p:nvSpPr>
        <p:spPr>
          <a:xfrm>
            <a:off x="390616" y="4610857"/>
            <a:ext cx="11336785" cy="1475853"/>
          </a:xfrm>
          <a:prstGeom prst="rect">
            <a:avLst/>
          </a:prstGeom>
          <a:noFill/>
        </p:spPr>
        <p:txBody>
          <a:bodyPr wrap="square">
            <a:spAutoFit/>
          </a:bodyPr>
          <a:lstStyle/>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6. Taikus(-i), diskretiškas (-a), neagresyvus (-i).</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Esate ramus, neimantis į galvą bei diskretiškas žmogus. Lengvai, be didelių pastangų užmezgate santykius su kitais,</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susirandate draugų. Mėgaujatės savo nepriklausomybe ir privatumu. Kartais mėgstate pabėgti nuo visko ir pabūti vienas</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 pagalvoti apie gyvenimo prasmę, tiesiog pasidžiaugti savo draugija. Jūs nesate vienišius (-ė), tiesiog jums reikalinga</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asmeninė erdvė ir laisvė. Esate taikoje su savimi ir pasauliu bei vertinate savo gyvenimą ir tai, ką jums pasiūlo pasaulis.</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5953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D6FAA92-D3F6-4515-88A9-05122A7657C7}"/>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5CC718D1-56C3-44F1-8600-C66CF37760EF}"/>
              </a:ext>
            </a:extLst>
          </p:cNvPr>
          <p:cNvPicPr>
            <a:picLocks noGrp="1" noChangeAspect="1"/>
          </p:cNvPicPr>
          <p:nvPr>
            <p:ph idx="1"/>
          </p:nvPr>
        </p:nvPicPr>
        <p:blipFill>
          <a:blip r:embed="rId2"/>
          <a:stretch>
            <a:fillRect/>
          </a:stretch>
        </p:blipFill>
        <p:spPr>
          <a:xfrm>
            <a:off x="4419995" y="2237197"/>
            <a:ext cx="2231329" cy="2231329"/>
          </a:xfrm>
          <a:prstGeom prst="rect">
            <a:avLst/>
          </a:prstGeom>
        </p:spPr>
      </p:pic>
      <p:sp>
        <p:nvSpPr>
          <p:cNvPr id="6" name="TextBox 5">
            <a:extLst>
              <a:ext uri="{FF2B5EF4-FFF2-40B4-BE49-F238E27FC236}">
                <a16:creationId xmlns:a16="http://schemas.microsoft.com/office/drawing/2014/main" id="{FE6C0EA5-3A3C-49D6-A771-7FFF6DFE0F04}"/>
              </a:ext>
            </a:extLst>
          </p:cNvPr>
          <p:cNvSpPr txBox="1"/>
          <p:nvPr/>
        </p:nvSpPr>
        <p:spPr>
          <a:xfrm>
            <a:off x="328473" y="4468526"/>
            <a:ext cx="11372295" cy="1475853"/>
          </a:xfrm>
          <a:prstGeom prst="rect">
            <a:avLst/>
          </a:prstGeom>
          <a:noFill/>
        </p:spPr>
        <p:txBody>
          <a:bodyPr wrap="square">
            <a:spAutoFit/>
          </a:bodyPr>
          <a:lstStyle/>
          <a:p>
            <a:pPr fontAlgn="base">
              <a:lnSpc>
                <a:spcPts val="1500"/>
              </a:lnSpc>
              <a:spcAft>
                <a:spcPts val="800"/>
              </a:spcAft>
            </a:pP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7. Nerūpestingas (-a), žaismingas (-a), linksmas (-a).</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fontAlgn="base">
              <a:lnSpc>
                <a:spcPts val="1500"/>
              </a:lnSpc>
              <a:spcAft>
                <a:spcPts val="800"/>
              </a:spcAft>
            </a:pP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Mėgstate laisvą ir spontanišką gyvenimą. Stengiatės iš gyvenimo pasiimti viską, džiaugiatės kiekviena akimirka. Jūsų</a:t>
            </a:r>
          </a:p>
          <a:p>
            <a:pPr fontAlgn="base">
              <a:lnSpc>
                <a:spcPts val="1500"/>
              </a:lnSpc>
              <a:spcAft>
                <a:spcPts val="800"/>
              </a:spcAft>
            </a:pP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gyvenimo moto: „Gyveni tik kartą!“. Jums įdomu ir smalsu viskas, kas nauja, tiesiog dievinate kaitą. Nieko</a:t>
            </a:r>
          </a:p>
          <a:p>
            <a:pPr fontAlgn="base">
              <a:lnSpc>
                <a:spcPts val="1500"/>
              </a:lnSpc>
              <a:spcAft>
                <a:spcPts val="800"/>
              </a:spcAft>
            </a:pP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negali būti blogesnio, kuomet jaučiatės supančiotas (-a) įsipareigojimų. Savo aplinką mėgstate ir vertinate tuomet kai ji</a:t>
            </a:r>
          </a:p>
          <a:p>
            <a:pPr fontAlgn="base">
              <a:lnSpc>
                <a:spcPts val="1500"/>
              </a:lnSpc>
              <a:spcAft>
                <a:spcPts val="800"/>
              </a:spcAft>
            </a:pP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yra įvairiapusiška ir pilna staigmenų.</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1814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A95E3C5-F31F-4564-AA31-697272AFB9B7}"/>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85F26B33-C8AA-46DA-A3EF-BAC991BA4FD0}"/>
              </a:ext>
            </a:extLst>
          </p:cNvPr>
          <p:cNvPicPr>
            <a:picLocks noGrp="1" noChangeAspect="1"/>
          </p:cNvPicPr>
          <p:nvPr>
            <p:ph idx="1"/>
          </p:nvPr>
        </p:nvPicPr>
        <p:blipFill>
          <a:blip r:embed="rId2"/>
          <a:stretch>
            <a:fillRect/>
          </a:stretch>
        </p:blipFill>
        <p:spPr>
          <a:xfrm>
            <a:off x="4426092" y="2319432"/>
            <a:ext cx="2219136" cy="2219136"/>
          </a:xfrm>
          <a:prstGeom prst="rect">
            <a:avLst/>
          </a:prstGeom>
        </p:spPr>
      </p:pic>
      <p:sp>
        <p:nvSpPr>
          <p:cNvPr id="6" name="TextBox 5">
            <a:extLst>
              <a:ext uri="{FF2B5EF4-FFF2-40B4-BE49-F238E27FC236}">
                <a16:creationId xmlns:a16="http://schemas.microsoft.com/office/drawing/2014/main" id="{5F1D04C3-EDDF-41F9-8EF2-F1B5145478E2}"/>
              </a:ext>
            </a:extLst>
          </p:cNvPr>
          <p:cNvSpPr txBox="1"/>
          <p:nvPr/>
        </p:nvSpPr>
        <p:spPr>
          <a:xfrm>
            <a:off x="381847" y="4538568"/>
            <a:ext cx="11318922" cy="1475853"/>
          </a:xfrm>
          <a:prstGeom prst="rect">
            <a:avLst/>
          </a:prstGeom>
          <a:noFill/>
        </p:spPr>
        <p:txBody>
          <a:bodyPr wrap="square">
            <a:spAutoFit/>
          </a:bodyPr>
          <a:lstStyle/>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8. Romantikas (-ė), jausmingas (-a), mėgstantis (-i) svajoti.</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Esate labai jautri asmenybė. Atsisakote įvykius savo gyvenime vertinti šaltu protu bei priiminėti tik racionalius</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sprendimus. Jums svarbiausia tai, ką sako jums jūsų jausmai. Jums be galo svarbu gyvenime turėti svajonių. Vengiate</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bendrauti su žmonėmis, kurie nemėgsta romantikos ir yra vedami tik racionalių išskaičiavimų. Neprisileidžiate tų</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žmonių, kurie nori pažaboti jūsų nuotaikų ir emocijų įvairovę bei kaitą.</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412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2D5108B-CCB8-4D53-A0E7-F6AF7A29EE10}"/>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17C87C98-ADA5-4AE8-B1BA-92BDCA8A060F}"/>
              </a:ext>
            </a:extLst>
          </p:cNvPr>
          <p:cNvPicPr>
            <a:picLocks noGrp="1" noChangeAspect="1"/>
          </p:cNvPicPr>
          <p:nvPr>
            <p:ph idx="1"/>
          </p:nvPr>
        </p:nvPicPr>
        <p:blipFill>
          <a:blip r:embed="rId2"/>
          <a:stretch>
            <a:fillRect/>
          </a:stretch>
        </p:blipFill>
        <p:spPr>
          <a:xfrm>
            <a:off x="4426092" y="2207782"/>
            <a:ext cx="2219136" cy="2065758"/>
          </a:xfrm>
          <a:prstGeom prst="rect">
            <a:avLst/>
          </a:prstGeom>
        </p:spPr>
      </p:pic>
      <p:sp>
        <p:nvSpPr>
          <p:cNvPr id="6" name="TextBox 5">
            <a:extLst>
              <a:ext uri="{FF2B5EF4-FFF2-40B4-BE49-F238E27FC236}">
                <a16:creationId xmlns:a16="http://schemas.microsoft.com/office/drawing/2014/main" id="{225092E9-E72A-4F74-AB8E-1DE2FA476FC9}"/>
              </a:ext>
            </a:extLst>
          </p:cNvPr>
          <p:cNvSpPr txBox="1"/>
          <p:nvPr/>
        </p:nvSpPr>
        <p:spPr>
          <a:xfrm>
            <a:off x="452760" y="4394901"/>
            <a:ext cx="11327907" cy="2065758"/>
          </a:xfrm>
          <a:prstGeom prst="rect">
            <a:avLst/>
          </a:prstGeom>
          <a:noFill/>
        </p:spPr>
        <p:txBody>
          <a:bodyPr wrap="square">
            <a:spAutoFit/>
          </a:bodyPr>
          <a:lstStyle/>
          <a:p>
            <a:pPr fontAlgn="base"/>
            <a:r>
              <a:rPr lang="lt-LT"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9</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Patikimas (-a), mėgstantis (-i) analizuoti, pasitikintis (-i) savimi.</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Jūsų momentinis jautrumas, rodo, kad puikiai susitvarkote su jausmais, esate išlaikytas (-a) ir ramus (-i), mėgstate viską</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analizuoti. Todėl savo aplinkoje sugebate pastebėti net ir mažiausius „krislelius“ (smulkmenėles) kuriuos ne kiekvienas</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mato. Jus vertinate tam tikrą savitą kultūrą, esate susikūręs (-</a:t>
            </a:r>
            <a:r>
              <a:rPr lang="lt-LT"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usi</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unikalų asmenybės elgesio ir bendravimo stilių, kuris</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yra elegantiškas ir išskirtinis, nepriklausomas nuo mados standartų. Jūs taip pat atkreipiate dėmesį į jus supančių žmonių</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kultūrą bei turite savo nuomonę apie tai.</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720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EF0CDAE-E9CF-4325-B5C3-155BDABA94B1}"/>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sp>
        <p:nvSpPr>
          <p:cNvPr id="3" name="Turinio vietos rezervavimo ženklas 2">
            <a:extLst>
              <a:ext uri="{FF2B5EF4-FFF2-40B4-BE49-F238E27FC236}">
                <a16:creationId xmlns:a16="http://schemas.microsoft.com/office/drawing/2014/main" id="{B396A7A4-8A70-4681-934E-7819A4EBF203}"/>
              </a:ext>
            </a:extLst>
          </p:cNvPr>
          <p:cNvSpPr>
            <a:spLocks noGrp="1"/>
          </p:cNvSpPr>
          <p:nvPr>
            <p:ph idx="1"/>
          </p:nvPr>
        </p:nvSpPr>
        <p:spPr>
          <a:xfrm>
            <a:off x="399495" y="2603499"/>
            <a:ext cx="11452193" cy="3726279"/>
          </a:xfrm>
        </p:spPr>
        <p:txBody>
          <a:bodyPr>
            <a:normAutofit fontScale="25000" lnSpcReduction="20000"/>
          </a:bodyPr>
          <a:lstStyle/>
          <a:p>
            <a:pPr marL="0" indent="0" algn="just" fontAlgn="base">
              <a:lnSpc>
                <a:spcPct val="120000"/>
              </a:lnSpc>
              <a:spcBef>
                <a:spcPts val="0"/>
              </a:spcBef>
              <a:buNone/>
            </a:pPr>
            <a:r>
              <a:rPr lang="lt-LT" sz="72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lt-LT" sz="72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užduotis. Peržiūrėkite žemiau pateiktas figūras.</a:t>
            </a:r>
            <a:r>
              <a:rPr lang="lt-LT" sz="72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Pasirinkite vieną iš </a:t>
            </a:r>
            <a:r>
              <a:rPr lang="lt-LT" sz="72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j</a:t>
            </a:r>
            <a:r>
              <a:rPr lang="lt-LT" sz="72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ų, į kurią žvelgdami galite pasakyti: „Tai – aš!“</a:t>
            </a:r>
          </a:p>
          <a:p>
            <a:pPr marL="0" indent="0" algn="just" fontAlgn="base">
              <a:lnSpc>
                <a:spcPct val="120000"/>
              </a:lnSpc>
              <a:spcBef>
                <a:spcPts val="0"/>
              </a:spcBef>
              <a:buNone/>
            </a:pPr>
            <a:r>
              <a:rPr lang="lt-LT" sz="72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Pamėginkite pajausti savo formą. Jeigu jums sunku įsivaizduoti, paprasčiausiai išsirinkite tą figūrą, kuri jums atrodo</a:t>
            </a:r>
          </a:p>
          <a:p>
            <a:pPr marL="0" indent="0" algn="just" fontAlgn="base">
              <a:lnSpc>
                <a:spcPct val="120000"/>
              </a:lnSpc>
              <a:spcBef>
                <a:spcPts val="0"/>
              </a:spcBef>
              <a:buNone/>
            </a:pPr>
            <a:r>
              <a:rPr lang="lt-LT" sz="72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patraukliausia. </a:t>
            </a:r>
            <a:endParaRPr lang="en-US" sz="72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lnSpc>
                <a:spcPct val="120000"/>
              </a:lnSpc>
              <a:spcBef>
                <a:spcPts val="0"/>
              </a:spcBef>
              <a:buNone/>
            </a:pPr>
            <a:r>
              <a:rPr lang="lt-LT" sz="72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Psicho-geometrijos metodas. Teorija remiasi prielaida, kad mūsų asmenybė, </a:t>
            </a:r>
            <a:r>
              <a:rPr lang="lt-LT" sz="72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požiūris, mokymasis, patirtis ir smegenų</a:t>
            </a:r>
          </a:p>
          <a:p>
            <a:pPr marL="0" indent="0" algn="just" fontAlgn="base">
              <a:lnSpc>
                <a:spcPct val="120000"/>
              </a:lnSpc>
              <a:spcBef>
                <a:spcPts val="0"/>
              </a:spcBef>
              <a:buNone/>
            </a:pPr>
            <a:r>
              <a:rPr lang="lt-LT" sz="72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veikimo būdas turi įtakos kokios figūros ir formos mums patinka labiausiai. </a:t>
            </a:r>
            <a:r>
              <a:rPr lang="lt-LT" sz="72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Taip </a:t>
            </a:r>
            <a:r>
              <a:rPr lang="lt-LT" sz="72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pat tai lemia: mūsų mokymosi stilių,</a:t>
            </a:r>
          </a:p>
          <a:p>
            <a:pPr marL="0" indent="0" algn="just" fontAlgn="base">
              <a:lnSpc>
                <a:spcPct val="120000"/>
              </a:lnSpc>
              <a:spcBef>
                <a:spcPts val="0"/>
              </a:spcBef>
              <a:buNone/>
            </a:pPr>
            <a:r>
              <a:rPr lang="lt-LT" sz="72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bendravimo būdą, studijų, karjeros pasirinkimą, tai, kaip mes renkamės draugus, streso įveikimo strategijas, gebėjimą</a:t>
            </a:r>
          </a:p>
          <a:p>
            <a:pPr marL="0" indent="0" algn="just" fontAlgn="base">
              <a:lnSpc>
                <a:spcPct val="120000"/>
              </a:lnSpc>
              <a:spcBef>
                <a:spcPts val="0"/>
              </a:spcBef>
              <a:buNone/>
            </a:pPr>
            <a:r>
              <a:rPr lang="lt-LT" sz="72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priimti sprendimus. Tad pasirinkę jums labiausiai patinkančią figūrą, galite nustatyti, koks yra jūsų asmenybės tipas. Ši</a:t>
            </a:r>
          </a:p>
          <a:p>
            <a:pPr marL="0" indent="0" algn="just" fontAlgn="base">
              <a:lnSpc>
                <a:spcPct val="120000"/>
              </a:lnSpc>
              <a:spcBef>
                <a:spcPts val="0"/>
              </a:spcBef>
              <a:buNone/>
            </a:pPr>
            <a:r>
              <a:rPr lang="lt-LT" sz="72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teorija sukurta 1978 metais dr. Sussan Dellinger ir sėkmingai naudojama įvairiose JAV verslo, nevyriausybinėse</a:t>
            </a:r>
          </a:p>
          <a:p>
            <a:pPr marL="0" indent="0" algn="just" fontAlgn="base">
              <a:lnSpc>
                <a:spcPct val="120000"/>
              </a:lnSpc>
              <a:spcBef>
                <a:spcPts val="0"/>
              </a:spcBef>
              <a:buNone/>
            </a:pPr>
            <a:r>
              <a:rPr lang="lt-LT" sz="72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organizacijose ir valstybinėse įstaigose. </a:t>
            </a:r>
            <a:endParaRPr lang="en-US" sz="72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lnSpc>
                <a:spcPct val="120000"/>
              </a:lnSpc>
              <a:spcBef>
                <a:spcPts val="0"/>
              </a:spcBef>
              <a:buNone/>
            </a:pPr>
            <a:endParaRPr lang="lt-LT" sz="7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fontAlgn="base">
              <a:lnSpc>
                <a:spcPts val="1500"/>
              </a:lnSpc>
              <a:spcAft>
                <a:spcPts val="800"/>
              </a:spcAft>
              <a:buNone/>
            </a:pPr>
            <a:endParaRPr lang="lt-LT" sz="6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fontAlgn="base">
              <a:lnSpc>
                <a:spcPts val="1500"/>
              </a:lnSpc>
              <a:spcAft>
                <a:spcPts val="800"/>
              </a:spcAft>
              <a:buNone/>
            </a:pPr>
            <a:endParaRPr lang="en-US" sz="6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lnSpc>
                <a:spcPts val="1500"/>
              </a:lnSpc>
              <a:spcAft>
                <a:spcPts val="800"/>
              </a:spcAft>
              <a:buNone/>
            </a:pPr>
            <a:endParaRPr lang="en-US" sz="6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ts val="1500"/>
              </a:lnSpc>
              <a:spcAft>
                <a:spcPts val="800"/>
              </a:spcAft>
            </a:pPr>
            <a:r>
              <a:rPr lang="lt-LT"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330391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FB05808-2E48-4944-9849-FCB2032B22FD}"/>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5A659E83-D989-481B-A1FF-1E3993917701}"/>
              </a:ext>
            </a:extLst>
          </p:cNvPr>
          <p:cNvPicPr>
            <a:picLocks noGrp="1" noChangeAspect="1"/>
          </p:cNvPicPr>
          <p:nvPr>
            <p:ph idx="1"/>
          </p:nvPr>
        </p:nvPicPr>
        <p:blipFill>
          <a:blip r:embed="rId2"/>
          <a:stretch>
            <a:fillRect/>
          </a:stretch>
        </p:blipFill>
        <p:spPr>
          <a:xfrm>
            <a:off x="692458" y="2982896"/>
            <a:ext cx="10759736" cy="2778291"/>
          </a:xfrm>
          <a:prstGeom prst="rect">
            <a:avLst/>
          </a:prstGeom>
        </p:spPr>
      </p:pic>
    </p:spTree>
    <p:extLst>
      <p:ext uri="{BB962C8B-B14F-4D97-AF65-F5344CB8AC3E}">
        <p14:creationId xmlns:p14="http://schemas.microsoft.com/office/powerpoint/2010/main" val="3677985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70A0CBA-A33C-4A6D-A904-2C084468B1EB}"/>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sp>
        <p:nvSpPr>
          <p:cNvPr id="3" name="Turinio vietos rezervavimo ženklas 2">
            <a:extLst>
              <a:ext uri="{FF2B5EF4-FFF2-40B4-BE49-F238E27FC236}">
                <a16:creationId xmlns:a16="http://schemas.microsoft.com/office/drawing/2014/main" id="{1E6B386B-1EC1-4A20-AB6A-6B432027875C}"/>
              </a:ext>
            </a:extLst>
          </p:cNvPr>
          <p:cNvSpPr>
            <a:spLocks noGrp="1"/>
          </p:cNvSpPr>
          <p:nvPr>
            <p:ph idx="1"/>
          </p:nvPr>
        </p:nvSpPr>
        <p:spPr>
          <a:xfrm>
            <a:off x="470517" y="2441359"/>
            <a:ext cx="11203619" cy="4101483"/>
          </a:xfrm>
        </p:spPr>
        <p:txBody>
          <a:bodyPr>
            <a:normAutofit/>
          </a:bodyPr>
          <a:lstStyle/>
          <a:p>
            <a:pPr marL="0" indent="0" algn="just" fontAlgn="base">
              <a:lnSpc>
                <a:spcPts val="1500"/>
              </a:lnSpc>
              <a:spcAft>
                <a:spcPts val="800"/>
              </a:spcAft>
              <a:buNone/>
            </a:pPr>
            <a:r>
              <a:rPr lang="lt-LT"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TESTO REZULTATAI</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spcBef>
                <a:spcPts val="0"/>
              </a:spcBef>
              <a:buNone/>
            </a:pPr>
            <a:r>
              <a:rPr lang="lt-LT"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Kvadratas</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jūs nepailstantis(-i) darbuotojas(-a): esate atkaklus(-i) ir užsispyręs(-</a:t>
            </a:r>
            <a:r>
              <a:rPr lang="lt-LT"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usi</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mėgstate dirbti, pabaigti pradėtus darbus. Kantrybė, ištvermė ir nuoseklumas gali jums padėti tapti puikiu(-</a:t>
            </a:r>
            <a:r>
              <a:rPr lang="lt-LT"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ia</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savo srities specialistu(-e), žinovu(-e). Prie to prisidės ir jūsų nuolatinis domėjimasis nauja informacija. Jums patinka turimą informaciją susisteminti ir sudėlioti į tam tikras lentynas. Esate labai kruopštus(-i), kreipiate dėmesį į detales, mėgstate padaryti tvarką. Jūsų siekiamybė – suplanuotas ir iš anksto numatomas gyvenimas be didesnių kasdienybės pokyčių. Jūs nuolat „tvarkote“, organizuojate ir sisteminate savo aplinką (daiktus, santykius su žmonėmis). Esate disciplinuotas(-a), konservatyvių įpročių. Mokate gerai apskaičiuoti artimiausius ėjimus. Šios savybės gali padėti jums tapti puikiu(-</a:t>
            </a:r>
            <a:r>
              <a:rPr lang="lt-LT"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ia</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darbuotoju(-a), darbų vykdytoju(-a), techniku(-e), administratoriumi(-e), vadovo pavaduotoju(-a), vidurinės grandines vadovu(-e).</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spcBef>
                <a:spcPts val="0"/>
              </a:spcBef>
              <a:buNone/>
            </a:pP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Kadangi turite polinkį detalizuoti, gilintis į detales, tikslintis informaciją, jums nereikėtų rinktis profesijas, kur reikalaujama greitų operatyvių sprendimų priėmimų. Taip pat, reikėtų vengti tokių profesijų, kur reikalinga nuolat daug bendrauti su žmonėmis, demonstruoti lankstumą ir atvirumą jiems. Kur nėra tikslaus užduočių plano, aiškaus darbų pasiskirstymo.</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93198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9249C70-F148-4B5A-8EE1-297A092A731E}"/>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sp>
        <p:nvSpPr>
          <p:cNvPr id="3" name="Turinio vietos rezervavimo ženklas 2">
            <a:extLst>
              <a:ext uri="{FF2B5EF4-FFF2-40B4-BE49-F238E27FC236}">
                <a16:creationId xmlns:a16="http://schemas.microsoft.com/office/drawing/2014/main" id="{8FD474E7-D425-4BBF-8B49-FE7D4B6CA9AF}"/>
              </a:ext>
            </a:extLst>
          </p:cNvPr>
          <p:cNvSpPr>
            <a:spLocks noGrp="1"/>
          </p:cNvSpPr>
          <p:nvPr>
            <p:ph idx="1"/>
          </p:nvPr>
        </p:nvSpPr>
        <p:spPr>
          <a:xfrm>
            <a:off x="470517" y="2603500"/>
            <a:ext cx="11230251" cy="3850566"/>
          </a:xfrm>
        </p:spPr>
        <p:txBody>
          <a:bodyPr>
            <a:normAutofit/>
          </a:bodyPr>
          <a:lstStyle/>
          <a:p>
            <a:pPr marL="0" indent="0" algn="just" fontAlgn="base">
              <a:spcBef>
                <a:spcPts val="0"/>
              </a:spcBef>
              <a:buNone/>
            </a:pPr>
            <a:r>
              <a:rPr lang="lt-LT" sz="1800"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Trikampis</a:t>
            </a:r>
            <a:r>
              <a:rPr lang="lt-LT" sz="1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jūs lyderis (-ė) iš prigimties: pagrindinė jūsų savybė – gebėjimas susikoncentruoti į svarbiausią tikslą. Esate energinga, stipri asmenybė, gebate giliai ir greitai analizuoti situacijas, sutelkti dėmesį į problemos esmę. Sugebate nukreipti savo mąstymą į realius ir konkrečius tikslus bei gebate rasti efektyviausią problemos sprendimo būdą.</a:t>
            </a:r>
            <a:endParaRPr lang="en-US"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spcBef>
                <a:spcPts val="0"/>
              </a:spcBef>
              <a:buNone/>
            </a:pPr>
            <a:r>
              <a:rPr lang="lt-LT" sz="1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Tokį žmogų kiti dažnai apibūdina kaip labai pasitikintį savimi asmenį, kovojantį už savo teisybę. Būtent dėl poreikio išlikti teisiam(-</a:t>
            </a:r>
            <a:r>
              <a:rPr lang="lt-LT" sz="18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ia</a:t>
            </a:r>
            <a:r>
              <a:rPr lang="lt-LT" sz="1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noro vadovauti situacijai, priimti sprendimus ne tik už save, bet ir už kitus, trikampį išsirinkusį asmenį galima pavadinti, kaip nuolat konkuruojantį su kitais. Jums sunku pripažinti savo klaidas. Galima net gi pasakyti, kad jūs matote tai, ką norite matyti, nemėgstate keisti savo sprendimų, dažnai būnate kategoriškas, nemėgstate, kai jums prieštaraujama. Gera jūsų savybė – gebėjimas greitai ir sėkmingai mokytis (tarsi kempinė sugeriate visą naudingą, naują informaciją), tiesa, tik tų dalykų, kurių manote prireiks jūsų tikslo įgyvendinimui.</a:t>
            </a:r>
            <a:endParaRPr lang="en-US"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spcBef>
                <a:spcPts val="0"/>
              </a:spcBef>
              <a:buNone/>
            </a:pPr>
            <a:r>
              <a:rPr lang="lt-LT" sz="1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Esate ambicingas(-a), siekiate aukštų pareigų, gero socialinio statuso, jūsų tikslas – gera karjera. Būtumėt puikus vadybininkas(-ė), organizatorius(-ė), įvairių sričių ir įvairių lygių vadovas(-ė).</a:t>
            </a:r>
            <a:endParaRPr lang="en-US"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942283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083095C-3BC4-496B-9349-141A72C26AA5}"/>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sp>
        <p:nvSpPr>
          <p:cNvPr id="3" name="Turinio vietos rezervavimo ženklas 2">
            <a:extLst>
              <a:ext uri="{FF2B5EF4-FFF2-40B4-BE49-F238E27FC236}">
                <a16:creationId xmlns:a16="http://schemas.microsoft.com/office/drawing/2014/main" id="{E37C4FA5-EE6F-4EA0-B4DE-C478E0A3F136}"/>
              </a:ext>
            </a:extLst>
          </p:cNvPr>
          <p:cNvSpPr>
            <a:spLocks noGrp="1"/>
          </p:cNvSpPr>
          <p:nvPr>
            <p:ph idx="1"/>
          </p:nvPr>
        </p:nvSpPr>
        <p:spPr>
          <a:xfrm>
            <a:off x="497149" y="2186249"/>
            <a:ext cx="11407806" cy="3416300"/>
          </a:xfrm>
        </p:spPr>
        <p:txBody>
          <a:bodyPr/>
          <a:lstStyle/>
          <a:p>
            <a:pPr marL="0" indent="0" algn="just" fontAlgn="base">
              <a:spcBef>
                <a:spcPts val="0"/>
              </a:spcBef>
              <a:buNone/>
            </a:pPr>
            <a:r>
              <a:rPr lang="lt-LT" sz="1800"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Stačiakampis</a:t>
            </a:r>
            <a:r>
              <a:rPr lang="lt-LT" sz="1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neapsisprendęs(-</a:t>
            </a:r>
            <a:r>
              <a:rPr lang="lt-LT" sz="18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usi</a:t>
            </a:r>
            <a:r>
              <a:rPr lang="lt-LT" sz="1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jeigu pirmąją figūrą pasirinkote stačiakampį, jūsų gyvenime vyksta pokyčiai. Pokyčių priežastys gali būti įvairios: tai nepasitenkinimas jūsų dabartiniu gyvenimu, gyvenimo būdu, asmenybės paieškos, savęs ieškojimas. Jūs siekiate tapti geriausiu(-</a:t>
            </a:r>
            <a:r>
              <a:rPr lang="lt-LT" sz="18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ia</a:t>
            </a:r>
            <a:r>
              <a:rPr lang="lt-LT" sz="1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kurioje nors srityje, ieškote naujų savo problemų sprendimo būdų, norite bandyti (bandote) įvairius gyvenimo būdus. Jeigu jau dirbate, darbe ieškote naujų darbo būdų.</a:t>
            </a:r>
            <a:endParaRPr lang="en-US"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spcBef>
                <a:spcPts val="0"/>
              </a:spcBef>
              <a:buNone/>
            </a:pPr>
            <a:r>
              <a:rPr lang="lt-LT" sz="1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Dabartiniu gyvenimo momentu jums būtina bendrauti su kitais žmonėmis. Jūs pasižymite daugeliu teigiamų savybių, kurios yra patrauklios kitiems: smalsumu, </a:t>
            </a:r>
            <a:r>
              <a:rPr lang="lt-LT" sz="18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žingeidumu</a:t>
            </a:r>
            <a:r>
              <a:rPr lang="lt-LT" sz="1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domėjimusi viskuo aplink jus ir svarbiausia drąsa! Šiuo metu jūs esate atviras(-a) naujoms idėjoms, vertybėms, gyvenimo ir mąstymo būdams, lengvai pasisavinate visa, kas nauja. Tiesa, neigiama šios savybės pusė tai, kad esate pernelyg naivus(-i), patiklus(-i). Dėl to žmonėms, esantiems geresnėse, aukštesnėse pareigose, kurie jaučiasi tvirčiau už jus, lengva manipuliuoti jumis (tiesiogiai arba netiesiogiai bando įteigti savo nuomonę jums). Jums tereikia žinoti, kad ši būsena yra laikinas gyvenimo etapas, kuris būtinai praeis!</a:t>
            </a:r>
            <a:endParaRPr lang="en-US" sz="1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696424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2E756C3-A310-421A-AC9A-D73781F42C5D}"/>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sp>
        <p:nvSpPr>
          <p:cNvPr id="3" name="Turinio vietos rezervavimo ženklas 2">
            <a:extLst>
              <a:ext uri="{FF2B5EF4-FFF2-40B4-BE49-F238E27FC236}">
                <a16:creationId xmlns:a16="http://schemas.microsoft.com/office/drawing/2014/main" id="{ED5750CA-2930-4F99-89F5-F6B95BAAD332}"/>
              </a:ext>
            </a:extLst>
          </p:cNvPr>
          <p:cNvSpPr>
            <a:spLocks noGrp="1"/>
          </p:cNvSpPr>
          <p:nvPr>
            <p:ph idx="1"/>
          </p:nvPr>
        </p:nvSpPr>
        <p:spPr>
          <a:xfrm>
            <a:off x="488272" y="2317071"/>
            <a:ext cx="11176986" cy="4421079"/>
          </a:xfrm>
        </p:spPr>
        <p:txBody>
          <a:bodyPr>
            <a:normAutofit fontScale="62500" lnSpcReduction="20000"/>
          </a:bodyPr>
          <a:lstStyle/>
          <a:p>
            <a:pPr marL="0" indent="0" algn="just" fontAlgn="base">
              <a:lnSpc>
                <a:spcPct val="120000"/>
              </a:lnSpc>
              <a:spcBef>
                <a:spcPts val="0"/>
              </a:spcBef>
              <a:buNone/>
            </a:pPr>
            <a:r>
              <a:rPr lang="lt-LT" sz="2600"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Apskritimas</a:t>
            </a:r>
            <a:r>
              <a:rPr lang="lt-LT" sz="26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besidomintis(-i) kitais žmonėmis: jeigu pasirinkote šią figūrą jums svarbiausia – geri tarpasmeniniai santykiai su kitais. Žmonės jums – aukščiausia vertybė, o jūs dažniausiai būnate tie „klijai“, kurie suklijuoja tarpusavio santykius kolektyve, šeimoje, </a:t>
            </a:r>
            <a:r>
              <a:rPr lang="lt-LT" sz="2600"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t.y</a:t>
            </a:r>
            <a:r>
              <a:rPr lang="lt-LT" sz="26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gebate stabilizuoti santykius grupėje. Esate ne tik komunikabilus, bet ir mokate klausytis. Pasižymite stipriu jautrumu, gerai išvystyta empatija – sugebėjimu įsijausti į kitų jausmus, gerai „skaitote“ kitų žmonių kūno kalbą, gebate atpažinti apsimetėlį, melagį.</a:t>
            </a:r>
            <a:endParaRPr lang="en-US" sz="26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lnSpc>
                <a:spcPct val="120000"/>
              </a:lnSpc>
              <a:spcBef>
                <a:spcPts val="0"/>
              </a:spcBef>
              <a:buNone/>
            </a:pPr>
            <a:r>
              <a:rPr lang="lt-LT" sz="26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Jums svarbus jūsų kolektyvas, esate populiarus(-i) tarp bendradarbių (bendraklasių). Tačiau jums sunkiai sekasi organizuoti verslo klausimus. Visų pirma dėl to, kad jums svarbiausia žmonės, o ne rezultatas. Norėdami išsaugoti taiką, kartais jūs nesilaikote savo nuomonės bei vengiate priimti nepopuliarius sprendimus. Jums nėra nieko sunkiau, kaip konfliktuoti su aplinkiniais, ir jūs bet kokiomis galimybėmis stengiatės išvengti konfliktų. Kartais, tai gali pakenkti rezultatų siekimui. Visų antra – jūs nepasižymite ryžtingumu, dažnai nemokate pateikti savęs reikiamu būdu. Tiesa, jeigu sprendžiamas klausimas susijęs su moralinėmis vertybėmis ar neteisybe – jūs galite pademonstruoti pavydėtiną tvirtumą.</a:t>
            </a:r>
            <a:endParaRPr lang="en-US" sz="26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lnSpc>
                <a:spcPct val="120000"/>
              </a:lnSpc>
              <a:spcBef>
                <a:spcPts val="0"/>
              </a:spcBef>
              <a:buNone/>
            </a:pPr>
            <a:r>
              <a:rPr lang="lt-LT" sz="26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Mąstydami pasitelkiate vaizdus ir intuiciją. Tokio pobūdžio mąstymas visada yra lydimas emocijų. Tai nereiškia, kad jūsų sprendimai nepagrįsti logika, tačiau priimdamas(-a) sprendimus dažnai vadovaujatės subjektyviomis nuostatomis (vertybėmis, vertinimais, jausmais ir pan.) bei stengiatės rasti kažką bendro, netgi visai priešingose nuomonėse. Galima sakyti, kad jūs psichologas(-ė) iš prigimties, jums tiktų su pagalba kitiems susijusios profesijos (socialinis darbuotojas, socialinis pedagogas, psichologas, specialusis pedagogas, mokytojas, darželio auklėtojas). Šios profesijos reikalauja ne tik gerai išvystytų bendravimo gebėjimų, bet ir gebėjimo užjausti, noro suprasti kitus žmones.</a:t>
            </a:r>
            <a:endParaRPr lang="en-US" sz="26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711114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FF0964-AA93-4CCE-AE57-FB7E62F34823}"/>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sp>
        <p:nvSpPr>
          <p:cNvPr id="3" name="Turinio vietos rezervavimo ženklas 2">
            <a:extLst>
              <a:ext uri="{FF2B5EF4-FFF2-40B4-BE49-F238E27FC236}">
                <a16:creationId xmlns:a16="http://schemas.microsoft.com/office/drawing/2014/main" id="{4963B7A5-B379-4B0D-A38D-51D99CF458C0}"/>
              </a:ext>
            </a:extLst>
          </p:cNvPr>
          <p:cNvSpPr>
            <a:spLocks noGrp="1"/>
          </p:cNvSpPr>
          <p:nvPr>
            <p:ph idx="1"/>
          </p:nvPr>
        </p:nvSpPr>
        <p:spPr>
          <a:xfrm>
            <a:off x="514905" y="2352583"/>
            <a:ext cx="11230251" cy="4243526"/>
          </a:xfrm>
        </p:spPr>
        <p:txBody>
          <a:bodyPr>
            <a:normAutofit/>
          </a:bodyPr>
          <a:lstStyle/>
          <a:p>
            <a:pPr marL="0" indent="0" algn="just" fontAlgn="base">
              <a:lnSpc>
                <a:spcPct val="110000"/>
              </a:lnSpc>
              <a:spcBef>
                <a:spcPts val="0"/>
              </a:spcBef>
              <a:buNone/>
            </a:pPr>
            <a:r>
              <a:rPr lang="lt-LT" cap="none"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a:t>
            </a:r>
            <a:r>
              <a:rPr lang="lt-LT" cap="none"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smenybės sąvoka yra plati ir sudėtinga, apimanti fizinius ir psichologinius žmogaus ypatumus – visa tai, ką žmogus suvokia ir išgyvena kaip „aš“: išorines ir vidines savybes, sugebėjimus, suvokimo ir mąstymo procesus. Asmenybė yra sistema, jungianti žmogaus psichikos procesus, elgesio bruožus, motyvus, pažinimą ir veiklą į unikalią darnią visumą. Asmenybė – įgimtų savybių ir patirties vystymosi rezultatas.</a:t>
            </a:r>
            <a:endParaRPr lang="en-US" cap="none"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lnSpc>
                <a:spcPct val="110000"/>
              </a:lnSpc>
              <a:spcBef>
                <a:spcPts val="0"/>
              </a:spcBef>
              <a:buNone/>
            </a:pPr>
            <a:r>
              <a:rPr lang="lt-LT" cap="none"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a:t>
            </a:r>
            <a:r>
              <a:rPr lang="lt-LT" cap="none"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uprasdami asmenybę, mes jai priskiriame tokius požymius:</a:t>
            </a:r>
            <a:endParaRPr lang="en-US" cap="none"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10000"/>
              </a:lnSpc>
              <a:spcBef>
                <a:spcPts val="0"/>
              </a:spcBef>
              <a:buFont typeface="+mj-lt"/>
              <a:buAutoNum type="arabicPeriod"/>
            </a:pPr>
            <a:r>
              <a:rPr lang="lt-LT" cap="none"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a:t>
            </a:r>
            <a:r>
              <a:rPr lang="lt-LT" cap="none"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smenybė kaip sudėtinga sistema yra unikali.</a:t>
            </a:r>
            <a:endParaRPr lang="en-US" cap="none"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10000"/>
              </a:lnSpc>
              <a:spcBef>
                <a:spcPts val="0"/>
              </a:spcBef>
              <a:buFont typeface="+mj-lt"/>
              <a:buAutoNum type="arabicPeriod"/>
            </a:pPr>
            <a:r>
              <a:rPr lang="lt-LT" cap="none"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a:t>
            </a:r>
            <a:r>
              <a:rPr lang="lt-LT" cap="none"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smenybė yra visos žmogaus psichinės veiklos integratorius, sąlygojantis žmogaus savojo „aš“ supratimą, savireguliaciją ir adaptaciją prie aplinkos.</a:t>
            </a:r>
            <a:endParaRPr lang="en-US" cap="none"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10000"/>
              </a:lnSpc>
              <a:spcBef>
                <a:spcPts val="0"/>
              </a:spcBef>
              <a:buFont typeface="+mj-lt"/>
              <a:buAutoNum type="arabicPeriod"/>
            </a:pPr>
            <a:r>
              <a:rPr lang="lt-LT" cap="none"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a:t>
            </a:r>
            <a:r>
              <a:rPr lang="lt-LT" cap="none"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smenybė visada turi kontaktų su kitomis asmenybėmis ir užima tam tikrą padėtį grupėse ir apskritai socialinėje erdvėje.</a:t>
            </a:r>
            <a:endParaRPr lang="en-US" cap="none"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10000"/>
              </a:lnSpc>
              <a:spcBef>
                <a:spcPts val="0"/>
              </a:spcBef>
              <a:buFont typeface="+mj-lt"/>
              <a:buAutoNum type="arabicPeriod"/>
            </a:pPr>
            <a:r>
              <a:rPr lang="lt-LT" cap="none"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a:t>
            </a:r>
            <a:r>
              <a:rPr lang="lt-LT" cap="none"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smenybė vientisa, bet sudėtinga sistema. Joje galima išskirti keletą sričių, kurios ypač atsispindi asmenybės veikloje: kryptingumas, temperamentas ir charakteris, sugebėjimai, jausmai, valia (svarbiausia asmenybės dalis yra kryptingumas).</a:t>
            </a:r>
            <a:endParaRPr lang="en-US" dirty="0">
              <a:solidFill>
                <a:schemeClr val="accent6">
                  <a:lumMod val="50000"/>
                </a:schemeClr>
              </a:solidFill>
            </a:endParaRPr>
          </a:p>
        </p:txBody>
      </p:sp>
    </p:spTree>
    <p:extLst>
      <p:ext uri="{BB962C8B-B14F-4D97-AF65-F5344CB8AC3E}">
        <p14:creationId xmlns:p14="http://schemas.microsoft.com/office/powerpoint/2010/main" val="1325124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7E04CCE-3BA1-4668-B9E7-B32BF479A7CE}"/>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sp>
        <p:nvSpPr>
          <p:cNvPr id="3" name="Turinio vietos rezervavimo ženklas 2">
            <a:extLst>
              <a:ext uri="{FF2B5EF4-FFF2-40B4-BE49-F238E27FC236}">
                <a16:creationId xmlns:a16="http://schemas.microsoft.com/office/drawing/2014/main" id="{EA88A711-5085-4866-93FA-D2510FA2FDCF}"/>
              </a:ext>
            </a:extLst>
          </p:cNvPr>
          <p:cNvSpPr>
            <a:spLocks noGrp="1"/>
          </p:cNvSpPr>
          <p:nvPr>
            <p:ph idx="1"/>
          </p:nvPr>
        </p:nvSpPr>
        <p:spPr>
          <a:xfrm>
            <a:off x="568170" y="2299316"/>
            <a:ext cx="11310151" cy="4367813"/>
          </a:xfrm>
        </p:spPr>
        <p:txBody>
          <a:bodyPr>
            <a:normAutofit fontScale="25000" lnSpcReduction="20000"/>
          </a:bodyPr>
          <a:lstStyle/>
          <a:p>
            <a:pPr marL="0" indent="0" algn="just" fontAlgn="base">
              <a:lnSpc>
                <a:spcPct val="120000"/>
              </a:lnSpc>
              <a:spcBef>
                <a:spcPts val="0"/>
              </a:spcBef>
              <a:buNone/>
            </a:pPr>
            <a:r>
              <a:rPr lang="lt-LT" sz="6400" b="1"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Zigzagas</a:t>
            </a:r>
            <a:r>
              <a:rPr lang="lt-LT" sz="6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novatorius: jeigu pirmąją savo figūrą pasirinkote „zigzagą“, jūs esate kūrybingas, originalus ir išradingas mąstytojas. Jūs pasižymite vaizdiniu mąstymu, gerai išvystyta intuicija, sugebėjimu apjungti atskiras detales į visumą. Griežtas, loginiais ryšiais pagrįstas mąstymas – ne Jūsų veikimo būdas. Mąstydami Jūs galite atlikti netikėtus ir ne visada pagrįstus šuolius nuo taško „a“ iki taško „z“, todėl kitokiu mąstymu pasižymintiems žmonėms ne visada pavyksta jus suprasti. Jūsų mąstymas nesusitelkia ties detalėmis, taip tam tikra prasme supaprastindamas pasaulio vaizdą ir leisdamas jame pamatyti grožį, kurti harmoningus, prasmingus įsitikinimus, koncepcijas bei įvaizdžius. Taip pat jūs pasižymite puikiai išvystytu estetiniu pojūčiu.</a:t>
            </a:r>
            <a:endParaRPr lang="en-US" sz="64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lnSpc>
                <a:spcPct val="120000"/>
              </a:lnSpc>
              <a:spcBef>
                <a:spcPts val="0"/>
              </a:spcBef>
              <a:buNone/>
            </a:pPr>
            <a:r>
              <a:rPr lang="lt-LT" sz="6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Kita vertus, jūsų negalima pavadinti taikdariu. Jums nepatinka kompromisai, nemėgstate ilgai derinti su kitais pasiūlymus bei susikertančius interesus, vietoj to siekiate iškeltų tikslų tvirtai laikydamasis savo pozicijos ir nedarydamas jokių nuolaidų, netgi aštrindamas konfliktą. Naudodamiesi savo aštriu protu, jūs galite būti labai įtikinami, „atverti akis“ kitiems.</a:t>
            </a:r>
            <a:endParaRPr lang="en-US" sz="64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lnSpc>
                <a:spcPct val="120000"/>
              </a:lnSpc>
              <a:spcBef>
                <a:spcPts val="0"/>
              </a:spcBef>
              <a:buNone/>
            </a:pPr>
            <a:r>
              <a:rPr lang="lt-LT" sz="6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Jums sunkiai sekasi dirbti griežtai struktūruotose situacijose, kuriuose reikalaujama laikytis subordinacijos, galioja aiški pavaldumo hierarchija ir fiksuoti įsipareigojimai, o darbo metodai yra standartizuoti. Profesionalioje veikloje jums būtina nepriklausomybė nuo kitų žmonių. Tačiau lygiai tiek pat svarbu – geri Jūsų darbo vertinimai, pripažinimas, materialiniai ir moraliniai paskatinimai. Kai šios sąlygos yra užtikrinamos – jūs „atgyjate“ ir galite daryti kam esate sukurtas – generuoti naujas idėjas ir darbo metodus. Jums geriausiai seksis kūrybiškose profesijose (ypač susijusiose su menu), taipogi tokios veiklos, kuriose leistinas ar pageidautinas savarankiškumas, nestandartinis mąstymas bei vaizduotė. Jūs – idealistas, todėl jums būdingas nepraktiškumas, naivumas, nesusilaikymas. Nemokate, o gal ir negalite dirbti ties detalėmis, sunkiai sekasi užbaigti pradėtus darbus, nes su kiekviena diena mažėja naujumo pojūtis, kol galiausiai prarandate susidomėjimą tuo ką darote.</a:t>
            </a:r>
            <a:endParaRPr lang="en-US" sz="64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lt-LT" sz="64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64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lt-LT" sz="4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520162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2AADC1F-BD02-496A-8CB5-8359C93DA41B}"/>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sp>
        <p:nvSpPr>
          <p:cNvPr id="3" name="Turinio vietos rezervavimo ženklas 2">
            <a:extLst>
              <a:ext uri="{FF2B5EF4-FFF2-40B4-BE49-F238E27FC236}">
                <a16:creationId xmlns:a16="http://schemas.microsoft.com/office/drawing/2014/main" id="{D7B1D28F-4DF8-4942-9200-2636E7C1AD9D}"/>
              </a:ext>
            </a:extLst>
          </p:cNvPr>
          <p:cNvSpPr>
            <a:spLocks noGrp="1"/>
          </p:cNvSpPr>
          <p:nvPr>
            <p:ph idx="1"/>
          </p:nvPr>
        </p:nvSpPr>
        <p:spPr>
          <a:xfrm>
            <a:off x="479394" y="2503504"/>
            <a:ext cx="11256886" cy="2050742"/>
          </a:xfrm>
        </p:spPr>
        <p:txBody>
          <a:bodyPr>
            <a:normAutofit/>
          </a:bodyPr>
          <a:lstStyle/>
          <a:p>
            <a:pPr marL="0" indent="0" algn="just" fontAlgn="base">
              <a:lnSpc>
                <a:spcPts val="1500"/>
              </a:lnSpc>
              <a:spcAft>
                <a:spcPts val="800"/>
              </a:spcAft>
              <a:buNone/>
            </a:pPr>
            <a:endParaRPr lang="lt-LT" sz="2400" dirty="0">
              <a:solidFill>
                <a:srgbClr val="66003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fontAlgn="base">
              <a:spcBef>
                <a:spcPts val="0"/>
              </a:spcBef>
              <a:buNone/>
            </a:pPr>
            <a:r>
              <a:rPr lang="lt-LT" sz="20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užduotis.</a:t>
            </a:r>
          </a:p>
          <a:p>
            <a:pPr marL="0" indent="0" algn="just" fontAlgn="base">
              <a:spcBef>
                <a:spcPts val="0"/>
              </a:spcBef>
              <a:buNone/>
            </a:pPr>
            <a:r>
              <a:rPr lang="lt-LT"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Jums yra</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pateiktos </a:t>
            </a:r>
            <a:r>
              <a:rPr lang="lt-LT"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devynios figūros</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asmenybės tipui nustatyti, kurios atitinka devynis asmenybės tipus.</a:t>
            </a:r>
          </a:p>
          <a:p>
            <a:pPr marL="0" indent="0" algn="just" fontAlgn="base">
              <a:spcBef>
                <a:spcPts val="0"/>
              </a:spcBef>
              <a:buNone/>
            </a:pP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Peržiūrėkite žemiau pateiktus paveikslėlius bei išsirinkite jums labiausiai patikusį. Ilgai negalvokite, šiame </a:t>
            </a:r>
          </a:p>
          <a:p>
            <a:pPr marL="0" indent="0" algn="just" fontAlgn="base">
              <a:spcBef>
                <a:spcPts val="0"/>
              </a:spcBef>
              <a:buNone/>
            </a:pP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teste svarbu jūsų pirmas įspūdis.</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fontAlgn="base">
              <a:spcBef>
                <a:spcPts val="0"/>
              </a:spcBef>
              <a:buNone/>
            </a:pP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Išsirinkę paveikslėlį, perskaitykite prie jo pateiktą galimai jūsų asmenybę apibūdinantį aprašymą.</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933714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521BC1C-D69A-4D6F-902F-C8B6E67EE017}"/>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8C3E347C-FDFD-4EB7-BF78-38E112FE2C1E}"/>
              </a:ext>
            </a:extLst>
          </p:cNvPr>
          <p:cNvPicPr>
            <a:picLocks noGrp="1" noChangeAspect="1"/>
          </p:cNvPicPr>
          <p:nvPr>
            <p:ph idx="1"/>
          </p:nvPr>
        </p:nvPicPr>
        <p:blipFill>
          <a:blip r:embed="rId2"/>
          <a:stretch>
            <a:fillRect/>
          </a:stretch>
        </p:blipFill>
        <p:spPr>
          <a:xfrm>
            <a:off x="1411250" y="2370339"/>
            <a:ext cx="9508283" cy="4003828"/>
          </a:xfrm>
          <a:prstGeom prst="rect">
            <a:avLst/>
          </a:prstGeom>
        </p:spPr>
      </p:pic>
    </p:spTree>
    <p:extLst>
      <p:ext uri="{BB962C8B-B14F-4D97-AF65-F5344CB8AC3E}">
        <p14:creationId xmlns:p14="http://schemas.microsoft.com/office/powerpoint/2010/main" val="623580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D2D987B-BF96-4F25-B5F1-9BA21DBFC83D}"/>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3C7F09E0-E5BD-4FF4-ACBC-291EA2E0CA7E}"/>
              </a:ext>
            </a:extLst>
          </p:cNvPr>
          <p:cNvPicPr>
            <a:picLocks noGrp="1" noChangeAspect="1"/>
          </p:cNvPicPr>
          <p:nvPr>
            <p:ph idx="1"/>
          </p:nvPr>
        </p:nvPicPr>
        <p:blipFill>
          <a:blip r:embed="rId2"/>
          <a:stretch>
            <a:fillRect/>
          </a:stretch>
        </p:blipFill>
        <p:spPr>
          <a:xfrm>
            <a:off x="4986432" y="2319432"/>
            <a:ext cx="2219136" cy="2219136"/>
          </a:xfrm>
          <a:prstGeom prst="rect">
            <a:avLst/>
          </a:prstGeom>
        </p:spPr>
      </p:pic>
      <p:sp>
        <p:nvSpPr>
          <p:cNvPr id="6" name="TextBox 5">
            <a:extLst>
              <a:ext uri="{FF2B5EF4-FFF2-40B4-BE49-F238E27FC236}">
                <a16:creationId xmlns:a16="http://schemas.microsoft.com/office/drawing/2014/main" id="{337D6B3E-BCD5-4341-A8F0-F2860A5169B1}"/>
              </a:ext>
            </a:extLst>
          </p:cNvPr>
          <p:cNvSpPr txBox="1"/>
          <p:nvPr/>
        </p:nvSpPr>
        <p:spPr>
          <a:xfrm>
            <a:off x="585926" y="4853047"/>
            <a:ext cx="11203620" cy="1765483"/>
          </a:xfrm>
          <a:prstGeom prst="rect">
            <a:avLst/>
          </a:prstGeom>
          <a:noFill/>
        </p:spPr>
        <p:txBody>
          <a:bodyPr wrap="square">
            <a:spAutoFit/>
          </a:bodyPr>
          <a:lstStyle/>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 Linkęs (-</a:t>
            </a:r>
            <a:r>
              <a:rPr lang="lt-LT"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usi</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į savistabą, apmąstymus, jautrus (-i).</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Esate linkęs (-</a:t>
            </a:r>
            <a:r>
              <a:rPr lang="lt-LT"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usi</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daug dažniau analizuoti save ir aplinką, jautriai reaguoti į situacijas nei dauguma žmonių. Jūs</a:t>
            </a:r>
          </a:p>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nemėgstate paviršutiniškumo. </a:t>
            </a:r>
            <a:r>
              <a:rPr lang="lt-LT"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eriau liksite vienas (-a), nei kęsite kalbėjimą „apie nieką“, tuščiažodžiavimą. Tačiau</a:t>
            </a:r>
          </a:p>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jūsų santykiai su draugais yra gana intensyvūs ir stiprūs, kas leidžia jums išlaikyti vidinę ramybę ir pusiausvyrą, kuri</a:t>
            </a:r>
          </a:p>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jums yra labai svarbi tam, kad jaustumėtės gerai. Tačiau jums nėra sunku būti vienam net ir ilgesnį laiką, jums</a:t>
            </a:r>
          </a:p>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nepasidaro nuobodu ar vieniša.</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2549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BE86741-CFE7-4397-B827-DD0DBA428734}"/>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10" name="Turinio vietos rezervavimo ženklas 9">
            <a:extLst>
              <a:ext uri="{FF2B5EF4-FFF2-40B4-BE49-F238E27FC236}">
                <a16:creationId xmlns:a16="http://schemas.microsoft.com/office/drawing/2014/main" id="{DC394AD6-1880-453B-8E1D-687B44A42C6C}"/>
              </a:ext>
            </a:extLst>
          </p:cNvPr>
          <p:cNvPicPr>
            <a:picLocks noGrp="1" noChangeAspect="1"/>
          </p:cNvPicPr>
          <p:nvPr>
            <p:ph idx="1"/>
          </p:nvPr>
        </p:nvPicPr>
        <p:blipFill>
          <a:blip r:embed="rId2"/>
          <a:stretch>
            <a:fillRect/>
          </a:stretch>
        </p:blipFill>
        <p:spPr>
          <a:xfrm>
            <a:off x="4192258" y="2323295"/>
            <a:ext cx="2235175" cy="2211410"/>
          </a:xfrm>
          <a:prstGeom prst="rect">
            <a:avLst/>
          </a:prstGeom>
        </p:spPr>
      </p:pic>
      <p:sp>
        <p:nvSpPr>
          <p:cNvPr id="14" name="TextBox 13">
            <a:extLst>
              <a:ext uri="{FF2B5EF4-FFF2-40B4-BE49-F238E27FC236}">
                <a16:creationId xmlns:a16="http://schemas.microsoft.com/office/drawing/2014/main" id="{625A6641-DB49-4329-965C-27D831E7628C}"/>
              </a:ext>
            </a:extLst>
          </p:cNvPr>
          <p:cNvSpPr txBox="1"/>
          <p:nvPr/>
        </p:nvSpPr>
        <p:spPr>
          <a:xfrm>
            <a:off x="381740" y="4823921"/>
            <a:ext cx="11336783" cy="1475853"/>
          </a:xfrm>
          <a:prstGeom prst="rect">
            <a:avLst/>
          </a:prstGeom>
          <a:noFill/>
        </p:spPr>
        <p:txBody>
          <a:bodyPr wrap="square">
            <a:spAutoFit/>
          </a:bodyPr>
          <a:lstStyle/>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2. Nepriklausomas (-a), neįprastas (-a), nevaržomas (-a).</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Jums reikalingas laisvas ir nepriklausomas gyvenimas, kur galite patys, nevaržomi apibrėžti savo tikslus ir siekius. Esate</a:t>
            </a:r>
          </a:p>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kūrybiškas (-a) tiek savo darbuose, tiek laisvalaikio užsiėmimuose. Jūsų stiprus laisvės poreikis, kartais priverčia jus</a:t>
            </a:r>
          </a:p>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pasielgti priešingai nei tikimasi iš jūsų. Jūsų gyvenimo stilius labai individualus. Jūs niekada aklai neseksite kitų</a:t>
            </a:r>
          </a:p>
          <a:p>
            <a:pPr algn="just"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nurodymų, priešingai jūs gyvenate tik pagal savo taisykles ir įsitikinimus, net gi tada, kai tai reiškia „plaukti prieš srovę“.</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9739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B0DAA09-DE28-4BE5-BBEF-94EFA90CB78A}"/>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81B80F81-03D1-4FAE-BBF5-D66D38A20915}"/>
              </a:ext>
            </a:extLst>
          </p:cNvPr>
          <p:cNvPicPr>
            <a:picLocks noGrp="1" noChangeAspect="1"/>
          </p:cNvPicPr>
          <p:nvPr>
            <p:ph idx="1"/>
          </p:nvPr>
        </p:nvPicPr>
        <p:blipFill>
          <a:blip r:embed="rId2"/>
          <a:stretch>
            <a:fillRect/>
          </a:stretch>
        </p:blipFill>
        <p:spPr>
          <a:xfrm>
            <a:off x="4280958" y="2274461"/>
            <a:ext cx="2368417" cy="2368417"/>
          </a:xfrm>
          <a:prstGeom prst="rect">
            <a:avLst/>
          </a:prstGeom>
        </p:spPr>
      </p:pic>
      <p:sp>
        <p:nvSpPr>
          <p:cNvPr id="6" name="TextBox 5">
            <a:extLst>
              <a:ext uri="{FF2B5EF4-FFF2-40B4-BE49-F238E27FC236}">
                <a16:creationId xmlns:a16="http://schemas.microsoft.com/office/drawing/2014/main" id="{9D34EA13-E569-4E16-8823-2B759332BD33}"/>
              </a:ext>
            </a:extLst>
          </p:cNvPr>
          <p:cNvSpPr txBox="1"/>
          <p:nvPr/>
        </p:nvSpPr>
        <p:spPr>
          <a:xfrm>
            <a:off x="674703" y="4583539"/>
            <a:ext cx="10928412" cy="1200329"/>
          </a:xfrm>
          <a:prstGeom prst="rect">
            <a:avLst/>
          </a:prstGeom>
          <a:noFill/>
        </p:spPr>
        <p:txBody>
          <a:bodyPr wrap="square">
            <a:spAutoFit/>
          </a:bodyPr>
          <a:lstStyle/>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3. Energingas (-a), aktyvus (-i), ekstravertas (ė).</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Esate likęs (-</a:t>
            </a:r>
            <a:r>
              <a:rPr lang="lt-LT" dirty="0" err="1">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usi</a:t>
            </a:r>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rizikuoti bei prisiimti griežtus įsipareigojimus mainais į įdomų, įvairiapusį darbą. O kasdienybė ir</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rutina gali jus „paralyžiuoti“, t. y. gali dingti noras bei motyvacija veikti ir dirbti. Labiausiai už viską jūs mėgstate</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užimti aktyvų vaidmenį įvykių sūkuryje. Tokiu būdu jūs būnate labiausiai produktyvus (-i), pasiekiate daugiausiai.</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5830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59B9507-73E9-4730-A565-DB76275849D8}"/>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3B6BBC56-9B38-4A76-B9A7-9A827757CA24}"/>
              </a:ext>
            </a:extLst>
          </p:cNvPr>
          <p:cNvPicPr>
            <a:picLocks noGrp="1" noChangeAspect="1"/>
          </p:cNvPicPr>
          <p:nvPr>
            <p:ph idx="1"/>
          </p:nvPr>
        </p:nvPicPr>
        <p:blipFill>
          <a:blip r:embed="rId2"/>
          <a:stretch>
            <a:fillRect/>
          </a:stretch>
        </p:blipFill>
        <p:spPr>
          <a:xfrm>
            <a:off x="4426092" y="2234416"/>
            <a:ext cx="2219136" cy="2219136"/>
          </a:xfrm>
          <a:prstGeom prst="rect">
            <a:avLst/>
          </a:prstGeom>
        </p:spPr>
      </p:pic>
      <p:sp>
        <p:nvSpPr>
          <p:cNvPr id="6" name="TextBox 5">
            <a:extLst>
              <a:ext uri="{FF2B5EF4-FFF2-40B4-BE49-F238E27FC236}">
                <a16:creationId xmlns:a16="http://schemas.microsoft.com/office/drawing/2014/main" id="{616DD737-0746-410D-B00B-610DCC0578A5}"/>
              </a:ext>
            </a:extLst>
          </p:cNvPr>
          <p:cNvSpPr txBox="1"/>
          <p:nvPr/>
        </p:nvSpPr>
        <p:spPr>
          <a:xfrm>
            <a:off x="559293" y="4535761"/>
            <a:ext cx="11194742" cy="1770806"/>
          </a:xfrm>
          <a:prstGeom prst="rect">
            <a:avLst/>
          </a:prstGeom>
          <a:noFill/>
        </p:spPr>
        <p:txBody>
          <a:bodyPr wrap="square">
            <a:spAutoFit/>
          </a:bodyPr>
          <a:lstStyle/>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4. Žemiškas (-a), sugebantis (-i) išlaikyti pusiausvyrą, harmoningas (-a).</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Vertinate natūralius, nekomplikuotus santykius. Žmonės jus mėgsta už tai, kad abiem kojomis tvirtai stovite ant žemės</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ir jie gali visada jumis pasikliauti. Artimiausius sau žmones aprūpinate saugumu ir suteikiate jiems pakankamai laisvės.</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Kiti jus apibūdina kaip šiltą ir humanišką asmenybę. Jums nepatinka ryškūs, blizgūs bei banalūs ir nuvalkioti dalykai.</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Esate gana skeptiškas (-a) naujausioms mados tendencijoms, jums svarbiausia, kad rūbai būtų praktiški, elegantiški, bet</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neįšaukiantys.</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9385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CAB21A8-3E96-4CB1-B814-A217E75810D8}"/>
              </a:ext>
            </a:extLst>
          </p:cNvPr>
          <p:cNvSpPr>
            <a:spLocks noGrp="1"/>
          </p:cNvSpPr>
          <p:nvPr>
            <p:ph type="title"/>
          </p:nvPr>
        </p:nvSpPr>
        <p:spPr/>
        <p:txBody>
          <a:bodyPr/>
          <a:lstStyle/>
          <a:p>
            <a:pPr algn="ctr"/>
            <a:r>
              <a:rPr lang="lt-LT" sz="3600" dirty="0">
                <a:solidFill>
                  <a:srgbClr val="FFFF00"/>
                </a:solidFill>
                <a:effectLst/>
                <a:latin typeface="Times New Roman" panose="02020603050405020304" pitchFamily="18" charset="0"/>
                <a:ea typeface="Calibri" panose="020F0502020204030204" pitchFamily="34" charset="0"/>
              </a:rPr>
              <a:t>Kiekvienas žmogus </a:t>
            </a:r>
            <a:r>
              <a:rPr lang="lt-LT" sz="3600" dirty="0">
                <a:solidFill>
                  <a:srgbClr val="FFFF00"/>
                </a:solidFill>
                <a:effectLst/>
                <a:latin typeface="Times New Roman" panose="02020603050405020304" pitchFamily="18" charset="0"/>
                <a:ea typeface="Times New Roman" panose="02020603050405020304" pitchFamily="18" charset="0"/>
              </a:rPr>
              <a:t>– unikali asmenybė</a:t>
            </a:r>
            <a:endParaRPr lang="en-US" dirty="0"/>
          </a:p>
        </p:txBody>
      </p:sp>
      <p:pic>
        <p:nvPicPr>
          <p:cNvPr id="4" name="Turinio vietos rezervavimo ženklas 3">
            <a:extLst>
              <a:ext uri="{FF2B5EF4-FFF2-40B4-BE49-F238E27FC236}">
                <a16:creationId xmlns:a16="http://schemas.microsoft.com/office/drawing/2014/main" id="{314FDA20-BC90-4079-B2F8-C3D4C245F7AC}"/>
              </a:ext>
            </a:extLst>
          </p:cNvPr>
          <p:cNvPicPr>
            <a:picLocks noGrp="1" noChangeAspect="1"/>
          </p:cNvPicPr>
          <p:nvPr>
            <p:ph idx="1"/>
          </p:nvPr>
        </p:nvPicPr>
        <p:blipFill>
          <a:blip r:embed="rId2"/>
          <a:stretch>
            <a:fillRect/>
          </a:stretch>
        </p:blipFill>
        <p:spPr>
          <a:xfrm>
            <a:off x="4547365" y="2310178"/>
            <a:ext cx="2048743" cy="1959604"/>
          </a:xfrm>
          <a:prstGeom prst="rect">
            <a:avLst/>
          </a:prstGeom>
        </p:spPr>
      </p:pic>
      <p:sp>
        <p:nvSpPr>
          <p:cNvPr id="6" name="TextBox 5">
            <a:extLst>
              <a:ext uri="{FF2B5EF4-FFF2-40B4-BE49-F238E27FC236}">
                <a16:creationId xmlns:a16="http://schemas.microsoft.com/office/drawing/2014/main" id="{857246EC-16C9-4F94-AF5C-16A55B40658A}"/>
              </a:ext>
            </a:extLst>
          </p:cNvPr>
          <p:cNvSpPr txBox="1"/>
          <p:nvPr/>
        </p:nvSpPr>
        <p:spPr>
          <a:xfrm>
            <a:off x="470517" y="4276454"/>
            <a:ext cx="11239130" cy="2065758"/>
          </a:xfrm>
          <a:prstGeom prst="rect">
            <a:avLst/>
          </a:prstGeom>
          <a:noFill/>
        </p:spPr>
        <p:txBody>
          <a:bodyPr wrap="square">
            <a:spAutoFit/>
          </a:bodyPr>
          <a:lstStyle/>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5. Profesionalus (-i), pragmatiškas (-a), pasitikintis (-i) savimi.</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Jūs rūpinatės savo gyvenimu patys bei labiau tikite savo pastangomis nei atsitiktine sėkme. Problemas sprendžiate</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pasitelkę praktiškumą, logiškumą, renkatės paprasčiausią būdą. Kasdieniniame gyvenime stengiatės į viską žiūrėti</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realistiškai, o priimdamas (-a) sprendimus būnate užtikrintas (-a) savo teisumu. Darbe (moksluose) paprastai tenka</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prisiimti daug atsakomybės, nes aplinkiniai žmonės žino, kad jumis galima pasiklauti. Jūsų stipri valia bei</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pasitikėjimas savimi žavi šalia esančius žmonės bei motyvuoja juos. Pilnai savimi patenkinti būsite tik tada, kai iki</a:t>
            </a:r>
          </a:p>
          <a:p>
            <a:pPr fontAlgn="base"/>
            <a:r>
              <a:rPr lang="lt-LT"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galo įgyvendinsite savo idėjas.</a:t>
            </a:r>
            <a:endParaRPr lang="en-US"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31953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aldybos posėdis">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TM02900722[[fn=Jonų (posėdžių salė)]]</Template>
  <TotalTime>123</TotalTime>
  <Words>2592</Words>
  <Application>Microsoft Office PowerPoint</Application>
  <PresentationFormat>Plačiaekranė</PresentationFormat>
  <Paragraphs>122</Paragraphs>
  <Slides>20</Slides>
  <Notes>0</Notes>
  <HiddenSlides>0</HiddenSlides>
  <MMClips>0</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20</vt:i4>
      </vt:variant>
    </vt:vector>
  </HeadingPairs>
  <TitlesOfParts>
    <vt:vector size="26" baseType="lpstr">
      <vt:lpstr>Arial</vt:lpstr>
      <vt:lpstr>Calibri</vt:lpstr>
      <vt:lpstr>Century Gothic</vt:lpstr>
      <vt:lpstr>Times New Roman</vt:lpstr>
      <vt:lpstr>Wingdings 3</vt:lpstr>
      <vt:lpstr>Valdybos posėdis</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lpstr>Kiekvienas žmogus – unikali asmenybė</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Kiekvienas žmogus – unikali asmenybė</dc:title>
  <dc:creator>Vitalija Medzevičienė</dc:creator>
  <cp:lastModifiedBy>Vitalija Medzevičienė</cp:lastModifiedBy>
  <cp:revision>36</cp:revision>
  <dcterms:created xsi:type="dcterms:W3CDTF">2022-01-12T19:22:46Z</dcterms:created>
  <dcterms:modified xsi:type="dcterms:W3CDTF">2022-01-17T13:21:48Z</dcterms:modified>
</cp:coreProperties>
</file>