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0" r:id="rId3"/>
    <p:sldId id="273" r:id="rId4"/>
    <p:sldId id="263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540F8D-AFDF-4F65-AE8C-7C6A0882E879}" v="19" dt="2021-11-29T12:59:28.2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6430" autoAdjust="0"/>
  </p:normalViewPr>
  <p:slideViewPr>
    <p:cSldViewPr>
      <p:cViewPr varScale="1">
        <p:scale>
          <a:sx n="88" d="100"/>
          <a:sy n="88" d="100"/>
        </p:scale>
        <p:origin x="1306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36921-C7D4-4D7F-92A8-FED4BF79FE89}" type="datetimeFigureOut">
              <a:rPr lang="lt-LT" smtClean="0"/>
              <a:t>2023-11-11</a:t>
            </a:fld>
            <a:endParaRPr lang="lt-LT"/>
          </a:p>
        </p:txBody>
      </p:sp>
      <p:sp>
        <p:nvSpPr>
          <p:cNvPr id="4" name="Skaidrės vaizdo vietos rezervavimo ženkla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Pastabų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C12DC-7482-4D09-B889-099AE4336A9F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26085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C12DC-7482-4D09-B889-099AE4336A9F}" type="slidenum">
              <a:rPr lang="lt-LT" smtClean="0"/>
              <a:t>8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79300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8C4FF4-6EE1-4A76-9B8F-B2F594D6C874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F7A747-1B53-4B3F-B8D2-D8AB0E1281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460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4BD201-5F9C-4593-BEFD-74C971F0B552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22E6F0-797A-404D-B2F0-96032D2C16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945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7A3035-02C7-4538-A480-C6887B19F5A6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18664C-3B03-4311-A452-8E87A1DF2E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219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52DDE1-E9F2-4B50-AB95-1A36B28481DE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87BA6C-DE82-4922-A007-5CB817EE4E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191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011FA9-72D4-4D0D-AA04-5200C8F96D1C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CBFCBB-F7D8-4AD9-B5F9-93687358CA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32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8AA105-3B9A-485F-A7BD-B3B1C1BFF994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217202-91A5-4841-8837-12B3422A9C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876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03E727-7E97-4B76-A273-97C117DFD6DE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F140D1-42AB-456C-B3EB-2E58162D29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354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2FDA9A-A9AF-4522-BA4E-959710ABA8F2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4C3DF-49FF-4AA4-A1AB-8615103FAE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358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1C31E6-6AC6-4E62-806B-D0CB1E8C6262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0E188-B191-46AC-99B7-5113417AE6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811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E59BE0-226E-4980-AAF5-F1A9DF7C7AE8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D8319C-EFFD-43A6-A723-9E31BBA50F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66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94FB44-2B3A-4EA5-B708-4FEB9F41BBF1}" type="datetimeFigureOut">
              <a:rPr lang="ru-RU" smtClean="0"/>
              <a:pPr>
                <a:defRPr/>
              </a:pPr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51498-F984-481A-8E8C-4DDFA9BC91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113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286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ru.wikipedia.org/wiki/%D0%9B%D0%B8%D1%82%D0%B5%D1%80%D0%B0%D1%82%D1%83%D1%80%D0%BD%D1%8B%D0%B9_%D0%BC%D1%83%D0%B7%D0%B5%D0%B9_%D0%90._%D0%A1._%D0%9F%D1%83%D1%88%D0%BA%D0%B8%D0%BD%D0%B0_(%D0%92%D0%B8%D0%BB%D1%8C%D0%BD%D1%8E%D1%81)#cite_note-9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ru.wikipedia.org/wiki/1884_%D0%B3%D0%BE%D0%B4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ru.wikipedia.org/wiki/%D0%93%D0%B0%D0%BD%D0%BD%D0%B8%D0%B1%D0%B0%D0%BB,_%D0%90%D0%B1%D1%80%D0%B0%D0%BC_%D0%9F%D0%B5%D1%82%D1%80%D0%BE%D0%B2%D0%B8%D1%87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5%D1%84%D1%80%D0%B5%D0%BC%D0%BE%D0%B2,_%D0%92%D0%BB%D0%B0%D0%B4%D0%B8%D0%BC%D0%B8%D1%80_%D0%98%D0%B2%D0%B0%D0%BD%D0%BE%D0%B2%D0%B8%D1%87" TargetMode="External"/><Relationship Id="rId2" Type="http://schemas.openxmlformats.org/officeDocument/2006/relationships/hyperlink" Target="https://ru.wikipedia.org/w/index.php?title=%D0%90%D0%BC%D0%B1%D1%80%D0%B0%D0%B7%D0%B0%D0%B9%D1%82%D0%B8%D1%82%D0%B5,_%D0%9D%D0%B8%D0%B9%D0%BE%D0%BB%D0%B5&amp;action=edit&amp;redlink=1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/index.php?title=%D0%9F%D1%80%D1%83%D0%B4%D0%BD%D0%B8%D0%BA%D0%BE%D0%B2%D0%B0%D1%81,_%D0%92%D0%BB%D0%B0%D0%B4%D0%B8%D0%BC%D0%B8%D1%80%D0%B0%D1%81&amp;action=edit&amp;redlink=1" TargetMode="External"/><Relationship Id="rId5" Type="http://schemas.openxmlformats.org/officeDocument/2006/relationships/hyperlink" Target="https://ru.wikipedia.org/wiki/%D0%9D%D0%BE%D1%80%D0%B5%D0%B9%D0%BA%D0%B0,_%D0%92%D0%B8%D1%80%D0%B3%D0%B8%D0%BB%D0%B8%D1%8E%D1%81" TargetMode="External"/><Relationship Id="rId4" Type="http://schemas.openxmlformats.org/officeDocument/2006/relationships/hyperlink" Target="https://ru.wikipedia.org/wiki/%D0%90%D1%80%D1%82%D1%91%D0%BC_%D0%98%D0%BD%D0%BE%D0%B7%D0%B5%D0%BC%D1%86%D0%B5%D0%B2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kraeved1147.ru/litva-vilnyus-2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https://ru.wikipedia.org/wiki/XX_%D0%B2%D0%B5%D0%BA" TargetMode="External"/><Relationship Id="rId7" Type="http://schemas.openxmlformats.org/officeDocument/2006/relationships/hyperlink" Target="https://ru.wikipedia.org/wiki/%D0%9B%D0%B8%D1%82%D0%B5%D1%80%D0%B0%D1%82%D1%83%D1%80%D0%BD%D1%8B%D0%B9_%D0%BC%D1%83%D0%B7%D0%B5%D0%B9_%D0%90._%D0%A1._%D0%9F%D1%83%D1%88%D0%BA%D0%B8%D0%BD%D0%B0_(%D0%92%D0%B8%D0%BB%D1%8C%D0%BD%D1%8E%D1%81)#cite_note-7" TargetMode="External"/><Relationship Id="rId2" Type="http://schemas.openxmlformats.org/officeDocument/2006/relationships/hyperlink" Target="https://ru.wikipedia.org/wiki/XIX_%D0%B2%D0%B5%D0%BA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90%D0%BD%D1%82%D0%BE%D0%BA%D0%BE%D0%BB%D1%8C%D1%81%D0%BA%D0%B8%D0%B9,_%D0%9F%D0%B0%D0%B2%D0%B5%D0%BB_%D0%93%D1%80%D0%B8%D0%B3%D0%BE%D1%80%D1%8C%D0%B5%D0%B2%D0%B8%D1%87" TargetMode="External"/><Relationship Id="rId5" Type="http://schemas.openxmlformats.org/officeDocument/2006/relationships/hyperlink" Target="https://ru.wikipedia.org/wiki/1984_%D0%B3%D0%BE%D0%B4" TargetMode="External"/><Relationship Id="rId4" Type="http://schemas.openxmlformats.org/officeDocument/2006/relationships/hyperlink" Target="https://ru.wikipedia.org/wiki/1940_%D0%B3%D0%BE%D0%B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907703" y="1858404"/>
            <a:ext cx="4536505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000" b="1" i="0" u="none" strike="noStrike" cap="none" normalizeH="0" baseline="0" dirty="0" err="1">
                <a:ln>
                  <a:noFill/>
                </a:ln>
                <a:effectLst/>
                <a:latin typeface="Arial"/>
                <a:ea typeface="Times New Roman" pitchFamily="18" charset="0"/>
                <a:cs typeface="Arial"/>
              </a:rPr>
              <a:t>Маркучяй</a:t>
            </a:r>
            <a:r>
              <a:rPr lang="ru-RU" sz="2000" b="1" dirty="0">
                <a:latin typeface="Arial"/>
                <a:ea typeface="Times New Roman" pitchFamily="18" charset="0"/>
                <a:cs typeface="Arial"/>
              </a:rPr>
              <a:t> как ключ к знакомству с жизнью и творчеством </a:t>
            </a:r>
            <a:endParaRPr lang="lt-LT" sz="2000" b="1" dirty="0">
              <a:ea typeface="Times New Roman" pitchFamily="18" charset="0"/>
            </a:endParaRPr>
          </a:p>
          <a:p>
            <a:r>
              <a:rPr lang="ru-RU" sz="2000" b="1" dirty="0">
                <a:latin typeface="Arial"/>
                <a:ea typeface="Times New Roman" pitchFamily="18" charset="0"/>
                <a:cs typeface="Arial"/>
              </a:rPr>
              <a:t>А. С. Пушкина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Arial"/>
                <a:ea typeface="Times New Roman" pitchFamily="18" charset="0"/>
                <a:cs typeface="Arial"/>
              </a:rPr>
              <a:t>. </a:t>
            </a:r>
            <a:r>
              <a:rPr lang="ru-RU" sz="2000" b="1" dirty="0">
                <a:latin typeface="Arial"/>
                <a:ea typeface="Times New Roman" pitchFamily="18" charset="0"/>
                <a:cs typeface="Arial"/>
              </a:rPr>
              <a:t>Культурно-просветительская деятельность музея-усадьбы </a:t>
            </a:r>
            <a:r>
              <a:rPr lang="ru-RU" sz="2000" b="1" dirty="0" err="1">
                <a:latin typeface="Arial"/>
                <a:ea typeface="Times New Roman" pitchFamily="18" charset="0"/>
                <a:cs typeface="Arial"/>
              </a:rPr>
              <a:t>Маркучяй</a:t>
            </a:r>
            <a:endParaRPr lang="lt-LT" sz="2000" b="1" dirty="0"/>
          </a:p>
          <a:p>
            <a:pPr marL="0" marR="0" lvl="0" indent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i="0" u="none" strike="noStrike" cap="none" normalizeH="0" baseline="0" dirty="0">
              <a:ln>
                <a:noFill/>
              </a:ln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539552" y="404664"/>
            <a:ext cx="3672408" cy="4725144"/>
          </a:xfrm>
        </p:spPr>
        <p:txBody>
          <a:bodyPr/>
          <a:lstStyle/>
          <a:p>
            <a:r>
              <a:rPr lang="ru-RU" sz="2000" dirty="0"/>
              <a:t>Ещё живя в Михайловском, Григорий и Варвара Пушкины заказали у </a:t>
            </a:r>
            <a:r>
              <a:rPr lang="ru-RU" sz="2000" dirty="0" err="1"/>
              <a:t>виленских</a:t>
            </a:r>
            <a:r>
              <a:rPr lang="ru-RU" sz="2000" dirty="0"/>
              <a:t> мастеров мебель для усадьбы. Большая её часть изготовлена из дуба из окрестностей </a:t>
            </a:r>
            <a:r>
              <a:rPr lang="ru-RU" sz="2000" dirty="0" err="1"/>
              <a:t>Вильны</a:t>
            </a:r>
            <a:r>
              <a:rPr lang="ru-RU" sz="2000" dirty="0"/>
              <a:t>. Мебель украшена гербом рода Пушкиных и инициалами Варвары Пушкиной. Она экспонируется в мемориальной экспозиции музея, развёрнутой в шести комнатах первого этажа.</a:t>
            </a:r>
            <a:endParaRPr lang="lt-LT" sz="2000" dirty="0"/>
          </a:p>
        </p:txBody>
      </p:sp>
      <p:pic>
        <p:nvPicPr>
          <p:cNvPr id="6146" name="Picture 2" descr="C:\Users\Valc Gimn 4\Desktop\800px-Alexander_Pushkin_Museum_in_Vilnius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910" y="1628800"/>
            <a:ext cx="4187957" cy="31409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300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/>
              <a:t>В столовой сохранились подлинный мозаичный паркет, резные стулья работы варшавских мастеров (XIX век) с гербами городов Италии на спинках, четыре дубовых буфета, обильно украшенных резным растительным орнаментом. В соседней бильярдной комнате разместился большой бильярдный стол. В экспозиции представлены семейные фотографии, а также картины и аппликации </a:t>
            </a:r>
            <a:endParaRPr lang="lt-LT" sz="1600" dirty="0"/>
          </a:p>
          <a:p>
            <a:pPr marL="0" indent="0">
              <a:buNone/>
            </a:pPr>
            <a:r>
              <a:rPr lang="ru-RU" sz="1600" dirty="0"/>
              <a:t>В. А. Пушкиной.  В шкафу красного дерева хранится 21 прижизненное издание произведений А. С. Пушкина (при жизни поэта было выпущено 34 книги). </a:t>
            </a:r>
            <a:r>
              <a:rPr lang="ru-RU" sz="1600" baseline="30000" dirty="0">
                <a:hlinkClick r:id="rId2"/>
              </a:rPr>
              <a:t>[9]</a:t>
            </a:r>
            <a:r>
              <a:rPr lang="ru-RU" sz="1600" dirty="0"/>
              <a:t> В трёх комнатах, бывших прежде спальнями, размещается обзорная экспозиция, посвящённая жизни и творчеству </a:t>
            </a:r>
            <a:endParaRPr lang="lt-LT" sz="1600" dirty="0"/>
          </a:p>
          <a:p>
            <a:pPr marL="0" indent="0">
              <a:buNone/>
            </a:pPr>
            <a:r>
              <a:rPr lang="ru-RU" sz="1600" dirty="0"/>
              <a:t>А. С. Пушкина </a:t>
            </a:r>
            <a:endParaRPr lang="lt-LT" sz="1600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lt-LT" dirty="0"/>
          </a:p>
        </p:txBody>
      </p:sp>
      <p:pic>
        <p:nvPicPr>
          <p:cNvPr id="7170" name="Picture 2" descr="C:\Users\Valc Gimn 4\Desktop\pushkinovka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130" y="1700808"/>
            <a:ext cx="4117640" cy="3417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50955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67544" y="1556792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В рабочем кабинете Григория Пушкина находятся письменный стол, этажерки и книжные шкафы, изготовленные в </a:t>
            </a:r>
            <a:r>
              <a:rPr lang="ru-RU" sz="2000" dirty="0" err="1"/>
              <a:t>Вильне</a:t>
            </a:r>
            <a:r>
              <a:rPr lang="ru-RU" sz="2000" dirty="0"/>
              <a:t> в </a:t>
            </a:r>
            <a:r>
              <a:rPr lang="ru-RU" sz="2000" dirty="0">
                <a:hlinkClick r:id="rId2" tooltip="1884 год"/>
              </a:rPr>
              <a:t>1884 году</a:t>
            </a:r>
            <a:r>
              <a:rPr lang="ru-RU" sz="2000" dirty="0"/>
              <a:t>. Мебель украшена родовым гербом Пушкиных и монограммой Варвары Пушкиной. На стенах размещены портрет </a:t>
            </a:r>
            <a:r>
              <a:rPr lang="lt-LT" sz="2000" dirty="0"/>
              <a:t> </a:t>
            </a:r>
            <a:r>
              <a:rPr lang="ru-RU" sz="2000" dirty="0"/>
              <a:t>А. </a:t>
            </a:r>
            <a:r>
              <a:rPr lang="ru-RU" sz="2000" dirty="0" err="1"/>
              <a:t>С.Пушкина</a:t>
            </a:r>
            <a:r>
              <a:rPr lang="ru-RU" sz="2000" dirty="0"/>
              <a:t>, Григория и Варвары Пушкиной, фотографии усадьбы, два охотничьих рога.</a:t>
            </a:r>
            <a:endParaRPr lang="lt-LT" sz="2000" dirty="0"/>
          </a:p>
        </p:txBody>
      </p:sp>
      <p:pic>
        <p:nvPicPr>
          <p:cNvPr id="5" name="Picture 2" descr="https://www.vilniausmuziejai.lt/a_puskinas/icms/images/p/memorialine/kabineta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99992" y="2060848"/>
            <a:ext cx="4038600" cy="30289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58301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lt-LT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525102" y="1052736"/>
            <a:ext cx="4161698" cy="5073427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Раздел экспозиции на втором этаже «А. С. Пушкин и Литва» знакомит с биографическими и литературными связями, объединяющими поэта и Литву, со связанными с Вильнюсом эпизодами биографии прадеда Пушкина </a:t>
            </a:r>
            <a:r>
              <a:rPr lang="ru-RU" sz="2000" dirty="0">
                <a:hlinkClick r:id="rId2" tooltip="Ганнибал, Абрам Петрович"/>
              </a:rPr>
              <a:t>Ибрагима Ганнибала</a:t>
            </a:r>
            <a:r>
              <a:rPr lang="ru-RU" sz="2000" dirty="0"/>
              <a:t>, сына поэта и его невестки. Рукописи переводчиков, фотографии, изданные на литовском языке книги, их иллюстрации рассказывает об истории переводов и переводчиках произведений </a:t>
            </a:r>
          </a:p>
          <a:p>
            <a:r>
              <a:rPr lang="ru-RU" sz="2000" dirty="0"/>
              <a:t>А. С. Пушкина на литовский язык </a:t>
            </a:r>
            <a:endParaRPr lang="lt-LT" sz="2000" dirty="0"/>
          </a:p>
        </p:txBody>
      </p:sp>
      <p:pic>
        <p:nvPicPr>
          <p:cNvPr id="8194" name="Picture 2" descr="C:\Users\Valc Gimn 4\Desktop\pushkinovka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19"/>
            <a:ext cx="4032448" cy="26882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5" name="Picture 3" descr="C:\Users\Valc Gimn 4\Desktop\pushkinovka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7" y="3861048"/>
            <a:ext cx="3829608" cy="25530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07304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67544" y="1552934"/>
            <a:ext cx="4038600" cy="4525963"/>
          </a:xfrm>
        </p:spPr>
        <p:txBody>
          <a:bodyPr/>
          <a:lstStyle/>
          <a:p>
            <a:r>
              <a:rPr lang="ru-RU" dirty="0"/>
              <a:t>Материалы музея убедительно говорят об огромном влиянии творчества Пушкина на литовскую литературу; здесь выставлены произведения поэта, изданные на литовском языке.</a:t>
            </a:r>
            <a:endParaRPr lang="lt-LT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9218" name="Picture 2" descr="C:\Users\Valc Gimn 4\Desktop\0_6a344_406be9fd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79" y="2132856"/>
            <a:ext cx="4488160" cy="3366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3546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683568" y="260648"/>
            <a:ext cx="7920880" cy="5865515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ru-RU" sz="2400" dirty="0"/>
              <a:t>В зале временных выставок музея проводятся выставки о жизни и творчестве А. С. Пушкина, сбережении памяти о нём и его современниках. В музее отмечаются памятные даты, связанные с жизнью и творчеством А. С. Пушкина, проводятся литературно-музыкальные вечера, концерты, выставки и другие мероприятия. Музей проводит различного рода творческие конкурсы среди школьников, призванные популяризировать творчество Пушкина. Во время литературно-музыкальных вечеров в гостиной музея выступали известные писатели, учёные, актёры и певцы Литвы и других стран — </a:t>
            </a:r>
            <a:r>
              <a:rPr lang="ru-RU" sz="2400" dirty="0">
                <a:hlinkClick r:id="rId2" tooltip="Амбразайтите, Нийоле (страница отсутствует)"/>
              </a:rPr>
              <a:t>Нийоле Амбразайтите</a:t>
            </a:r>
            <a:r>
              <a:rPr lang="ru-RU" sz="2400" dirty="0"/>
              <a:t>, </a:t>
            </a:r>
            <a:endParaRPr lang="lt-LT" dirty="0"/>
          </a:p>
          <a:p>
            <a:pPr marL="0" indent="0">
              <a:buNone/>
            </a:pPr>
            <a:r>
              <a:rPr lang="ru-RU" sz="2400" dirty="0"/>
              <a:t>А. </a:t>
            </a:r>
            <a:r>
              <a:rPr lang="ru-RU" sz="2400" dirty="0" err="1"/>
              <a:t>Берба</a:t>
            </a:r>
            <a:r>
              <a:rPr lang="ru-RU" sz="2400" dirty="0"/>
              <a:t>,</a:t>
            </a:r>
            <a:endParaRPr lang="ru-RU" dirty="0"/>
          </a:p>
          <a:p>
            <a:pPr marL="0" indent="0">
              <a:buNone/>
            </a:pPr>
            <a:r>
              <a:rPr lang="ru-RU" sz="2400" dirty="0"/>
              <a:t> </a:t>
            </a:r>
            <a:r>
              <a:rPr lang="ru-RU" sz="2400" dirty="0">
                <a:hlinkClick r:id="rId3" tooltip="Ефремов, Владимир Иванович"/>
              </a:rPr>
              <a:t>В. И. Ефремов, </a:t>
            </a:r>
            <a:r>
              <a:rPr lang="ru-RU" sz="2400" dirty="0"/>
              <a:t> </a:t>
            </a:r>
            <a:r>
              <a:rPr lang="ru-RU" sz="2400" dirty="0">
                <a:hlinkClick r:id="rId4" tooltip="Артём Иноземцев"/>
              </a:rPr>
              <a:t> А.Иноземцев</a:t>
            </a:r>
            <a:r>
              <a:rPr lang="ru-RU" sz="2400" dirty="0"/>
              <a:t>, </a:t>
            </a:r>
            <a:r>
              <a:rPr lang="ru-RU" sz="2400" dirty="0">
                <a:hlinkClick r:id="rId5" tooltip="Норейка, Виргилиюс"/>
              </a:rPr>
              <a:t>Виргилиюс Норейка</a:t>
            </a:r>
            <a:r>
              <a:rPr lang="ru-RU" sz="2400" dirty="0"/>
              <a:t>, </a:t>
            </a:r>
            <a:r>
              <a:rPr lang="ru-RU" sz="2400" dirty="0">
                <a:hlinkClick r:id="rId6" tooltip="Прудниковас, Владимирас (страница отсутствует)"/>
              </a:rPr>
              <a:t>Владимирас Прудниковас</a:t>
            </a:r>
            <a:r>
              <a:rPr lang="ru-RU" sz="2400" dirty="0"/>
              <a:t>, С. </a:t>
            </a:r>
            <a:r>
              <a:rPr lang="ru-RU" sz="2400" dirty="0" err="1"/>
              <a:t>Янчайте</a:t>
            </a:r>
            <a:r>
              <a:rPr lang="ru-RU" sz="2400" dirty="0"/>
              <a:t>, Любовь Назаренко, Р. </a:t>
            </a:r>
            <a:r>
              <a:rPr lang="ru-RU" sz="2400" dirty="0" err="1"/>
              <a:t>Алехнович</a:t>
            </a:r>
            <a:r>
              <a:rPr lang="ru-RU" sz="2400" dirty="0"/>
              <a:t>, Л. Ленц, С. </a:t>
            </a:r>
            <a:r>
              <a:rPr lang="ru-RU" sz="2400" dirty="0" err="1"/>
              <a:t>Видакина</a:t>
            </a:r>
            <a:r>
              <a:rPr lang="ru-RU" dirty="0"/>
              <a:t>.</a:t>
            </a:r>
            <a:endParaRPr lang="lt-LT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16416" y="1600200"/>
            <a:ext cx="370384" cy="4525963"/>
          </a:xfrm>
        </p:spPr>
        <p:txBody>
          <a:bodyPr/>
          <a:lstStyle/>
          <a:p>
            <a:endParaRPr lang="ru-RU" dirty="0"/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207966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muziejai.lt/Vilnius/images2011/puskinas2011_2.jpg"/>
          <p:cNvPicPr>
            <a:picLocks noChangeAspect="1" noChangeArrowheads="1"/>
          </p:cNvPicPr>
          <p:nvPr/>
        </p:nvPicPr>
        <p:blipFill rotWithShape="1">
          <a:blip r:embed="rId2"/>
          <a:srcRect l="24374" r="16063" b="-1"/>
          <a:stretch/>
        </p:blipFill>
        <p:spPr bwMode="auto">
          <a:xfrm>
            <a:off x="424705" y="1196752"/>
            <a:ext cx="4038600" cy="4525963"/>
          </a:xfrm>
          <a:prstGeom prst="rect">
            <a:avLst/>
          </a:prstGeom>
          <a:noFill/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Rectangle 1"/>
          <p:cNvSpPr/>
          <p:nvPr/>
        </p:nvSpPr>
        <p:spPr>
          <a:xfrm>
            <a:off x="4788023" y="1196752"/>
            <a:ext cx="3713881" cy="438194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Arial" charset="0"/>
            </a:pPr>
            <a:r>
              <a:rPr lang="ru-RU" b="1" dirty="0" err="1">
                <a:latin typeface="+mn-lt"/>
                <a:cs typeface="+mn-cs"/>
              </a:rPr>
              <a:t>Маркучай</a:t>
            </a:r>
            <a:r>
              <a:rPr lang="ru-RU" b="1" dirty="0">
                <a:latin typeface="+mn-lt"/>
                <a:cs typeface="+mn-cs"/>
              </a:rPr>
              <a:t> (</a:t>
            </a:r>
            <a:r>
              <a:rPr lang="ru-RU" b="1" dirty="0" err="1">
                <a:latin typeface="+mn-lt"/>
                <a:cs typeface="+mn-cs"/>
              </a:rPr>
              <a:t>Пушкиновка</a:t>
            </a:r>
            <a:r>
              <a:rPr lang="ru-RU" b="1" dirty="0">
                <a:latin typeface="+mn-lt"/>
                <a:cs typeface="+mn-cs"/>
              </a:rPr>
              <a:t>)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Arial" charset="0"/>
            </a:pPr>
            <a:r>
              <a:rPr lang="ru-RU" dirty="0">
                <a:latin typeface="+mn-lt"/>
                <a:cs typeface="+mn-cs"/>
              </a:rPr>
              <a:t>В живописном районе Вильнюса - </a:t>
            </a:r>
            <a:r>
              <a:rPr lang="ru-RU" dirty="0" err="1">
                <a:latin typeface="+mn-lt"/>
                <a:cs typeface="+mn-cs"/>
              </a:rPr>
              <a:t>Маркучяй</a:t>
            </a:r>
            <a:r>
              <a:rPr lang="ru-RU" dirty="0">
                <a:latin typeface="+mn-lt"/>
                <a:cs typeface="+mn-cs"/>
              </a:rPr>
              <a:t>, на берегу речки </a:t>
            </a:r>
            <a:r>
              <a:rPr lang="ru-RU" dirty="0" err="1">
                <a:latin typeface="+mn-lt"/>
                <a:cs typeface="+mn-cs"/>
              </a:rPr>
              <a:t>Вильняле</a:t>
            </a:r>
            <a:r>
              <a:rPr lang="ru-RU" dirty="0">
                <a:latin typeface="+mn-lt"/>
                <a:cs typeface="+mn-cs"/>
              </a:rPr>
              <a:t>, окруженном дубовой рощей, где некогда собирались участники студенческих объединений  и неоднократно бывал великий поэт Адам Мицкевич, расположен Музей имени А. С. Пушкина. Пушкину в Вильнюсе побывать не пришлось. Однако с древней столицей Литвы великого поэта тесно связывают его предки и потомки.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 typeface="Arial" charset="0"/>
            </a:pPr>
            <a:r>
              <a:rPr lang="ru-RU" dirty="0">
                <a:latin typeface="+mn-lt"/>
                <a:cs typeface="+mn-cs"/>
              </a:rPr>
              <a:t>Сказать, что </a:t>
            </a:r>
            <a:r>
              <a:rPr lang="ru-RU" dirty="0" err="1">
                <a:latin typeface="+mn-lt"/>
                <a:cs typeface="+mn-cs"/>
              </a:rPr>
              <a:t>Маркучай</a:t>
            </a:r>
            <a:r>
              <a:rPr lang="ru-RU" dirty="0">
                <a:latin typeface="+mn-lt"/>
                <a:cs typeface="+mn-cs"/>
              </a:rPr>
              <a:t> — удивительно красивое место — значит, ничего не сказать. </a:t>
            </a:r>
            <a:br>
              <a:rPr lang="ru-RU" dirty="0"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vilnia-by.com/wp-content/uploads/2014/10/IMGP8421_resize.jpg">
            <a:extLst>
              <a:ext uri="{FF2B5EF4-FFF2-40B4-BE49-F238E27FC236}">
                <a16:creationId xmlns:a16="http://schemas.microsoft.com/office/drawing/2014/main" xmlns="" id="{38482801-FF8F-47FA-84EB-15039A947B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24322" r="16561" b="-1"/>
          <a:stretch/>
        </p:blipFill>
        <p:spPr bwMode="auto">
          <a:xfrm>
            <a:off x="683568" y="1484784"/>
            <a:ext cx="3717330" cy="41659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7F93F783-E384-40B3-B17A-C4FAFB8EEB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39952" y="1412776"/>
            <a:ext cx="4176464" cy="4713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500" dirty="0" err="1"/>
              <a:t>Маркучай</a:t>
            </a:r>
            <a:r>
              <a:rPr lang="ru-RU" sz="1500" dirty="0"/>
              <a:t> — в прошлом предместье </a:t>
            </a:r>
            <a:r>
              <a:rPr lang="ru-RU" sz="1500" dirty="0"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Вильнюса</a:t>
            </a:r>
            <a:r>
              <a:rPr lang="ru-RU" sz="1500" dirty="0"/>
              <a:t>, теперь вошедший в черту города. С XIV века земли </a:t>
            </a:r>
            <a:r>
              <a:rPr lang="ru-RU" sz="1500" dirty="0" err="1"/>
              <a:t>Маркучай</a:t>
            </a:r>
            <a:r>
              <a:rPr lang="ru-RU" sz="1500" dirty="0"/>
              <a:t> служили княжеским охотничьим угодьем. Усадьба </a:t>
            </a:r>
            <a:r>
              <a:rPr lang="ru-RU" sz="1500" dirty="0" err="1"/>
              <a:t>Маркутье</a:t>
            </a:r>
            <a:r>
              <a:rPr lang="ru-RU" sz="1500" dirty="0"/>
              <a:t> впервые упоминается в письменных источниках XIV века. Тогда она принадлежала великим литовским князьям, позже — различным вельможам. В 1867 году усадьбу приобрёл генерал-инженер А.П. Мельников, который и построил здесь двухэтажный летний дом. В 1875 году он подарил усадьбу своей дочери Варваре в качестве приданого к ее свадьбе с гвардии поручиком </a:t>
            </a:r>
            <a:r>
              <a:rPr lang="ru-RU" sz="1500" dirty="0" err="1"/>
              <a:t>Мошковым</a:t>
            </a:r>
            <a:r>
              <a:rPr lang="ru-RU" sz="1500" dirty="0"/>
              <a:t>. Брак не сложился, и вскоре уже разведённая Варвара знакомится с Григорием Пушкиным. Свадьбу молодожены сыграли в Вильно в 1883 году, но вскоре уехали в Михайловское, где и прожили до 1899 года</a:t>
            </a:r>
            <a:endParaRPr lang="en-US" sz="1500" dirty="0"/>
          </a:p>
          <a:p>
            <a:pPr>
              <a:lnSpc>
                <a:spcPct val="90000"/>
              </a:lnSpc>
            </a:pP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72116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800" dirty="0"/>
              <a:t>Усадьба расположена в живописном старинном парке, в котором приятно прогуляться, даже если у вас нет планов посещать музей. Особенно хорошо здесь осенью, когда под ногами шуршат опавшие листья, а в голове крутятся пушкинские строки:</a:t>
            </a:r>
          </a:p>
          <a:p>
            <a:r>
              <a:rPr lang="ru-RU" sz="1800" i="1" dirty="0"/>
              <a:t>Унылая пора! очей очарованье!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i="1" dirty="0"/>
              <a:t>Приятна мне твоя прощальная краса —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i="1" dirty="0"/>
              <a:t>Люблю я пышное природы увяданье,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i="1" dirty="0"/>
              <a:t>В багрец и в золото одетые леса…</a:t>
            </a:r>
            <a:endParaRPr lang="ru-RU" sz="1800" dirty="0"/>
          </a:p>
          <a:p>
            <a:r>
              <a:rPr lang="ru-RU" sz="1800" dirty="0"/>
              <a:t/>
            </a:r>
            <a:br>
              <a:rPr lang="ru-RU" sz="1800" dirty="0"/>
            </a:br>
            <a:endParaRPr lang="lt-LT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lt-LT" dirty="0"/>
          </a:p>
        </p:txBody>
      </p:sp>
      <p:pic>
        <p:nvPicPr>
          <p:cNvPr id="1026" name="Picture 2" descr="C:\Users\Valc Gimn 4\Desktop\IMGP8401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4026644" cy="3384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836712"/>
            <a:ext cx="78163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К столетнему юбилею А.С. Пушкина Михайловское было продано Императорской Академии наук, чтобы обустроить там музей поэта. Григорий и Варвара Пушкины уезжают из Михайловского и обосновываются в Маркутье.Пригорье с реликтовыми лесами, холмистая местность, живописная река Вильняле, дубовые рощи, леса, звери…</a:t>
            </a:r>
            <a:br>
              <a:rPr lang="ru-RU" dirty="0"/>
            </a:br>
            <a:r>
              <a:rPr lang="ru-RU" dirty="0"/>
              <a:t>И все это в нескольких сотнях метров от города.</a:t>
            </a:r>
            <a:br>
              <a:rPr lang="ru-RU" dirty="0"/>
            </a:br>
            <a:r>
              <a:rPr lang="ru-RU" dirty="0"/>
              <a:t>Название Маркучай и Пушкиновка в народе одинаково входу. </a:t>
            </a:r>
            <a:endParaRPr lang="lt-LT" dirty="0"/>
          </a:p>
        </p:txBody>
      </p:sp>
      <p:pic>
        <p:nvPicPr>
          <p:cNvPr id="4098" name="Picture 2" descr="http://vilnia-by.com/wp-content/uploads/2014/10/IMGP8430_res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3928" y="3362739"/>
            <a:ext cx="3857652" cy="26701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00" name="Picture 4" descr="http://vilnia-by.com/wp-content/uploads/2014/10/IMGP8423_resiz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3356992"/>
            <a:ext cx="2327294" cy="29500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620688"/>
            <a:ext cx="8102704" cy="5505475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1800" dirty="0"/>
              <a:t>Мебель, привезенная из Михайловского и многие памятные вещи, напоминавшие Григорию Александровичу об отце, сглаживали тоску и создавали атмосферу отчего дома. Пушкин в Маркучай увлекался охотой, собаками, верховой ездой, бильярдом и крокетом. Григорий собрал большую коллекцию оружия и охотничьих трофеев. Он с удовольствием занимался усадебным садом.</a:t>
            </a:r>
            <a:br>
              <a:rPr lang="ru-RU" sz="1800" dirty="0"/>
            </a:br>
            <a:r>
              <a:rPr lang="ru-RU" sz="1800" dirty="0"/>
              <a:t>Будучи в Литве, Г.А.Пушкин служил в Виленской судебной палате, был почетным членом Общества любителей русской словесности. Совместно с Варварой был попечителем больниц, приютов и дома престарелых, организовывал пушкинские вечера.</a:t>
            </a: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076" name="Picture 4" descr="https://www.vilniausmuziejai.lt/a_puskinas/icms/images/p/memorialine/sveta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3573016"/>
            <a:ext cx="3714775" cy="27860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/>
              <a:t>В 1905 году, в возрасте 70 лет, Григорий Александрович умирает. Похоронен он недалеко от усадьбы на маленьком семейном кладбище рядом с часовней. Жена пережила его на 30 лет. В буржуазной Польше, вдали от тревог и опасностей новой России, она до самой смерти оставалась хозяйкой усадьбы, где устраивала «пушкинские вечера» для </a:t>
            </a:r>
            <a:r>
              <a:rPr lang="ru-RU" sz="2000" dirty="0" err="1"/>
              <a:t>виленской</a:t>
            </a:r>
            <a:r>
              <a:rPr lang="ru-RU" sz="2000" dirty="0"/>
              <a:t> интеллигенции.</a:t>
            </a:r>
          </a:p>
          <a:p>
            <a:r>
              <a:rPr lang="ru-RU" sz="1600" dirty="0"/>
              <a:t/>
            </a:r>
            <a:br>
              <a:rPr lang="ru-RU" sz="1600" dirty="0"/>
            </a:br>
            <a:endParaRPr lang="lt-LT" sz="1600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lt-LT" dirty="0"/>
          </a:p>
        </p:txBody>
      </p:sp>
      <p:pic>
        <p:nvPicPr>
          <p:cNvPr id="2050" name="Picture 2" descr="C:\Users\Valc Gimn 4\Desktop\IMGP8413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003" y="1988840"/>
            <a:ext cx="3876994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41089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57200" y="260648"/>
            <a:ext cx="4038600" cy="5865515"/>
          </a:xfrm>
        </p:spPr>
        <p:txBody>
          <a:bodyPr/>
          <a:lstStyle/>
          <a:p>
            <a:r>
              <a:rPr lang="ru-RU" sz="1800" dirty="0"/>
              <a:t>Основу собрания музея составляют подлинные вещи Григория и Варвары Пушкиных — мебель, предметы быта, книги и фотографии конца XIX — начала XX века. Среди них есть и вещи, принадлежавшие самому Александру Сергеевичу, и привезенные его сыном из Михайловского.</a:t>
            </a:r>
            <a:endParaRPr lang="lt-LT" sz="1800" dirty="0"/>
          </a:p>
        </p:txBody>
      </p:sp>
      <p:pic>
        <p:nvPicPr>
          <p:cNvPr id="3075" name="Picture 3" descr="C:\Users\Valc Gimn 4\Desktop\800px-Alexander_Pushkin_Museum_in_Vilnius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646" y="1340768"/>
            <a:ext cx="3803914" cy="28529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 descr="C:\Users\Valc Gimn 4\Desktop\800px-Alexander_Pushkin_Museum_in_Vilnius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87455"/>
            <a:ext cx="2516958" cy="33569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25067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7"/>
            <a:endParaRPr lang="lt-LT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3779912" y="1600200"/>
            <a:ext cx="4906888" cy="4525963"/>
          </a:xfrm>
        </p:spPr>
        <p:txBody>
          <a:bodyPr/>
          <a:lstStyle/>
          <a:p>
            <a:pPr algn="just"/>
            <a:r>
              <a:rPr lang="ru-RU" sz="1800" dirty="0"/>
              <a:t>В музее хранится более 8000 экспонатов. Здесь сохранилось внутреннее убранство и мебель конца </a:t>
            </a:r>
            <a:r>
              <a:rPr lang="ru-RU" sz="1800" dirty="0">
                <a:hlinkClick r:id="rId2" tooltip="XIX век"/>
              </a:rPr>
              <a:t>XIX</a:t>
            </a:r>
            <a:r>
              <a:rPr lang="ru-RU" sz="1800" dirty="0"/>
              <a:t> — первой половины </a:t>
            </a:r>
            <a:r>
              <a:rPr lang="ru-RU" sz="1800" dirty="0">
                <a:hlinkClick r:id="rId3" tooltip="XX век"/>
              </a:rPr>
              <a:t>XX веков</a:t>
            </a:r>
            <a:r>
              <a:rPr lang="ru-RU" sz="1800" dirty="0"/>
              <a:t>. Основу собрания составляют оставшиеся после Григория и Варвары Пушкиной предметы быта, рукописи, фотографии и негативы, книги, журналы и другие издания. Среди экспонатов, приобретённых музеем, начиная с </a:t>
            </a:r>
            <a:r>
              <a:rPr lang="ru-RU" sz="1800" dirty="0">
                <a:hlinkClick r:id="rId4" tooltip="1940 год"/>
              </a:rPr>
              <a:t>1940 года</a:t>
            </a:r>
            <a:r>
              <a:rPr lang="ru-RU" sz="1800" dirty="0"/>
              <a:t> — принятые в </a:t>
            </a:r>
            <a:r>
              <a:rPr lang="ru-RU" sz="1800" dirty="0">
                <a:hlinkClick r:id="rId5" tooltip="1984 год"/>
              </a:rPr>
              <a:t>1984 году</a:t>
            </a:r>
            <a:r>
              <a:rPr lang="ru-RU" sz="1800" dirty="0"/>
              <a:t> ценности из фонда поэта </a:t>
            </a:r>
          </a:p>
          <a:p>
            <a:pPr marL="0" indent="0" algn="just">
              <a:buNone/>
            </a:pPr>
            <a:r>
              <a:rPr lang="ru-RU" sz="1800" dirty="0">
                <a:hlinkClick r:id="rId6" tooltip="Антокольский, Павел Григорьевич"/>
              </a:rPr>
              <a:t> П. Г. </a:t>
            </a:r>
            <a:r>
              <a:rPr lang="ru-RU" sz="1800" dirty="0" err="1">
                <a:hlinkClick r:id="rId6" tooltip="Антокольский, Павел Григорьевич"/>
              </a:rPr>
              <a:t>Антокольского</a:t>
            </a:r>
            <a:r>
              <a:rPr lang="ru-RU" sz="1800" dirty="0"/>
              <a:t> (книги из его библиотеки, записные книжки, рукописи, мемориальные предметы, произведения искусства, свыше 2000 единиц). </a:t>
            </a:r>
            <a:r>
              <a:rPr lang="ru-RU" sz="1800" baseline="30000" dirty="0">
                <a:hlinkClick r:id="rId7"/>
              </a:rPr>
              <a:t>[7</a:t>
            </a:r>
            <a:endParaRPr lang="lt-LT" sz="1800" dirty="0"/>
          </a:p>
        </p:txBody>
      </p:sp>
      <p:pic>
        <p:nvPicPr>
          <p:cNvPr id="4098" name="Picture 2" descr="C:\Users\Valc Gimn 4\Desktop\800px-Alexander_Pushkin_Museum_in_Vilnius0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70" y="1410133"/>
            <a:ext cx="3423772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45191310"/>
      </p:ext>
    </p:extLst>
  </p:cSld>
  <p:clrMapOvr>
    <a:masterClrMapping/>
  </p:clrMapOvr>
</p:sld>
</file>

<file path=ppt/theme/theme1.xml><?xml version="1.0" encoding="utf-8"?>
<a:theme xmlns:a="http://schemas.openxmlformats.org/drawingml/2006/main" name="Pushkin _02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Pushkin _02</Template>
  <TotalTime>1385</TotalTime>
  <Words>638</Words>
  <Application>Microsoft Office PowerPoint</Application>
  <PresentationFormat>Экран (4:3)</PresentationFormat>
  <Paragraphs>28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Bookman Old Style</vt:lpstr>
      <vt:lpstr>Calibri</vt:lpstr>
      <vt:lpstr>Monotype Corsiva</vt:lpstr>
      <vt:lpstr>Times New Roman</vt:lpstr>
      <vt:lpstr>Wingdings</vt:lpstr>
      <vt:lpstr>Pushkin _02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ASUS_2021_3</cp:lastModifiedBy>
  <cp:revision>54</cp:revision>
  <dcterms:created xsi:type="dcterms:W3CDTF">2014-06-24T15:51:35Z</dcterms:created>
  <dcterms:modified xsi:type="dcterms:W3CDTF">2023-11-11T06:31:29Z</dcterms:modified>
</cp:coreProperties>
</file>